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1.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42.xml" ContentType="application/vnd.openxmlformats-officedocument.presentationml.tag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43.xml" ContentType="application/vnd.openxmlformats-officedocument.presentationml.tags+xml"/>
  <Override PartName="/ppt/charts/chart10.xml" ContentType="application/vnd.openxmlformats-officedocument.drawingml.chart+xml"/>
  <Override PartName="/ppt/theme/themeOverride1.xml" ContentType="application/vnd.openxmlformats-officedocument.themeOverr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11.xml" ContentType="application/vnd.openxmlformats-officedocument.drawingml.chart+xml"/>
  <Override PartName="/ppt/theme/themeOverride2.xml" ContentType="application/vnd.openxmlformats-officedocument.themeOverride+xml"/>
  <Override PartName="/ppt/tags/tag52.xml" ContentType="application/vnd.openxmlformats-officedocument.presentationml.tags+xml"/>
  <Override PartName="/ppt/tags/tag53.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Lst>
  <p:notesMasterIdLst>
    <p:notesMasterId r:id="rId52"/>
  </p:notesMasterIdLst>
  <p:handoutMasterIdLst>
    <p:handoutMasterId r:id="rId53"/>
  </p:handoutMasterIdLst>
  <p:sldIdLst>
    <p:sldId id="258" r:id="rId4"/>
    <p:sldId id="264"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5" r:id="rId37"/>
    <p:sldId id="324" r:id="rId38"/>
    <p:sldId id="326" r:id="rId39"/>
    <p:sldId id="273" r:id="rId40"/>
    <p:sldId id="327" r:id="rId41"/>
    <p:sldId id="328" r:id="rId42"/>
    <p:sldId id="329" r:id="rId43"/>
    <p:sldId id="330" r:id="rId44"/>
    <p:sldId id="331" r:id="rId45"/>
    <p:sldId id="332" r:id="rId46"/>
    <p:sldId id="333" r:id="rId47"/>
    <p:sldId id="334" r:id="rId48"/>
    <p:sldId id="335" r:id="rId49"/>
    <p:sldId id="336" r:id="rId50"/>
    <p:sldId id="337" r:id="rId51"/>
  </p:sldIdLst>
  <p:sldSz cx="12192000" cy="6858000"/>
  <p:notesSz cx="6858000" cy="9144000"/>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FF6327"/>
    <a:srgbClr val="01D1D0"/>
    <a:srgbClr val="0070AD"/>
    <a:srgbClr val="7F7F7F"/>
    <a:srgbClr val="6D64CC"/>
    <a:srgbClr val="7E39BA"/>
    <a:srgbClr val="4701A7"/>
    <a:srgbClr val="C8FF16"/>
    <a:srgbClr val="00C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58" autoAdjust="0"/>
    <p:restoredTop sz="95165" autoAdjust="0"/>
  </p:normalViewPr>
  <p:slideViewPr>
    <p:cSldViewPr snapToGrid="0">
      <p:cViewPr varScale="1">
        <p:scale>
          <a:sx n="114" d="100"/>
          <a:sy n="114" d="100"/>
        </p:scale>
        <p:origin x="138" y="108"/>
      </p:cViewPr>
      <p:guideLst>
        <p:guide orient="horz" pos="2341"/>
        <p:guide pos="363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3" d="100"/>
          <a:sy n="63" d="100"/>
        </p:scale>
        <p:origin x="3134" y="77"/>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623210077451101E-3"/>
          <c:y val="1.4029342332061099E-2"/>
          <c:w val="0.95910916863052298"/>
          <c:h val="0.94882587898676995"/>
        </c:manualLayout>
      </c:layout>
      <c:doughnutChart>
        <c:varyColors val="1"/>
        <c:ser>
          <c:idx val="0"/>
          <c:order val="0"/>
          <c:tx>
            <c:strRef>
              <c:f>Feuil1!$B$1</c:f>
              <c:strCache>
                <c:ptCount val="1"/>
                <c:pt idx="0">
                  <c:v>Colonne1</c:v>
                </c:pt>
              </c:strCache>
            </c:strRef>
          </c:tx>
          <c:explosion val="8"/>
          <c:dPt>
            <c:idx val="0"/>
            <c:bubble3D val="0"/>
            <c:spPr>
              <a:solidFill>
                <a:srgbClr val="FF7E83"/>
              </a:solidFill>
              <a:ln w="19050">
                <a:noFill/>
              </a:ln>
              <a:effectLst/>
            </c:spPr>
            <c:extLst>
              <c:ext xmlns:c16="http://schemas.microsoft.com/office/drawing/2014/chart" uri="{C3380CC4-5D6E-409C-BE32-E72D297353CC}">
                <c16:uniqueId val="{00000001-D841-42A5-8D55-BE6DB8359593}"/>
              </c:ext>
            </c:extLst>
          </c:dPt>
          <c:dPt>
            <c:idx val="1"/>
            <c:bubble3D val="0"/>
            <c:spPr>
              <a:solidFill>
                <a:srgbClr val="FF6327"/>
              </a:solidFill>
              <a:ln w="19050">
                <a:noFill/>
              </a:ln>
              <a:effectLst/>
            </c:spPr>
            <c:extLst>
              <c:ext xmlns:c16="http://schemas.microsoft.com/office/drawing/2014/chart" uri="{C3380CC4-5D6E-409C-BE32-E72D297353CC}">
                <c16:uniqueId val="{00000003-D841-42A5-8D55-BE6DB8359593}"/>
              </c:ext>
            </c:extLst>
          </c:dPt>
          <c:dPt>
            <c:idx val="2"/>
            <c:bubble3D val="0"/>
            <c:spPr>
              <a:solidFill>
                <a:srgbClr val="CB2980"/>
              </a:solidFill>
              <a:ln w="19050">
                <a:noFill/>
              </a:ln>
              <a:effectLst/>
            </c:spPr>
            <c:extLst>
              <c:ext xmlns:c16="http://schemas.microsoft.com/office/drawing/2014/chart" uri="{C3380CC4-5D6E-409C-BE32-E72D297353CC}">
                <c16:uniqueId val="{00000005-D841-42A5-8D55-BE6DB8359593}"/>
              </c:ext>
            </c:extLst>
          </c:dPt>
          <c:dPt>
            <c:idx val="3"/>
            <c:bubble3D val="0"/>
            <c:spPr>
              <a:solidFill>
                <a:srgbClr val="2B0A3D"/>
              </a:solidFill>
              <a:ln w="19050">
                <a:noFill/>
              </a:ln>
              <a:effectLst/>
            </c:spPr>
            <c:extLst>
              <c:ext xmlns:c16="http://schemas.microsoft.com/office/drawing/2014/chart" uri="{C3380CC4-5D6E-409C-BE32-E72D297353CC}">
                <c16:uniqueId val="{00000007-D841-42A5-8D55-BE6DB8359593}"/>
              </c:ext>
            </c:extLst>
          </c:dPt>
          <c:dPt>
            <c:idx val="4"/>
            <c:bubble3D val="0"/>
            <c:spPr>
              <a:solidFill>
                <a:srgbClr val="00C37B"/>
              </a:solidFill>
              <a:ln w="19050">
                <a:noFill/>
              </a:ln>
              <a:effectLst/>
            </c:spPr>
            <c:extLst>
              <c:ext xmlns:c16="http://schemas.microsoft.com/office/drawing/2014/chart" uri="{C3380CC4-5D6E-409C-BE32-E72D297353CC}">
                <c16:uniqueId val="{00000009-D841-42A5-8D55-BE6DB8359593}"/>
              </c:ext>
            </c:extLst>
          </c:dPt>
          <c:dPt>
            <c:idx val="5"/>
            <c:bubble3D val="0"/>
            <c:spPr>
              <a:solidFill>
                <a:srgbClr val="95E616"/>
              </a:solidFill>
              <a:ln w="19050">
                <a:noFill/>
              </a:ln>
              <a:effectLst/>
            </c:spPr>
            <c:extLst>
              <c:ext xmlns:c16="http://schemas.microsoft.com/office/drawing/2014/chart" uri="{C3380CC4-5D6E-409C-BE32-E72D297353CC}">
                <c16:uniqueId val="{0000000B-D841-42A5-8D55-BE6DB8359593}"/>
              </c:ext>
            </c:extLst>
          </c:dPt>
          <c:cat>
            <c:numRef>
              <c:f>Feuil1!$A$2:$A$7</c:f>
              <c:numCache>
                <c:formatCode>General</c:formatCode>
                <c:ptCount val="6"/>
              </c:numCache>
            </c:numRef>
          </c:cat>
          <c:val>
            <c:numRef>
              <c:f>Feuil1!$B$2:$B$7</c:f>
              <c:numCache>
                <c:formatCode>General</c:formatCode>
                <c:ptCount val="6"/>
                <c:pt idx="0">
                  <c:v>15</c:v>
                </c:pt>
                <c:pt idx="1">
                  <c:v>15</c:v>
                </c:pt>
                <c:pt idx="2">
                  <c:v>15</c:v>
                </c:pt>
                <c:pt idx="3">
                  <c:v>15</c:v>
                </c:pt>
                <c:pt idx="4">
                  <c:v>15</c:v>
                </c:pt>
                <c:pt idx="5">
                  <c:v>15</c:v>
                </c:pt>
              </c:numCache>
            </c:numRef>
          </c:val>
          <c:extLst>
            <c:ext xmlns:c16="http://schemas.microsoft.com/office/drawing/2014/chart" uri="{C3380CC4-5D6E-409C-BE32-E72D297353CC}">
              <c16:uniqueId val="{0000000C-D841-42A5-8D55-BE6DB8359593}"/>
            </c:ext>
          </c:extLst>
        </c:ser>
        <c:dLbls>
          <c:showLegendKey val="0"/>
          <c:showVal val="0"/>
          <c:showCatName val="0"/>
          <c:showSerName val="0"/>
          <c:showPercent val="0"/>
          <c:showBubbleSize val="0"/>
          <c:showLeaderLines val="1"/>
        </c:dLbls>
        <c:firstSliceAng val="52"/>
        <c:holeSize val="9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034163885430296E-2"/>
          <c:y val="4.0961535360271403E-2"/>
          <c:w val="0.91296583611458004"/>
          <c:h val="0.84924047174133299"/>
        </c:manualLayout>
      </c:layout>
      <c:barChart>
        <c:barDir val="col"/>
        <c:grouping val="clustered"/>
        <c:varyColors val="0"/>
        <c:ser>
          <c:idx val="0"/>
          <c:order val="0"/>
          <c:tx>
            <c:strRef>
              <c:f>Feuil1!$B$1</c:f>
              <c:strCache>
                <c:ptCount val="1"/>
                <c:pt idx="0">
                  <c:v>Colonne1</c:v>
                </c:pt>
              </c:strCache>
            </c:strRef>
          </c:tx>
          <c:spPr>
            <a:solidFill>
              <a:schemeClr val="accent5"/>
            </a:solidFill>
            <a:effectLst/>
            <a:scene3d>
              <a:camera prst="orthographicFront"/>
              <a:lightRig rig="threePt" dir="t"/>
            </a:scene3d>
          </c:spPr>
          <c:invertIfNegative val="0"/>
          <c:dLbls>
            <c:dLbl>
              <c:idx val="9"/>
              <c:dLblPos val="outEnd"/>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D595-4DC3-BF04-3C13F19D226A}"/>
                </c:ext>
              </c:extLst>
            </c:dLbl>
            <c:numFmt formatCode="#,##0" sourceLinked="0"/>
            <c:spPr>
              <a:noFill/>
              <a:ln>
                <a:noFill/>
              </a:ln>
              <a:effectLst/>
            </c:spPr>
            <c:txPr>
              <a:bodyPr wrap="square" lIns="38100" tIns="19050" rIns="38100" bIns="19050" anchor="ctr">
                <a:spAutoFit/>
              </a:bodyPr>
              <a:lstStyle/>
              <a:p>
                <a:pPr>
                  <a:defRPr>
                    <a:solidFill>
                      <a:srgbClr val="324146"/>
                    </a:solidFill>
                  </a:defRPr>
                </a:pPr>
                <a:endParaRPr lang="fr-FR"/>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Feuil1!$A$2:$A$15</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Feuil1!$B$2:$B$15</c:f>
              <c:numCache>
                <c:formatCode>0</c:formatCode>
                <c:ptCount val="11"/>
                <c:pt idx="0">
                  <c:v>7700</c:v>
                </c:pt>
                <c:pt idx="1">
                  <c:v>8703</c:v>
                </c:pt>
                <c:pt idx="2">
                  <c:v>8710</c:v>
                </c:pt>
                <c:pt idx="3">
                  <c:v>8371</c:v>
                </c:pt>
                <c:pt idx="4">
                  <c:v>8697</c:v>
                </c:pt>
                <c:pt idx="5">
                  <c:v>9693</c:v>
                </c:pt>
                <c:pt idx="6">
                  <c:v>10264</c:v>
                </c:pt>
                <c:pt idx="7">
                  <c:v>10092</c:v>
                </c:pt>
                <c:pt idx="8">
                  <c:v>10573</c:v>
                </c:pt>
                <c:pt idx="9">
                  <c:v>11915</c:v>
                </c:pt>
                <c:pt idx="10">
                  <c:v>12539</c:v>
                </c:pt>
              </c:numCache>
            </c:numRef>
          </c:val>
          <c:extLst>
            <c:ext xmlns:c16="http://schemas.microsoft.com/office/drawing/2014/chart" uri="{C3380CC4-5D6E-409C-BE32-E72D297353CC}">
              <c16:uniqueId val="{00000001-D595-4DC3-BF04-3C13F19D226A}"/>
            </c:ext>
          </c:extLst>
        </c:ser>
        <c:dLbls>
          <c:showLegendKey val="0"/>
          <c:showVal val="0"/>
          <c:showCatName val="0"/>
          <c:showSerName val="0"/>
          <c:showPercent val="0"/>
          <c:showBubbleSize val="0"/>
        </c:dLbls>
        <c:gapWidth val="85"/>
        <c:axId val="471413384"/>
        <c:axId val="471413776"/>
      </c:barChart>
      <c:catAx>
        <c:axId val="471413384"/>
        <c:scaling>
          <c:orientation val="minMax"/>
        </c:scaling>
        <c:delete val="0"/>
        <c:axPos val="b"/>
        <c:numFmt formatCode="General" sourceLinked="1"/>
        <c:majorTickMark val="out"/>
        <c:minorTickMark val="none"/>
        <c:tickLblPos val="nextTo"/>
        <c:spPr>
          <a:ln>
            <a:noFill/>
          </a:ln>
        </c:spPr>
        <c:txPr>
          <a:bodyPr/>
          <a:lstStyle/>
          <a:p>
            <a:pPr>
              <a:defRPr>
                <a:solidFill>
                  <a:srgbClr val="324146"/>
                </a:solidFill>
              </a:defRPr>
            </a:pPr>
            <a:endParaRPr lang="fr-FR"/>
          </a:p>
        </c:txPr>
        <c:crossAx val="471413776"/>
        <c:crosses val="autoZero"/>
        <c:auto val="1"/>
        <c:lblAlgn val="ctr"/>
        <c:lblOffset val="100"/>
        <c:noMultiLvlLbl val="0"/>
      </c:catAx>
      <c:valAx>
        <c:axId val="471413776"/>
        <c:scaling>
          <c:orientation val="minMax"/>
        </c:scaling>
        <c:delete val="0"/>
        <c:axPos val="l"/>
        <c:numFmt formatCode="#,##0" sourceLinked="0"/>
        <c:majorTickMark val="out"/>
        <c:minorTickMark val="none"/>
        <c:tickLblPos val="nextTo"/>
        <c:spPr>
          <a:ln>
            <a:noFill/>
          </a:ln>
        </c:spPr>
        <c:txPr>
          <a:bodyPr/>
          <a:lstStyle/>
          <a:p>
            <a:pPr>
              <a:defRPr sz="1600">
                <a:solidFill>
                  <a:srgbClr val="324146"/>
                </a:solidFill>
              </a:defRPr>
            </a:pPr>
            <a:endParaRPr lang="fr-FR"/>
          </a:p>
        </c:txPr>
        <c:crossAx val="471413384"/>
        <c:crosses val="autoZero"/>
        <c:crossBetween val="between"/>
      </c:valAx>
      <c:spPr>
        <a:noFill/>
      </c:spPr>
    </c:plotArea>
    <c:plotVisOnly val="1"/>
    <c:dispBlanksAs val="gap"/>
    <c:showDLblsOverMax val="0"/>
  </c:chart>
  <c:txPr>
    <a:bodyPr/>
    <a:lstStyle/>
    <a:p>
      <a:pPr>
        <a:defRPr sz="1800"/>
      </a:pPr>
      <a:endParaRPr lang="fr-FR"/>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084312537855903E-2"/>
          <c:y val="2.21945970580044E-2"/>
          <c:w val="0.92087295241941003"/>
          <c:h val="0.89348077069144505"/>
        </c:manualLayout>
      </c:layout>
      <c:barChart>
        <c:barDir val="col"/>
        <c:grouping val="clustered"/>
        <c:varyColors val="0"/>
        <c:ser>
          <c:idx val="0"/>
          <c:order val="0"/>
          <c:spPr>
            <a:gradFill>
              <a:gsLst>
                <a:gs pos="0">
                  <a:srgbClr val="009BCC">
                    <a:lumMod val="50000"/>
                  </a:srgbClr>
                </a:gs>
                <a:gs pos="50000">
                  <a:srgbClr val="C1F0FF"/>
                </a:gs>
                <a:gs pos="50000">
                  <a:srgbClr val="009BCC">
                    <a:lumMod val="50000"/>
                  </a:srgbClr>
                </a:gs>
              </a:gsLst>
              <a:lin ang="0" scaled="0"/>
            </a:gradFill>
            <a:ln w="0">
              <a:noFill/>
            </a:ln>
            <a:effectLst/>
            <a:scene3d>
              <a:camera prst="orthographicFront"/>
              <a:lightRig rig="threePt" dir="t"/>
            </a:scene3d>
          </c:spPr>
          <c:invertIfNegative val="0"/>
          <c:dPt>
            <c:idx val="0"/>
            <c:invertIfNegative val="0"/>
            <c:bubble3D val="0"/>
            <c:spPr>
              <a:solidFill>
                <a:srgbClr val="12ABDB"/>
              </a:solidFill>
              <a:ln w="0">
                <a:noFill/>
              </a:ln>
              <a:effectLst/>
              <a:scene3d>
                <a:camera prst="orthographicFront"/>
                <a:lightRig rig="threePt" dir="t"/>
              </a:scene3d>
            </c:spPr>
            <c:extLst>
              <c:ext xmlns:c16="http://schemas.microsoft.com/office/drawing/2014/chart" uri="{C3380CC4-5D6E-409C-BE32-E72D297353CC}">
                <c16:uniqueId val="{00000001-D53A-4475-A203-CAD17E380966}"/>
              </c:ext>
            </c:extLst>
          </c:dPt>
          <c:dPt>
            <c:idx val="1"/>
            <c:invertIfNegative val="0"/>
            <c:bubble3D val="0"/>
            <c:spPr>
              <a:solidFill>
                <a:srgbClr val="12ABDB"/>
              </a:solidFill>
              <a:ln w="0">
                <a:noFill/>
              </a:ln>
              <a:effectLst/>
              <a:scene3d>
                <a:camera prst="orthographicFront"/>
                <a:lightRig rig="threePt" dir="t"/>
              </a:scene3d>
            </c:spPr>
            <c:extLst>
              <c:ext xmlns:c16="http://schemas.microsoft.com/office/drawing/2014/chart" uri="{C3380CC4-5D6E-409C-BE32-E72D297353CC}">
                <c16:uniqueId val="{00000003-D53A-4475-A203-CAD17E380966}"/>
              </c:ext>
            </c:extLst>
          </c:dPt>
          <c:dPt>
            <c:idx val="2"/>
            <c:invertIfNegative val="0"/>
            <c:bubble3D val="0"/>
            <c:spPr>
              <a:solidFill>
                <a:srgbClr val="12ABDB"/>
              </a:solidFill>
              <a:ln w="0">
                <a:noFill/>
              </a:ln>
              <a:effectLst/>
              <a:scene3d>
                <a:camera prst="orthographicFront"/>
                <a:lightRig rig="threePt" dir="t"/>
              </a:scene3d>
            </c:spPr>
            <c:extLst>
              <c:ext xmlns:c16="http://schemas.microsoft.com/office/drawing/2014/chart" uri="{C3380CC4-5D6E-409C-BE32-E72D297353CC}">
                <c16:uniqueId val="{00000005-D53A-4475-A203-CAD17E380966}"/>
              </c:ext>
            </c:extLst>
          </c:dPt>
          <c:dPt>
            <c:idx val="3"/>
            <c:invertIfNegative val="0"/>
            <c:bubble3D val="0"/>
            <c:spPr>
              <a:solidFill>
                <a:srgbClr val="12ABDB"/>
              </a:solidFill>
              <a:ln w="0">
                <a:noFill/>
              </a:ln>
              <a:effectLst/>
              <a:scene3d>
                <a:camera prst="orthographicFront"/>
                <a:lightRig rig="threePt" dir="t"/>
              </a:scene3d>
            </c:spPr>
            <c:extLst>
              <c:ext xmlns:c16="http://schemas.microsoft.com/office/drawing/2014/chart" uri="{C3380CC4-5D6E-409C-BE32-E72D297353CC}">
                <c16:uniqueId val="{00000007-D53A-4475-A203-CAD17E380966}"/>
              </c:ext>
            </c:extLst>
          </c:dPt>
          <c:dPt>
            <c:idx val="4"/>
            <c:invertIfNegative val="0"/>
            <c:bubble3D val="0"/>
            <c:spPr>
              <a:solidFill>
                <a:srgbClr val="FF304C"/>
              </a:solidFill>
              <a:ln w="0">
                <a:noFill/>
              </a:ln>
              <a:effectLst/>
              <a:scene3d>
                <a:camera prst="orthographicFront"/>
                <a:lightRig rig="threePt" dir="t"/>
              </a:scene3d>
            </c:spPr>
            <c:extLst>
              <c:ext xmlns:c16="http://schemas.microsoft.com/office/drawing/2014/chart" uri="{C3380CC4-5D6E-409C-BE32-E72D297353CC}">
                <c16:uniqueId val="{00000009-D53A-4475-A203-CAD17E380966}"/>
              </c:ext>
            </c:extLst>
          </c:dPt>
          <c:dPt>
            <c:idx val="5"/>
            <c:invertIfNegative val="0"/>
            <c:bubble3D val="0"/>
            <c:spPr>
              <a:solidFill>
                <a:srgbClr val="FF304C"/>
              </a:solidFill>
              <a:ln w="0">
                <a:noFill/>
              </a:ln>
              <a:effectLst/>
              <a:scene3d>
                <a:camera prst="orthographicFront"/>
                <a:lightRig rig="threePt" dir="t"/>
              </a:scene3d>
            </c:spPr>
            <c:extLst>
              <c:ext xmlns:c16="http://schemas.microsoft.com/office/drawing/2014/chart" uri="{C3380CC4-5D6E-409C-BE32-E72D297353CC}">
                <c16:uniqueId val="{0000000B-D53A-4475-A203-CAD17E380966}"/>
              </c:ext>
            </c:extLst>
          </c:dPt>
          <c:dPt>
            <c:idx val="6"/>
            <c:invertIfNegative val="0"/>
            <c:bubble3D val="0"/>
            <c:spPr>
              <a:solidFill>
                <a:srgbClr val="FF304C"/>
              </a:solidFill>
              <a:ln w="0">
                <a:noFill/>
              </a:ln>
              <a:effectLst/>
              <a:scene3d>
                <a:camera prst="orthographicFront"/>
                <a:lightRig rig="threePt" dir="t"/>
              </a:scene3d>
            </c:spPr>
            <c:extLst>
              <c:ext xmlns:c16="http://schemas.microsoft.com/office/drawing/2014/chart" uri="{C3380CC4-5D6E-409C-BE32-E72D297353CC}">
                <c16:uniqueId val="{0000000D-D53A-4475-A203-CAD17E380966}"/>
              </c:ext>
            </c:extLst>
          </c:dPt>
          <c:dPt>
            <c:idx val="7"/>
            <c:invertIfNegative val="0"/>
            <c:bubble3D val="0"/>
            <c:spPr>
              <a:solidFill>
                <a:srgbClr val="FF304C"/>
              </a:solidFill>
              <a:ln w="0">
                <a:noFill/>
              </a:ln>
              <a:effectLst/>
              <a:scene3d>
                <a:camera prst="orthographicFront"/>
                <a:lightRig rig="threePt" dir="t"/>
              </a:scene3d>
            </c:spPr>
            <c:extLst>
              <c:ext xmlns:c16="http://schemas.microsoft.com/office/drawing/2014/chart" uri="{C3380CC4-5D6E-409C-BE32-E72D297353CC}">
                <c16:uniqueId val="{0000000F-D53A-4475-A203-CAD17E380966}"/>
              </c:ext>
            </c:extLst>
          </c:dPt>
          <c:dPt>
            <c:idx val="8"/>
            <c:invertIfNegative val="0"/>
            <c:bubble3D val="0"/>
            <c:spPr>
              <a:solidFill>
                <a:srgbClr val="FFFFFF">
                  <a:lumMod val="65000"/>
                </a:srgbClr>
              </a:solidFill>
              <a:ln w="0">
                <a:noFill/>
              </a:ln>
              <a:effectLst/>
              <a:scene3d>
                <a:camera prst="orthographicFront"/>
                <a:lightRig rig="threePt" dir="t"/>
              </a:scene3d>
            </c:spPr>
            <c:extLst>
              <c:ext xmlns:c16="http://schemas.microsoft.com/office/drawing/2014/chart" uri="{C3380CC4-5D6E-409C-BE32-E72D297353CC}">
                <c16:uniqueId val="{00000011-D53A-4475-A203-CAD17E380966}"/>
              </c:ext>
            </c:extLst>
          </c:dPt>
          <c:dPt>
            <c:idx val="9"/>
            <c:invertIfNegative val="0"/>
            <c:bubble3D val="0"/>
            <c:spPr>
              <a:solidFill>
                <a:srgbClr val="FFFFFF">
                  <a:lumMod val="65000"/>
                </a:srgbClr>
              </a:solidFill>
              <a:ln w="0">
                <a:noFill/>
              </a:ln>
              <a:effectLst/>
              <a:scene3d>
                <a:camera prst="orthographicFront"/>
                <a:lightRig rig="threePt" dir="t"/>
              </a:scene3d>
            </c:spPr>
            <c:extLst>
              <c:ext xmlns:c16="http://schemas.microsoft.com/office/drawing/2014/chart" uri="{C3380CC4-5D6E-409C-BE32-E72D297353CC}">
                <c16:uniqueId val="{00000013-D53A-4475-A203-CAD17E380966}"/>
              </c:ext>
            </c:extLst>
          </c:dPt>
          <c:dPt>
            <c:idx val="10"/>
            <c:invertIfNegative val="0"/>
            <c:bubble3D val="0"/>
            <c:spPr>
              <a:solidFill>
                <a:srgbClr val="FFFFFF">
                  <a:lumMod val="65000"/>
                </a:srgbClr>
              </a:solidFill>
              <a:ln w="0">
                <a:noFill/>
              </a:ln>
              <a:effectLst/>
              <a:scene3d>
                <a:camera prst="orthographicFront"/>
                <a:lightRig rig="threePt" dir="t"/>
              </a:scene3d>
            </c:spPr>
            <c:extLst>
              <c:ext xmlns:c16="http://schemas.microsoft.com/office/drawing/2014/chart" uri="{C3380CC4-5D6E-409C-BE32-E72D297353CC}">
                <c16:uniqueId val="{00000015-D53A-4475-A203-CAD17E380966}"/>
              </c:ext>
            </c:extLst>
          </c:dPt>
          <c:dPt>
            <c:idx val="11"/>
            <c:invertIfNegative val="0"/>
            <c:bubble3D val="0"/>
            <c:spPr>
              <a:solidFill>
                <a:srgbClr val="FFFFFF">
                  <a:lumMod val="65000"/>
                </a:srgbClr>
              </a:solidFill>
              <a:ln w="0">
                <a:noFill/>
              </a:ln>
              <a:effectLst/>
              <a:scene3d>
                <a:camera prst="orthographicFront"/>
                <a:lightRig rig="threePt" dir="t"/>
              </a:scene3d>
            </c:spPr>
            <c:extLst>
              <c:ext xmlns:c16="http://schemas.microsoft.com/office/drawing/2014/chart" uri="{C3380CC4-5D6E-409C-BE32-E72D297353CC}">
                <c16:uniqueId val="{00000017-D53A-4475-A203-CAD17E380966}"/>
              </c:ext>
            </c:extLst>
          </c:dPt>
          <c:dPt>
            <c:idx val="12"/>
            <c:invertIfNegative val="0"/>
            <c:bubble3D val="0"/>
            <c:spPr>
              <a:solidFill>
                <a:srgbClr val="0070AD"/>
              </a:solidFill>
              <a:ln w="0">
                <a:noFill/>
              </a:ln>
              <a:effectLst/>
              <a:scene3d>
                <a:camera prst="orthographicFront"/>
                <a:lightRig rig="threePt" dir="t"/>
              </a:scene3d>
            </c:spPr>
            <c:extLst>
              <c:ext xmlns:c16="http://schemas.microsoft.com/office/drawing/2014/chart" uri="{C3380CC4-5D6E-409C-BE32-E72D297353CC}">
                <c16:uniqueId val="{00000019-D53A-4475-A203-CAD17E380966}"/>
              </c:ext>
            </c:extLst>
          </c:dPt>
          <c:dPt>
            <c:idx val="13"/>
            <c:invertIfNegative val="0"/>
            <c:bubble3D val="0"/>
            <c:spPr>
              <a:solidFill>
                <a:srgbClr val="0070AD"/>
              </a:solidFill>
              <a:ln w="0">
                <a:noFill/>
              </a:ln>
              <a:effectLst/>
              <a:scene3d>
                <a:camera prst="orthographicFront"/>
                <a:lightRig rig="threePt" dir="t"/>
              </a:scene3d>
            </c:spPr>
            <c:extLst>
              <c:ext xmlns:c16="http://schemas.microsoft.com/office/drawing/2014/chart" uri="{C3380CC4-5D6E-409C-BE32-E72D297353CC}">
                <c16:uniqueId val="{0000001B-D53A-4475-A203-CAD17E380966}"/>
              </c:ext>
            </c:extLst>
          </c:dPt>
          <c:dPt>
            <c:idx val="14"/>
            <c:invertIfNegative val="0"/>
            <c:bubble3D val="0"/>
            <c:spPr>
              <a:solidFill>
                <a:srgbClr val="0070AD"/>
              </a:solidFill>
              <a:ln w="0">
                <a:noFill/>
              </a:ln>
              <a:effectLst/>
              <a:scene3d>
                <a:camera prst="orthographicFront"/>
                <a:lightRig rig="threePt" dir="t"/>
              </a:scene3d>
            </c:spPr>
            <c:extLst>
              <c:ext xmlns:c16="http://schemas.microsoft.com/office/drawing/2014/chart" uri="{C3380CC4-5D6E-409C-BE32-E72D297353CC}">
                <c16:uniqueId val="{0000001D-D53A-4475-A203-CAD17E380966}"/>
              </c:ext>
            </c:extLst>
          </c:dPt>
          <c:dPt>
            <c:idx val="15"/>
            <c:invertIfNegative val="0"/>
            <c:bubble3D val="0"/>
            <c:spPr>
              <a:solidFill>
                <a:srgbClr val="0070AD"/>
              </a:solidFill>
              <a:ln w="0">
                <a:noFill/>
              </a:ln>
              <a:effectLst/>
              <a:scene3d>
                <a:camera prst="orthographicFront"/>
                <a:lightRig rig="threePt" dir="t"/>
              </a:scene3d>
            </c:spPr>
            <c:extLst>
              <c:ext xmlns:c16="http://schemas.microsoft.com/office/drawing/2014/chart" uri="{C3380CC4-5D6E-409C-BE32-E72D297353CC}">
                <c16:uniqueId val="{0000001F-D53A-4475-A203-CAD17E380966}"/>
              </c:ext>
            </c:extLst>
          </c:dPt>
          <c:dPt>
            <c:idx val="16"/>
            <c:invertIfNegative val="0"/>
            <c:bubble3D val="0"/>
            <c:spPr>
              <a:solidFill>
                <a:srgbClr val="300B48"/>
              </a:solidFill>
              <a:ln w="0">
                <a:noFill/>
              </a:ln>
              <a:effectLst/>
              <a:scene3d>
                <a:camera prst="orthographicFront"/>
                <a:lightRig rig="threePt" dir="t"/>
              </a:scene3d>
            </c:spPr>
            <c:extLst>
              <c:ext xmlns:c16="http://schemas.microsoft.com/office/drawing/2014/chart" uri="{C3380CC4-5D6E-409C-BE32-E72D297353CC}">
                <c16:uniqueId val="{00000021-D53A-4475-A203-CAD17E380966}"/>
              </c:ext>
            </c:extLst>
          </c:dPt>
          <c:dPt>
            <c:idx val="17"/>
            <c:invertIfNegative val="0"/>
            <c:bubble3D val="0"/>
            <c:spPr>
              <a:solidFill>
                <a:srgbClr val="300B48"/>
              </a:solidFill>
              <a:ln w="0">
                <a:noFill/>
              </a:ln>
              <a:effectLst/>
              <a:scene3d>
                <a:camera prst="orthographicFront"/>
                <a:lightRig rig="threePt" dir="t"/>
              </a:scene3d>
            </c:spPr>
            <c:extLst>
              <c:ext xmlns:c16="http://schemas.microsoft.com/office/drawing/2014/chart" uri="{C3380CC4-5D6E-409C-BE32-E72D297353CC}">
                <c16:uniqueId val="{00000023-D53A-4475-A203-CAD17E380966}"/>
              </c:ext>
            </c:extLst>
          </c:dPt>
          <c:dPt>
            <c:idx val="18"/>
            <c:invertIfNegative val="0"/>
            <c:bubble3D val="0"/>
            <c:spPr>
              <a:solidFill>
                <a:srgbClr val="300B48"/>
              </a:solidFill>
              <a:ln w="0">
                <a:noFill/>
              </a:ln>
              <a:effectLst/>
              <a:scene3d>
                <a:camera prst="orthographicFront"/>
                <a:lightRig rig="threePt" dir="t"/>
              </a:scene3d>
            </c:spPr>
            <c:extLst>
              <c:ext xmlns:c16="http://schemas.microsoft.com/office/drawing/2014/chart" uri="{C3380CC4-5D6E-409C-BE32-E72D297353CC}">
                <c16:uniqueId val="{00000025-D53A-4475-A203-CAD17E380966}"/>
              </c:ext>
            </c:extLst>
          </c:dPt>
          <c:dPt>
            <c:idx val="19"/>
            <c:invertIfNegative val="0"/>
            <c:bubble3D val="0"/>
            <c:spPr>
              <a:solidFill>
                <a:srgbClr val="300B48"/>
              </a:solidFill>
              <a:ln w="0">
                <a:noFill/>
              </a:ln>
              <a:effectLst/>
              <a:scene3d>
                <a:camera prst="orthographicFront"/>
                <a:lightRig rig="threePt" dir="t"/>
              </a:scene3d>
            </c:spPr>
            <c:extLst>
              <c:ext xmlns:c16="http://schemas.microsoft.com/office/drawing/2014/chart" uri="{C3380CC4-5D6E-409C-BE32-E72D297353CC}">
                <c16:uniqueId val="{00000027-D53A-4475-A203-CAD17E380966}"/>
              </c:ext>
            </c:extLst>
          </c:dPt>
          <c:dLbls>
            <c:numFmt formatCode="#,##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Feuil1!$B$18:$B$37</c:f>
              <c:strCache>
                <c:ptCount val="20"/>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strCache>
            </c:strRef>
          </c:cat>
          <c:val>
            <c:numRef>
              <c:f>Feuil1!$C$18:$C$37</c:f>
              <c:numCache>
                <c:formatCode>General</c:formatCode>
                <c:ptCount val="20"/>
                <c:pt idx="0">
                  <c:v>2565</c:v>
                </c:pt>
                <c:pt idx="1">
                  <c:v>2585</c:v>
                </c:pt>
                <c:pt idx="2">
                  <c:v>2523</c:v>
                </c:pt>
                <c:pt idx="3">
                  <c:v>2591</c:v>
                </c:pt>
                <c:pt idx="4">
                  <c:v>2499</c:v>
                </c:pt>
                <c:pt idx="5">
                  <c:v>2534</c:v>
                </c:pt>
                <c:pt idx="6">
                  <c:v>2451</c:v>
                </c:pt>
                <c:pt idx="7">
                  <c:v>2607</c:v>
                </c:pt>
                <c:pt idx="8">
                  <c:v>2503</c:v>
                </c:pt>
                <c:pt idx="9">
                  <c:v>2601</c:v>
                </c:pt>
                <c:pt idx="10">
                  <c:v>2591</c:v>
                </c:pt>
                <c:pt idx="11">
                  <c:v>2877</c:v>
                </c:pt>
                <c:pt idx="12">
                  <c:v>2764</c:v>
                </c:pt>
                <c:pt idx="13">
                  <c:v>2844</c:v>
                </c:pt>
                <c:pt idx="14">
                  <c:v>3036</c:v>
                </c:pt>
                <c:pt idx="15">
                  <c:v>3271</c:v>
                </c:pt>
                <c:pt idx="16">
                  <c:v>3092</c:v>
                </c:pt>
                <c:pt idx="17">
                  <c:v>3165</c:v>
                </c:pt>
                <c:pt idx="18">
                  <c:v>3019</c:v>
                </c:pt>
                <c:pt idx="19">
                  <c:v>3263</c:v>
                </c:pt>
              </c:numCache>
            </c:numRef>
          </c:val>
          <c:extLst>
            <c:ext xmlns:c16="http://schemas.microsoft.com/office/drawing/2014/chart" uri="{C3380CC4-5D6E-409C-BE32-E72D297353CC}">
              <c16:uniqueId val="{00000028-D53A-4475-A203-CAD17E380966}"/>
            </c:ext>
          </c:extLst>
        </c:ser>
        <c:dLbls>
          <c:dLblPos val="outEnd"/>
          <c:showLegendKey val="0"/>
          <c:showVal val="1"/>
          <c:showCatName val="0"/>
          <c:showSerName val="0"/>
          <c:showPercent val="0"/>
          <c:showBubbleSize val="0"/>
        </c:dLbls>
        <c:gapWidth val="95"/>
        <c:axId val="471414560"/>
        <c:axId val="471414952"/>
      </c:barChart>
      <c:catAx>
        <c:axId val="471414560"/>
        <c:scaling>
          <c:orientation val="minMax"/>
        </c:scaling>
        <c:delete val="0"/>
        <c:axPos val="b"/>
        <c:numFmt formatCode="General" sourceLinked="1"/>
        <c:majorTickMark val="none"/>
        <c:minorTickMark val="none"/>
        <c:tickLblPos val="nextTo"/>
        <c:spPr>
          <a:noFill/>
          <a:ln>
            <a:noFill/>
          </a:ln>
        </c:spPr>
        <c:crossAx val="471414952"/>
        <c:crosses val="autoZero"/>
        <c:auto val="1"/>
        <c:lblAlgn val="ctr"/>
        <c:lblOffset val="100"/>
        <c:noMultiLvlLbl val="0"/>
      </c:catAx>
      <c:valAx>
        <c:axId val="471414952"/>
        <c:scaling>
          <c:orientation val="minMax"/>
          <c:max val="3500"/>
        </c:scaling>
        <c:delete val="0"/>
        <c:axPos val="l"/>
        <c:numFmt formatCode="#,##0" sourceLinked="0"/>
        <c:majorTickMark val="none"/>
        <c:minorTickMark val="none"/>
        <c:tickLblPos val="nextTo"/>
        <c:spPr>
          <a:ln>
            <a:noFill/>
          </a:ln>
        </c:spPr>
        <c:crossAx val="471414560"/>
        <c:crosses val="autoZero"/>
        <c:crossBetween val="between"/>
      </c:valAx>
      <c:spPr>
        <a:noFill/>
        <a:ln w="25584">
          <a:noFill/>
        </a:ln>
      </c:spPr>
    </c:plotArea>
    <c:plotVisOnly val="1"/>
    <c:dispBlanksAs val="gap"/>
    <c:showDLblsOverMax val="0"/>
  </c:chart>
  <c:spPr>
    <a:noFill/>
    <a:ln>
      <a:noFill/>
    </a:ln>
  </c:spPr>
  <c:txPr>
    <a:bodyPr/>
    <a:lstStyle/>
    <a:p>
      <a:pPr>
        <a:defRPr sz="1209">
          <a:ln>
            <a:noFill/>
          </a:ln>
          <a:solidFill>
            <a:schemeClr val="tx1">
              <a:lumMod val="75000"/>
              <a:lumOff val="25000"/>
            </a:schemeClr>
          </a:solidFill>
          <a:latin typeface="+mj-lt"/>
          <a:cs typeface="Arial" pitchFamily="34" charset="0"/>
        </a:defRPr>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32754368251699E-2"/>
          <c:y val="1.0053384360635101E-3"/>
          <c:w val="0.90544350741306201"/>
          <c:h val="0.99093416047478999"/>
        </c:manualLayout>
      </c:layout>
      <c:doughnutChart>
        <c:varyColors val="1"/>
        <c:ser>
          <c:idx val="0"/>
          <c:order val="0"/>
          <c:tx>
            <c:strRef>
              <c:f>Feuil1!$B$1</c:f>
              <c:strCache>
                <c:ptCount val="1"/>
                <c:pt idx="0">
                  <c:v>Colonne2</c:v>
                </c:pt>
              </c:strCache>
            </c:strRef>
          </c:tx>
          <c:dPt>
            <c:idx val="0"/>
            <c:bubble3D val="0"/>
            <c:spPr>
              <a:solidFill>
                <a:srgbClr val="FF6326"/>
              </a:solidFill>
              <a:ln>
                <a:noFill/>
              </a:ln>
              <a:effectLst/>
            </c:spPr>
            <c:extLst>
              <c:ext xmlns:c16="http://schemas.microsoft.com/office/drawing/2014/chart" uri="{C3380CC4-5D6E-409C-BE32-E72D297353CC}">
                <c16:uniqueId val="{00000000-C58C-493C-8D1A-A685AA3C80AC}"/>
              </c:ext>
            </c:extLst>
          </c:dPt>
          <c:dPt>
            <c:idx val="1"/>
            <c:bubble3D val="0"/>
            <c:spPr>
              <a:solidFill>
                <a:srgbClr val="CC2980"/>
              </a:solidFill>
              <a:ln>
                <a:noFill/>
              </a:ln>
              <a:effectLst/>
            </c:spPr>
            <c:extLst>
              <c:ext xmlns:c16="http://schemas.microsoft.com/office/drawing/2014/chart" uri="{C3380CC4-5D6E-409C-BE32-E72D297353CC}">
                <c16:uniqueId val="{00000001-C58C-493C-8D1A-A685AA3C80AC}"/>
              </c:ext>
            </c:extLst>
          </c:dPt>
          <c:dPt>
            <c:idx val="2"/>
            <c:bubble3D val="0"/>
            <c:spPr>
              <a:solidFill>
                <a:srgbClr val="7D38BA"/>
              </a:solidFill>
              <a:ln>
                <a:noFill/>
              </a:ln>
              <a:effectLst/>
            </c:spPr>
            <c:extLst>
              <c:ext xmlns:c16="http://schemas.microsoft.com/office/drawing/2014/chart" uri="{C3380CC4-5D6E-409C-BE32-E72D297353CC}">
                <c16:uniqueId val="{00000000-0F30-4C19-AB3E-0A0F3B79E911}"/>
              </c:ext>
            </c:extLst>
          </c:dPt>
          <c:dPt>
            <c:idx val="3"/>
            <c:bubble3D val="0"/>
            <c:spPr>
              <a:solidFill>
                <a:srgbClr val="88D5ED"/>
              </a:solidFill>
              <a:ln>
                <a:noFill/>
              </a:ln>
              <a:effectLst/>
            </c:spPr>
            <c:extLst>
              <c:ext xmlns:c16="http://schemas.microsoft.com/office/drawing/2014/chart" uri="{C3380CC4-5D6E-409C-BE32-E72D297353CC}">
                <c16:uniqueId val="{00000005-C58C-493C-8D1A-A685AA3C80AC}"/>
              </c:ext>
            </c:extLst>
          </c:dPt>
          <c:dPt>
            <c:idx val="4"/>
            <c:bubble3D val="0"/>
            <c:spPr>
              <a:solidFill>
                <a:srgbClr val="10999C"/>
              </a:solidFill>
              <a:ln>
                <a:noFill/>
              </a:ln>
              <a:effectLst/>
            </c:spPr>
            <c:extLst>
              <c:ext xmlns:c16="http://schemas.microsoft.com/office/drawing/2014/chart" uri="{C3380CC4-5D6E-409C-BE32-E72D297353CC}">
                <c16:uniqueId val="{00000003-C58C-493C-8D1A-A685AA3C80AC}"/>
              </c:ext>
            </c:extLst>
          </c:dPt>
          <c:dPt>
            <c:idx val="5"/>
            <c:bubble3D val="0"/>
            <c:spPr>
              <a:solidFill>
                <a:srgbClr val="860864"/>
              </a:solidFill>
              <a:ln>
                <a:noFill/>
              </a:ln>
              <a:effectLst/>
            </c:spPr>
            <c:extLst>
              <c:ext xmlns:c16="http://schemas.microsoft.com/office/drawing/2014/chart" uri="{C3380CC4-5D6E-409C-BE32-E72D297353CC}">
                <c16:uniqueId val="{00000004-C58C-493C-8D1A-A685AA3C80AC}"/>
              </c:ext>
            </c:extLst>
          </c:dPt>
          <c:dPt>
            <c:idx val="6"/>
            <c:bubble3D val="0"/>
            <c:spPr>
              <a:solidFill>
                <a:srgbClr val="95E616"/>
              </a:solidFill>
              <a:ln>
                <a:noFill/>
              </a:ln>
              <a:effectLst/>
            </c:spPr>
            <c:extLst>
              <c:ext xmlns:c16="http://schemas.microsoft.com/office/drawing/2014/chart" uri="{C3380CC4-5D6E-409C-BE32-E72D297353CC}">
                <c16:uniqueId val="{00000001-0F30-4C19-AB3E-0A0F3B79E911}"/>
              </c:ext>
            </c:extLst>
          </c:dPt>
          <c:dLbls>
            <c:dLbl>
              <c:idx val="0"/>
              <c:layout>
                <c:manualLayout>
                  <c:x val="6.402381080812670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8C-493C-8D1A-A685AA3C80AC}"/>
                </c:ext>
              </c:extLst>
            </c:dLbl>
            <c:dLbl>
              <c:idx val="2"/>
              <c:layout>
                <c:manualLayout>
                  <c:x val="6.7113875693524498E-3"/>
                  <c:y val="-6.478198711953289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F30-4C19-AB3E-0A0F3B79E911}"/>
                </c:ext>
              </c:extLst>
            </c:dLbl>
            <c:dLbl>
              <c:idx val="3"/>
              <c:layout>
                <c:manualLayout>
                  <c:x val="-6.4023810808127276E-3"/>
                  <c:y val="1.907816127385634E-2"/>
                </c:manualLayout>
              </c:layout>
              <c:spPr>
                <a:noFill/>
                <a:ln>
                  <a:noFill/>
                </a:ln>
                <a:effectLst/>
              </c:spPr>
              <c:txPr>
                <a:bodyPr rot="0" spcFirstLastPara="1" vertOverflow="ellipsis" vert="horz" wrap="none" lIns="36000" tIns="36000" rIns="36000" bIns="36000" anchor="ctr" anchorCtr="1"/>
                <a:lstStyle/>
                <a:p>
                  <a:pPr>
                    <a:defRPr sz="1800" b="1" i="0" u="none" strike="noStrike" kern="1200" baseline="0">
                      <a:solidFill>
                        <a:schemeClr val="tx1">
                          <a:lumMod val="75000"/>
                          <a:lumOff val="25000"/>
                        </a:schemeClr>
                      </a:solidFill>
                      <a:latin typeface="+mn-lt"/>
                      <a:ea typeface="+mn-ea"/>
                      <a:cs typeface="Arial" panose="020B0604020202020204" pitchFamily="34" charset="0"/>
                    </a:defRPr>
                  </a:pPr>
                  <a:endParaRPr lang="fr-F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C58C-493C-8D1A-A685AA3C80AC}"/>
                </c:ext>
              </c:extLst>
            </c:dLbl>
            <c:dLbl>
              <c:idx val="4"/>
              <c:layout>
                <c:manualLayout>
                  <c:x val="6.402381080812670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8C-493C-8D1A-A685AA3C80AC}"/>
                </c:ext>
              </c:extLst>
            </c:dLbl>
            <c:dLbl>
              <c:idx val="5"/>
              <c:layout>
                <c:manualLayout>
                  <c:x val="-4.5891682620349998E-3"/>
                  <c:y val="-1.00449451977055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8C-493C-8D1A-A685AA3C80AC}"/>
                </c:ext>
              </c:extLst>
            </c:dLbl>
            <c:dLbl>
              <c:idx val="6"/>
              <c:layout>
                <c:manualLayout>
                  <c:x val="3.7237155790096699E-3"/>
                  <c:y val="3.0377840730702599E-3"/>
                </c:manualLayout>
              </c:layout>
              <c:spPr>
                <a:noFill/>
                <a:ln>
                  <a:noFill/>
                </a:ln>
                <a:effectLst/>
              </c:spPr>
              <c:txPr>
                <a:bodyPr rot="0" spcFirstLastPara="1" vertOverflow="ellipsis" vert="horz" wrap="none" lIns="36000" tIns="36000" rIns="36000" bIns="36000" anchor="ctr" anchorCtr="1"/>
                <a:lstStyle/>
                <a:p>
                  <a:pPr>
                    <a:defRPr sz="1800" b="1" i="0" u="none" strike="noStrike" kern="1200" baseline="0">
                      <a:solidFill>
                        <a:schemeClr val="tx1">
                          <a:lumMod val="75000"/>
                          <a:lumOff val="25000"/>
                        </a:schemeClr>
                      </a:solidFill>
                      <a:latin typeface="+mn-lt"/>
                      <a:ea typeface="+mn-ea"/>
                      <a:cs typeface="Arial" panose="020B0604020202020204" pitchFamily="34" charset="0"/>
                    </a:defRPr>
                  </a:pPr>
                  <a:endParaRPr lang="fr-F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0F30-4C19-AB3E-0A0F3B79E911}"/>
                </c:ext>
              </c:extLst>
            </c:dLbl>
            <c:spPr>
              <a:noFill/>
              <a:ln>
                <a:noFill/>
              </a:ln>
              <a:effectLst/>
            </c:spPr>
            <c:txPr>
              <a:bodyPr rot="0" spcFirstLastPara="1" vertOverflow="ellipsis" vert="horz" wrap="none" lIns="36000" tIns="36000" rIns="36000" bIns="36000" anchor="ctr" anchorCtr="1"/>
              <a:lstStyle/>
              <a:p>
                <a:pPr>
                  <a:defRPr sz="1800" b="1" i="0" u="none" strike="noStrike" kern="1200" baseline="0">
                    <a:solidFill>
                      <a:schemeClr val="bg1"/>
                    </a:solidFill>
                    <a:latin typeface="+mn-lt"/>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EUC</c:v>
                </c:pt>
                <c:pt idx="1">
                  <c:v>FS</c:v>
                </c:pt>
                <c:pt idx="2">
                  <c:v>PS</c:v>
                </c:pt>
                <c:pt idx="3">
                  <c:v>OTHERS</c:v>
                </c:pt>
                <c:pt idx="4">
                  <c:v>MANUF</c:v>
                </c:pt>
                <c:pt idx="5">
                  <c:v>TME</c:v>
                </c:pt>
                <c:pt idx="6">
                  <c:v>CPRDT</c:v>
                </c:pt>
              </c:strCache>
            </c:strRef>
          </c:cat>
          <c:val>
            <c:numRef>
              <c:f>Feuil1!$B$2:$B$8</c:f>
              <c:numCache>
                <c:formatCode>0%</c:formatCode>
                <c:ptCount val="7"/>
                <c:pt idx="0">
                  <c:v>0.11</c:v>
                </c:pt>
                <c:pt idx="1">
                  <c:v>0.26</c:v>
                </c:pt>
                <c:pt idx="2">
                  <c:v>0.17</c:v>
                </c:pt>
                <c:pt idx="3">
                  <c:v>0.04</c:v>
                </c:pt>
                <c:pt idx="4">
                  <c:v>0.19</c:v>
                </c:pt>
                <c:pt idx="5">
                  <c:v>7.0000000000000007E-2</c:v>
                </c:pt>
                <c:pt idx="6">
                  <c:v>0.16</c:v>
                </c:pt>
              </c:numCache>
            </c:numRef>
          </c:val>
          <c:extLst>
            <c:ext xmlns:c16="http://schemas.microsoft.com/office/drawing/2014/chart" uri="{C3380CC4-5D6E-409C-BE32-E72D297353CC}">
              <c16:uniqueId val="{00000002-0F30-4C19-AB3E-0A0F3B79E911}"/>
            </c:ext>
          </c:extLst>
        </c:ser>
        <c:dLbls>
          <c:showLegendKey val="0"/>
          <c:showVal val="0"/>
          <c:showCatName val="0"/>
          <c:showSerName val="0"/>
          <c:showPercent val="0"/>
          <c:showBubbleSize val="0"/>
          <c:showLeaderLines val="0"/>
        </c:dLbls>
        <c:firstSliceAng val="0"/>
        <c:holeSize val="55"/>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23529411764698E-2"/>
          <c:y val="1.6E-2"/>
          <c:w val="0.87908496732026098"/>
          <c:h val="0.97200000000000097"/>
        </c:manualLayout>
      </c:layout>
      <c:doughnutChart>
        <c:varyColors val="1"/>
        <c:ser>
          <c:idx val="0"/>
          <c:order val="0"/>
          <c:tx>
            <c:strRef>
              <c:f>Sheet1!$A$2</c:f>
              <c:strCache>
                <c:ptCount val="1"/>
                <c:pt idx="0">
                  <c:v>FY 2015</c:v>
                </c:pt>
              </c:strCache>
            </c:strRef>
          </c:tx>
          <c:dPt>
            <c:idx val="0"/>
            <c:bubble3D val="0"/>
            <c:spPr>
              <a:solidFill>
                <a:schemeClr val="accent1"/>
              </a:solidFill>
              <a:ln>
                <a:noFill/>
              </a:ln>
              <a:effectLst/>
            </c:spPr>
            <c:extLst>
              <c:ext xmlns:c16="http://schemas.microsoft.com/office/drawing/2014/chart" uri="{C3380CC4-5D6E-409C-BE32-E72D297353CC}">
                <c16:uniqueId val="{00000001-4333-492C-B9FB-3ADBF01DA228}"/>
              </c:ext>
            </c:extLst>
          </c:dPt>
          <c:dPt>
            <c:idx val="1"/>
            <c:bubble3D val="0"/>
            <c:spPr>
              <a:solidFill>
                <a:schemeClr val="accent2"/>
              </a:solidFill>
              <a:ln>
                <a:noFill/>
              </a:ln>
              <a:effectLst/>
            </c:spPr>
            <c:extLst>
              <c:ext xmlns:c16="http://schemas.microsoft.com/office/drawing/2014/chart" uri="{C3380CC4-5D6E-409C-BE32-E72D297353CC}">
                <c16:uniqueId val="{00000003-4333-492C-B9FB-3ADBF01DA228}"/>
              </c:ext>
            </c:extLst>
          </c:dPt>
          <c:dPt>
            <c:idx val="2"/>
            <c:bubble3D val="0"/>
            <c:spPr>
              <a:solidFill>
                <a:schemeClr val="accent3"/>
              </a:solidFill>
              <a:ln>
                <a:noFill/>
              </a:ln>
              <a:effectLst/>
            </c:spPr>
            <c:extLst>
              <c:ext xmlns:c16="http://schemas.microsoft.com/office/drawing/2014/chart" uri="{C3380CC4-5D6E-409C-BE32-E72D297353CC}">
                <c16:uniqueId val="{00000005-4333-492C-B9FB-3ADBF01DA228}"/>
              </c:ext>
            </c:extLst>
          </c:dPt>
          <c:dPt>
            <c:idx val="3"/>
            <c:bubble3D val="0"/>
            <c:spPr>
              <a:solidFill>
                <a:schemeClr val="accent4"/>
              </a:solidFill>
              <a:ln>
                <a:noFill/>
              </a:ln>
              <a:effectLst/>
            </c:spPr>
            <c:extLst>
              <c:ext xmlns:c16="http://schemas.microsoft.com/office/drawing/2014/chart" uri="{C3380CC4-5D6E-409C-BE32-E72D297353CC}">
                <c16:uniqueId val="{00000007-4333-492C-B9FB-3ADBF01DA228}"/>
              </c:ext>
            </c:extLst>
          </c:dPt>
          <c:dLbls>
            <c:dLbl>
              <c:idx val="0"/>
              <c:layout>
                <c:manualLayout>
                  <c:x val="2.70973021308859E-2"/>
                  <c:y val="-1.10188363142673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33-492C-B9FB-3ADBF01DA228}"/>
                </c:ext>
              </c:extLst>
            </c:dLbl>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Arial" panose="020B0604020202020204" pitchFamily="34" charset="0"/>
                  </a:defRPr>
                </a:pPr>
                <a:endParaRPr lang="fr-FR"/>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val>
            <c:numRef>
              <c:f>Sheet1!$B$2:$E$2</c:f>
              <c:numCache>
                <c:formatCode>0%</c:formatCode>
                <c:ptCount val="4"/>
                <c:pt idx="0">
                  <c:v>0.04</c:v>
                </c:pt>
                <c:pt idx="1">
                  <c:v>0.6</c:v>
                </c:pt>
                <c:pt idx="2">
                  <c:v>0.21</c:v>
                </c:pt>
                <c:pt idx="3">
                  <c:v>0.15</c:v>
                </c:pt>
              </c:numCache>
            </c:numRef>
          </c:val>
          <c:extLst>
            <c:ext xmlns:c16="http://schemas.microsoft.com/office/drawing/2014/chart" uri="{C3380CC4-5D6E-409C-BE32-E72D297353CC}">
              <c16:uniqueId val="{00000008-4333-492C-B9FB-3ADBF01DA228}"/>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23529411764698E-2"/>
          <c:y val="1.6E-2"/>
          <c:w val="0.87908496732026098"/>
          <c:h val="0.97200000000000097"/>
        </c:manualLayout>
      </c:layout>
      <c:doughnutChart>
        <c:varyColors val="1"/>
        <c:ser>
          <c:idx val="0"/>
          <c:order val="0"/>
          <c:tx>
            <c:strRef>
              <c:f>Sheet1!$A$2</c:f>
              <c:strCache>
                <c:ptCount val="1"/>
                <c:pt idx="0">
                  <c:v>FY 2015</c:v>
                </c:pt>
              </c:strCache>
            </c:strRef>
          </c:tx>
          <c:dPt>
            <c:idx val="0"/>
            <c:bubble3D val="0"/>
            <c:spPr>
              <a:solidFill>
                <a:schemeClr val="accent1"/>
              </a:solidFill>
              <a:ln>
                <a:noFill/>
              </a:ln>
              <a:effectLst/>
            </c:spPr>
            <c:extLst>
              <c:ext xmlns:c16="http://schemas.microsoft.com/office/drawing/2014/chart" uri="{C3380CC4-5D6E-409C-BE32-E72D297353CC}">
                <c16:uniqueId val="{00000001-958C-4B0A-99B5-6DA5833E97F7}"/>
              </c:ext>
            </c:extLst>
          </c:dPt>
          <c:dPt>
            <c:idx val="1"/>
            <c:bubble3D val="0"/>
            <c:spPr>
              <a:solidFill>
                <a:srgbClr val="12ABDB"/>
              </a:solidFill>
              <a:ln>
                <a:noFill/>
              </a:ln>
              <a:effectLst/>
            </c:spPr>
            <c:extLst>
              <c:ext xmlns:c16="http://schemas.microsoft.com/office/drawing/2014/chart" uri="{C3380CC4-5D6E-409C-BE32-E72D297353CC}">
                <c16:uniqueId val="{00000003-958C-4B0A-99B5-6DA5833E97F7}"/>
              </c:ext>
            </c:extLst>
          </c:dPt>
          <c:dPt>
            <c:idx val="2"/>
            <c:bubble3D val="0"/>
            <c:spPr>
              <a:solidFill>
                <a:schemeClr val="accent3"/>
              </a:solidFill>
              <a:ln>
                <a:noFill/>
              </a:ln>
              <a:effectLst/>
            </c:spPr>
            <c:extLst>
              <c:ext xmlns:c16="http://schemas.microsoft.com/office/drawing/2014/chart" uri="{C3380CC4-5D6E-409C-BE32-E72D297353CC}">
                <c16:uniqueId val="{00000005-958C-4B0A-99B5-6DA5833E97F7}"/>
              </c:ext>
            </c:extLst>
          </c:dPt>
          <c:dPt>
            <c:idx val="3"/>
            <c:bubble3D val="0"/>
            <c:spPr>
              <a:solidFill>
                <a:schemeClr val="accent4"/>
              </a:solidFill>
              <a:ln>
                <a:noFill/>
              </a:ln>
              <a:effectLst/>
            </c:spPr>
            <c:extLst>
              <c:ext xmlns:c16="http://schemas.microsoft.com/office/drawing/2014/chart" uri="{C3380CC4-5D6E-409C-BE32-E72D297353CC}">
                <c16:uniqueId val="{00000007-958C-4B0A-99B5-6DA5833E97F7}"/>
              </c:ext>
            </c:extLst>
          </c:dPt>
          <c:dLbls>
            <c:dLbl>
              <c:idx val="0"/>
              <c:layout>
                <c:manualLayout>
                  <c:x val="5.4324075578568104E-3"/>
                  <c:y val="-1.81017824125206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8C-4B0A-99B5-6DA5833E97F7}"/>
                </c:ext>
              </c:extLst>
            </c:dLbl>
            <c:dLbl>
              <c:idx val="2"/>
              <c:layout>
                <c:manualLayout>
                  <c:x val="7.4496896646994402E-3"/>
                  <c:y val="-9.80875249659782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8C-4B0A-99B5-6DA5833E97F7}"/>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j-lt"/>
                    <a:ea typeface="+mn-ea"/>
                    <a:cs typeface="Arial" panose="020B0604020202020204" pitchFamily="34" charset="0"/>
                  </a:defRPr>
                </a:pPr>
                <a:endParaRPr lang="fr-FR"/>
              </a:p>
            </c:txPr>
            <c:showLegendKey val="0"/>
            <c:showVal val="1"/>
            <c:showCatName val="0"/>
            <c:showSerName val="0"/>
            <c:showPercent val="0"/>
            <c:showBubbleSize val="0"/>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extLst>
          </c:dLbls>
          <c:val>
            <c:numRef>
              <c:f>Sheet1!$B$2:$E$2</c:f>
              <c:numCache>
                <c:formatCode>0%</c:formatCode>
                <c:ptCount val="4"/>
                <c:pt idx="0">
                  <c:v>0.04</c:v>
                </c:pt>
                <c:pt idx="1">
                  <c:v>0.59</c:v>
                </c:pt>
                <c:pt idx="2">
                  <c:v>0.22</c:v>
                </c:pt>
                <c:pt idx="3">
                  <c:v>0.15</c:v>
                </c:pt>
              </c:numCache>
            </c:numRef>
          </c:val>
          <c:extLst>
            <c:ext xmlns:c16="http://schemas.microsoft.com/office/drawing/2014/chart" uri="{C3380CC4-5D6E-409C-BE32-E72D297353CC}">
              <c16:uniqueId val="{00000008-958C-4B0A-99B5-6DA5833E97F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23529411764698E-2"/>
          <c:y val="1.6E-2"/>
          <c:w val="0.87908496732026098"/>
          <c:h val="0.97200000000000097"/>
        </c:manualLayout>
      </c:layout>
      <c:doughnutChart>
        <c:varyColors val="1"/>
        <c:ser>
          <c:idx val="0"/>
          <c:order val="0"/>
          <c:tx>
            <c:strRef>
              <c:f>Sheet1!$A$2</c:f>
              <c:strCache>
                <c:ptCount val="1"/>
                <c:pt idx="0">
                  <c:v>FY 2015</c:v>
                </c:pt>
              </c:strCache>
            </c:strRef>
          </c:tx>
          <c:dPt>
            <c:idx val="0"/>
            <c:bubble3D val="0"/>
            <c:spPr>
              <a:solidFill>
                <a:schemeClr val="accent1"/>
              </a:solidFill>
              <a:ln>
                <a:noFill/>
              </a:ln>
              <a:effectLst/>
            </c:spPr>
            <c:extLst>
              <c:ext xmlns:c16="http://schemas.microsoft.com/office/drawing/2014/chart" uri="{C3380CC4-5D6E-409C-BE32-E72D297353CC}">
                <c16:uniqueId val="{00000001-3192-4819-ABC6-6763BE2EA718}"/>
              </c:ext>
            </c:extLst>
          </c:dPt>
          <c:dPt>
            <c:idx val="1"/>
            <c:bubble3D val="0"/>
            <c:spPr>
              <a:solidFill>
                <a:srgbClr val="12ABDB"/>
              </a:solidFill>
              <a:ln>
                <a:noFill/>
              </a:ln>
              <a:effectLst/>
            </c:spPr>
            <c:extLst>
              <c:ext xmlns:c16="http://schemas.microsoft.com/office/drawing/2014/chart" uri="{C3380CC4-5D6E-409C-BE32-E72D297353CC}">
                <c16:uniqueId val="{00000003-3192-4819-ABC6-6763BE2EA718}"/>
              </c:ext>
            </c:extLst>
          </c:dPt>
          <c:dPt>
            <c:idx val="2"/>
            <c:bubble3D val="0"/>
            <c:spPr>
              <a:solidFill>
                <a:schemeClr val="accent3"/>
              </a:solidFill>
              <a:ln>
                <a:noFill/>
              </a:ln>
              <a:effectLst/>
            </c:spPr>
            <c:extLst>
              <c:ext xmlns:c16="http://schemas.microsoft.com/office/drawing/2014/chart" uri="{C3380CC4-5D6E-409C-BE32-E72D297353CC}">
                <c16:uniqueId val="{00000005-3192-4819-ABC6-6763BE2EA718}"/>
              </c:ext>
            </c:extLst>
          </c:dPt>
          <c:dPt>
            <c:idx val="3"/>
            <c:bubble3D val="0"/>
            <c:spPr>
              <a:solidFill>
                <a:schemeClr val="accent4"/>
              </a:solidFill>
              <a:ln>
                <a:noFill/>
              </a:ln>
              <a:effectLst/>
            </c:spPr>
            <c:extLst>
              <c:ext xmlns:c16="http://schemas.microsoft.com/office/drawing/2014/chart" uri="{C3380CC4-5D6E-409C-BE32-E72D297353CC}">
                <c16:uniqueId val="{00000007-3192-4819-ABC6-6763BE2EA718}"/>
              </c:ext>
            </c:extLst>
          </c:dPt>
          <c:dLbls>
            <c:dLbl>
              <c:idx val="0"/>
              <c:layout>
                <c:manualLayout>
                  <c:x val="1.27509295850286E-2"/>
                  <c:y val="-3.74637233381907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192-4819-ABC6-6763BE2EA718}"/>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j-lt"/>
                    <a:ea typeface="+mn-ea"/>
                    <a:cs typeface="Arial" panose="020B0604020202020204" pitchFamily="34" charset="0"/>
                  </a:defRPr>
                </a:pPr>
                <a:endParaRPr lang="fr-FR"/>
              </a:p>
            </c:txPr>
            <c:showLegendKey val="0"/>
            <c:showVal val="1"/>
            <c:showCatName val="0"/>
            <c:showSerName val="0"/>
            <c:showPercent val="0"/>
            <c:showBubbleSize val="0"/>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extLst>
          </c:dLbls>
          <c:val>
            <c:numRef>
              <c:f>Sheet1!$B$2:$E$2</c:f>
              <c:numCache>
                <c:formatCode>0%</c:formatCode>
                <c:ptCount val="4"/>
                <c:pt idx="0">
                  <c:v>0.04</c:v>
                </c:pt>
                <c:pt idx="1">
                  <c:v>0.6</c:v>
                </c:pt>
                <c:pt idx="2">
                  <c:v>0.21</c:v>
                </c:pt>
                <c:pt idx="3">
                  <c:v>0.15</c:v>
                </c:pt>
              </c:numCache>
            </c:numRef>
          </c:val>
          <c:extLst>
            <c:ext xmlns:c16="http://schemas.microsoft.com/office/drawing/2014/chart" uri="{C3380CC4-5D6E-409C-BE32-E72D297353CC}">
              <c16:uniqueId val="{00000008-3192-4819-ABC6-6763BE2EA718}"/>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89319139425929"/>
          <c:y val="1.3277729806713514E-2"/>
          <c:w val="0.73153312853530306"/>
          <c:h val="0.96318473974367491"/>
        </c:manualLayout>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6889-4A73-BE05-F4142EC057A4}"/>
              </c:ext>
            </c:extLst>
          </c:dPt>
          <c:dPt>
            <c:idx val="1"/>
            <c:bubble3D val="0"/>
            <c:spPr>
              <a:solidFill>
                <a:schemeClr val="accent2"/>
              </a:solidFill>
              <a:ln>
                <a:noFill/>
              </a:ln>
              <a:effectLst/>
            </c:spPr>
            <c:extLst>
              <c:ext xmlns:c16="http://schemas.microsoft.com/office/drawing/2014/chart" uri="{C3380CC4-5D6E-409C-BE32-E72D297353CC}">
                <c16:uniqueId val="{00000003-6889-4A73-BE05-F4142EC057A4}"/>
              </c:ext>
            </c:extLst>
          </c:dPt>
          <c:dPt>
            <c:idx val="2"/>
            <c:bubble3D val="0"/>
            <c:spPr>
              <a:solidFill>
                <a:srgbClr val="2B143D"/>
              </a:solidFill>
              <a:ln>
                <a:noFill/>
              </a:ln>
              <a:effectLst/>
            </c:spPr>
            <c:extLst>
              <c:ext xmlns:c16="http://schemas.microsoft.com/office/drawing/2014/chart" uri="{C3380CC4-5D6E-409C-BE32-E72D297353CC}">
                <c16:uniqueId val="{00000005-6889-4A73-BE05-F4142EC057A4}"/>
              </c:ext>
            </c:extLst>
          </c:dPt>
          <c:dPt>
            <c:idx val="3"/>
            <c:bubble3D val="0"/>
            <c:spPr>
              <a:solidFill>
                <a:srgbClr val="FF6327"/>
              </a:solidFill>
              <a:ln>
                <a:noFill/>
              </a:ln>
              <a:effectLst/>
            </c:spPr>
            <c:extLst>
              <c:ext xmlns:c16="http://schemas.microsoft.com/office/drawing/2014/chart" uri="{C3380CC4-5D6E-409C-BE32-E72D297353CC}">
                <c16:uniqueId val="{00000007-6889-4A73-BE05-F4142EC057A4}"/>
              </c:ext>
            </c:extLst>
          </c:dPt>
          <c:dPt>
            <c:idx val="4"/>
            <c:bubble3D val="0"/>
            <c:spPr>
              <a:solidFill>
                <a:srgbClr val="FF304C"/>
              </a:solidFill>
              <a:ln>
                <a:noFill/>
              </a:ln>
              <a:effectLst/>
            </c:spPr>
            <c:extLst>
              <c:ext xmlns:c16="http://schemas.microsoft.com/office/drawing/2014/chart" uri="{C3380CC4-5D6E-409C-BE32-E72D297353CC}">
                <c16:uniqueId val="{00000009-6889-4A73-BE05-F4142EC057A4}"/>
              </c:ext>
            </c:extLst>
          </c:dPt>
          <c:dPt>
            <c:idx val="5"/>
            <c:bubble3D val="0"/>
            <c:spPr>
              <a:solidFill>
                <a:srgbClr val="95E616"/>
              </a:solidFill>
              <a:ln>
                <a:noFill/>
              </a:ln>
              <a:effectLst/>
            </c:spPr>
            <c:extLst>
              <c:ext xmlns:c16="http://schemas.microsoft.com/office/drawing/2014/chart" uri="{C3380CC4-5D6E-409C-BE32-E72D297353CC}">
                <c16:uniqueId val="{0000000B-6889-4A73-BE05-F4142EC057A4}"/>
              </c:ext>
            </c:extLst>
          </c:dPt>
          <c:dLbls>
            <c:dLbl>
              <c:idx val="0"/>
              <c:layout>
                <c:manualLayout>
                  <c:x val="-2.66298093910253E-2"/>
                  <c:y val="-7.9601535964117498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889-4A73-BE05-F4142EC057A4}"/>
                </c:ext>
              </c:extLst>
            </c:dLbl>
            <c:dLbl>
              <c:idx val="1"/>
              <c:layout>
                <c:manualLayout>
                  <c:x val="-1.6313015078736001E-2"/>
                  <c:y val="7.07580074190466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889-4A73-BE05-F4142EC057A4}"/>
                </c:ext>
              </c:extLst>
            </c:dLbl>
            <c:dLbl>
              <c:idx val="2"/>
              <c:layout>
                <c:manualLayout>
                  <c:x val="-1.8276939274425402E-2"/>
                  <c:y val="-1.117387817900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889-4A73-BE05-F4142EC057A4}"/>
                </c:ext>
              </c:extLst>
            </c:dLbl>
            <c:dLbl>
              <c:idx val="5"/>
              <c:layout>
                <c:manualLayout>
                  <c:x val="-8.2961696763658201E-3"/>
                  <c:y val="-2.6488209715168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889-4A73-BE05-F4142EC057A4}"/>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j-lt"/>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Sheet1!$A$1:$F$1</c:f>
              <c:strCache>
                <c:ptCount val="6"/>
                <c:pt idx="0">
                  <c:v>North America</c:v>
                </c:pt>
                <c:pt idx="1">
                  <c:v>UK &amp; Ireland</c:v>
                </c:pt>
                <c:pt idx="2">
                  <c:v>France</c:v>
                </c:pt>
                <c:pt idx="3">
                  <c:v>Benelux</c:v>
                </c:pt>
                <c:pt idx="4">
                  <c:v>Rest of Europe</c:v>
                </c:pt>
                <c:pt idx="5">
                  <c:v>APAC &amp; Latam</c:v>
                </c:pt>
              </c:strCache>
            </c:strRef>
          </c:cat>
          <c:val>
            <c:numRef>
              <c:f>Sheet1!$A$2:$F$2</c:f>
              <c:numCache>
                <c:formatCode>0%</c:formatCode>
                <c:ptCount val="6"/>
                <c:pt idx="0">
                  <c:v>0.28000000000000003</c:v>
                </c:pt>
                <c:pt idx="1">
                  <c:v>0.18</c:v>
                </c:pt>
                <c:pt idx="2">
                  <c:v>0.2</c:v>
                </c:pt>
                <c:pt idx="3">
                  <c:v>0.09</c:v>
                </c:pt>
                <c:pt idx="4">
                  <c:v>0.17</c:v>
                </c:pt>
                <c:pt idx="5">
                  <c:v>0.08</c:v>
                </c:pt>
              </c:numCache>
            </c:numRef>
          </c:val>
          <c:extLst>
            <c:ext xmlns:c16="http://schemas.microsoft.com/office/drawing/2014/chart" uri="{C3380CC4-5D6E-409C-BE32-E72D297353CC}">
              <c16:uniqueId val="{0000000C-6889-4A73-BE05-F4142EC057A4}"/>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24464780858874"/>
          <c:y val="1.8182106055012429E-2"/>
          <c:w val="0.74270766303235214"/>
          <c:h val="0.97789786848857163"/>
        </c:manualLayout>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039E-4CF9-8EF4-CAB9CFBA64EA}"/>
              </c:ext>
            </c:extLst>
          </c:dPt>
          <c:dPt>
            <c:idx val="1"/>
            <c:bubble3D val="0"/>
            <c:spPr>
              <a:solidFill>
                <a:schemeClr val="accent2"/>
              </a:solidFill>
              <a:ln>
                <a:noFill/>
              </a:ln>
              <a:effectLst/>
            </c:spPr>
            <c:extLst>
              <c:ext xmlns:c16="http://schemas.microsoft.com/office/drawing/2014/chart" uri="{C3380CC4-5D6E-409C-BE32-E72D297353CC}">
                <c16:uniqueId val="{00000003-039E-4CF9-8EF4-CAB9CFBA64EA}"/>
              </c:ext>
            </c:extLst>
          </c:dPt>
          <c:dPt>
            <c:idx val="2"/>
            <c:bubble3D val="0"/>
            <c:spPr>
              <a:solidFill>
                <a:schemeClr val="accent3"/>
              </a:solidFill>
              <a:ln>
                <a:noFill/>
              </a:ln>
              <a:effectLst/>
            </c:spPr>
            <c:extLst>
              <c:ext xmlns:c16="http://schemas.microsoft.com/office/drawing/2014/chart" uri="{C3380CC4-5D6E-409C-BE32-E72D297353CC}">
                <c16:uniqueId val="{00000005-039E-4CF9-8EF4-CAB9CFBA64EA}"/>
              </c:ext>
            </c:extLst>
          </c:dPt>
          <c:dPt>
            <c:idx val="3"/>
            <c:bubble3D val="0"/>
            <c:spPr>
              <a:solidFill>
                <a:srgbClr val="FF304C"/>
              </a:solidFill>
              <a:ln>
                <a:noFill/>
              </a:ln>
              <a:effectLst/>
            </c:spPr>
            <c:extLst>
              <c:ext xmlns:c16="http://schemas.microsoft.com/office/drawing/2014/chart" uri="{C3380CC4-5D6E-409C-BE32-E72D297353CC}">
                <c16:uniqueId val="{00000007-039E-4CF9-8EF4-CAB9CFBA64EA}"/>
              </c:ext>
            </c:extLst>
          </c:dPt>
          <c:dPt>
            <c:idx val="4"/>
            <c:bubble3D val="0"/>
            <c:spPr>
              <a:solidFill>
                <a:srgbClr val="95E616"/>
              </a:solidFill>
              <a:ln>
                <a:noFill/>
              </a:ln>
              <a:effectLst/>
            </c:spPr>
            <c:extLst>
              <c:ext xmlns:c16="http://schemas.microsoft.com/office/drawing/2014/chart" uri="{C3380CC4-5D6E-409C-BE32-E72D297353CC}">
                <c16:uniqueId val="{00000009-039E-4CF9-8EF4-CAB9CFBA64EA}"/>
              </c:ext>
            </c:extLst>
          </c:dPt>
          <c:dPt>
            <c:idx val="5"/>
            <c:bubble3D val="0"/>
            <c:spPr>
              <a:solidFill>
                <a:schemeClr val="accent6"/>
              </a:solidFill>
              <a:ln>
                <a:noFill/>
              </a:ln>
              <a:effectLst/>
            </c:spPr>
            <c:extLst>
              <c:ext xmlns:c16="http://schemas.microsoft.com/office/drawing/2014/chart" uri="{C3380CC4-5D6E-409C-BE32-E72D297353CC}">
                <c16:uniqueId val="{0000000B-039E-4CF9-8EF4-CAB9CFBA64EA}"/>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Sheet1!$A$1:$F$1</c:f>
              <c:strCache>
                <c:ptCount val="5"/>
                <c:pt idx="0">
                  <c:v>North America</c:v>
                </c:pt>
                <c:pt idx="1">
                  <c:v>UK &amp; Ireland</c:v>
                </c:pt>
                <c:pt idx="2">
                  <c:v>France</c:v>
                </c:pt>
                <c:pt idx="3">
                  <c:v>Rest of Europe</c:v>
                </c:pt>
                <c:pt idx="4">
                  <c:v>APAC &amp; LATAM</c:v>
                </c:pt>
              </c:strCache>
            </c:strRef>
          </c:cat>
          <c:val>
            <c:numRef>
              <c:f>Sheet1!$A$2:$F$2</c:f>
              <c:numCache>
                <c:formatCode>0%</c:formatCode>
                <c:ptCount val="5"/>
                <c:pt idx="0">
                  <c:v>0.3</c:v>
                </c:pt>
                <c:pt idx="1">
                  <c:v>0.16</c:v>
                </c:pt>
                <c:pt idx="2">
                  <c:v>0.2</c:v>
                </c:pt>
                <c:pt idx="3">
                  <c:v>0.26</c:v>
                </c:pt>
                <c:pt idx="4">
                  <c:v>0.08</c:v>
                </c:pt>
              </c:numCache>
            </c:numRef>
          </c:val>
          <c:extLst>
            <c:ext xmlns:c16="http://schemas.microsoft.com/office/drawing/2014/chart" uri="{C3380CC4-5D6E-409C-BE32-E72D297353CC}">
              <c16:uniqueId val="{0000000C-039E-4CF9-8EF4-CAB9CFBA64EA}"/>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32754368251699E-2"/>
          <c:y val="1.0053384360635101E-3"/>
          <c:w val="0.90544350741306201"/>
          <c:h val="0.99093416047478999"/>
        </c:manualLayout>
      </c:layout>
      <c:doughnutChart>
        <c:varyColors val="1"/>
        <c:ser>
          <c:idx val="0"/>
          <c:order val="0"/>
          <c:tx>
            <c:strRef>
              <c:f>Feuil1!$B$1</c:f>
              <c:strCache>
                <c:ptCount val="1"/>
                <c:pt idx="0">
                  <c:v>Colonne2</c:v>
                </c:pt>
              </c:strCache>
            </c:strRef>
          </c:tx>
          <c:dPt>
            <c:idx val="0"/>
            <c:bubble3D val="0"/>
            <c:spPr>
              <a:solidFill>
                <a:schemeClr val="accent1"/>
              </a:solidFill>
              <a:ln>
                <a:noFill/>
              </a:ln>
              <a:effectLst/>
            </c:spPr>
            <c:extLst>
              <c:ext xmlns:c16="http://schemas.microsoft.com/office/drawing/2014/chart" uri="{C3380CC4-5D6E-409C-BE32-E72D297353CC}">
                <c16:uniqueId val="{00000001-E0E8-41BE-8498-FA5999D8888A}"/>
              </c:ext>
            </c:extLst>
          </c:dPt>
          <c:dPt>
            <c:idx val="1"/>
            <c:bubble3D val="0"/>
            <c:spPr>
              <a:solidFill>
                <a:schemeClr val="accent2"/>
              </a:solidFill>
              <a:ln>
                <a:noFill/>
              </a:ln>
              <a:effectLst/>
            </c:spPr>
            <c:extLst>
              <c:ext xmlns:c16="http://schemas.microsoft.com/office/drawing/2014/chart" uri="{C3380CC4-5D6E-409C-BE32-E72D297353CC}">
                <c16:uniqueId val="{00000003-E0E8-41BE-8498-FA5999D8888A}"/>
              </c:ext>
            </c:extLst>
          </c:dPt>
          <c:dPt>
            <c:idx val="2"/>
            <c:bubble3D val="0"/>
            <c:spPr>
              <a:solidFill>
                <a:schemeClr val="accent3"/>
              </a:solidFill>
              <a:ln>
                <a:noFill/>
              </a:ln>
              <a:effectLst/>
            </c:spPr>
            <c:extLst>
              <c:ext xmlns:c16="http://schemas.microsoft.com/office/drawing/2014/chart" uri="{C3380CC4-5D6E-409C-BE32-E72D297353CC}">
                <c16:uniqueId val="{00000005-E0E8-41BE-8498-FA5999D8888A}"/>
              </c:ext>
            </c:extLst>
          </c:dPt>
          <c:dPt>
            <c:idx val="3"/>
            <c:bubble3D val="0"/>
            <c:spPr>
              <a:solidFill>
                <a:schemeClr val="accent4"/>
              </a:solidFill>
              <a:ln>
                <a:noFill/>
              </a:ln>
              <a:effectLst/>
            </c:spPr>
            <c:extLst>
              <c:ext xmlns:c16="http://schemas.microsoft.com/office/drawing/2014/chart" uri="{C3380CC4-5D6E-409C-BE32-E72D297353CC}">
                <c16:uniqueId val="{00000007-E0E8-41BE-8498-FA5999D8888A}"/>
              </c:ext>
            </c:extLst>
          </c:dPt>
          <c:dPt>
            <c:idx val="4"/>
            <c:bubble3D val="0"/>
            <c:spPr>
              <a:solidFill>
                <a:schemeClr val="accent5"/>
              </a:solidFill>
              <a:ln>
                <a:noFill/>
              </a:ln>
              <a:effectLst/>
            </c:spPr>
            <c:extLst>
              <c:ext xmlns:c16="http://schemas.microsoft.com/office/drawing/2014/chart" uri="{C3380CC4-5D6E-409C-BE32-E72D297353CC}">
                <c16:uniqueId val="{00000009-E0E8-41BE-8498-FA5999D8888A}"/>
              </c:ext>
            </c:extLst>
          </c:dPt>
          <c:dPt>
            <c:idx val="5"/>
            <c:bubble3D val="0"/>
            <c:spPr>
              <a:solidFill>
                <a:srgbClr val="FF6327"/>
              </a:solidFill>
              <a:ln>
                <a:noFill/>
              </a:ln>
              <a:effectLst/>
            </c:spPr>
            <c:extLst>
              <c:ext xmlns:c16="http://schemas.microsoft.com/office/drawing/2014/chart" uri="{C3380CC4-5D6E-409C-BE32-E72D297353CC}">
                <c16:uniqueId val="{0000000B-E0E8-41BE-8498-FA5999D8888A}"/>
              </c:ext>
            </c:extLst>
          </c:dPt>
          <c:dPt>
            <c:idx val="6"/>
            <c:bubble3D val="0"/>
            <c:spPr>
              <a:solidFill>
                <a:srgbClr val="CB2980"/>
              </a:solidFill>
              <a:ln>
                <a:noFill/>
              </a:ln>
              <a:effectLst/>
            </c:spPr>
            <c:extLst>
              <c:ext xmlns:c16="http://schemas.microsoft.com/office/drawing/2014/chart" uri="{C3380CC4-5D6E-409C-BE32-E72D297353CC}">
                <c16:uniqueId val="{0000000D-E0E8-41BE-8498-FA5999D8888A}"/>
              </c:ext>
            </c:extLst>
          </c:dPt>
          <c:dLbls>
            <c:dLbl>
              <c:idx val="2"/>
              <c:layout>
                <c:manualLayout>
                  <c:x val="2.5116481762934201E-2"/>
                  <c:y val="8.5955466091389293E-3"/>
                </c:manualLayout>
              </c:layout>
              <c:showLegendKey val="0"/>
              <c:showVal val="1"/>
              <c:showCatName val="0"/>
              <c:showSerName val="0"/>
              <c:showPercent val="0"/>
              <c:showBubbleSize val="0"/>
              <c:extLst>
                <c:ext xmlns:c15="http://schemas.microsoft.com/office/drawing/2012/chart" uri="{CE6537A1-D6FC-4f65-9D91-7224C49458BB}">
                  <c15:layout>
                    <c:manualLayout>
                      <c:w val="0.17467494595983357"/>
                      <c:h val="0.12206783501770718"/>
                    </c:manualLayout>
                  </c15:layout>
                </c:ext>
                <c:ext xmlns:c16="http://schemas.microsoft.com/office/drawing/2014/chart" uri="{C3380CC4-5D6E-409C-BE32-E72D297353CC}">
                  <c16:uniqueId val="{00000005-E0E8-41BE-8498-FA5999D8888A}"/>
                </c:ext>
              </c:extLst>
            </c:dLbl>
            <c:dLbl>
              <c:idx val="3"/>
              <c:layout>
                <c:manualLayout>
                  <c:x val="0"/>
                  <c:y val="1.506741779655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E8-41BE-8498-FA5999D8888A}"/>
                </c:ext>
              </c:extLst>
            </c:dLbl>
            <c:spPr>
              <a:noFill/>
              <a:ln>
                <a:noFill/>
              </a:ln>
              <a:effectLst/>
            </c:spPr>
            <c:txPr>
              <a:bodyPr rot="0" spcFirstLastPara="1" vertOverflow="overflow" horzOverflow="overflow" vert="horz" wrap="none" lIns="36000" tIns="36000" rIns="36000" bIns="36000" anchor="ctr" anchorCtr="1">
                <a:noAutofit/>
              </a:bodyPr>
              <a:lstStyle/>
              <a:p>
                <a:pPr>
                  <a:defRPr sz="1400" b="1" i="0" u="none" strike="noStrike" kern="1200" baseline="0">
                    <a:solidFill>
                      <a:schemeClr val="bg1"/>
                    </a:solidFill>
                    <a:latin typeface="+mj-lt"/>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EUC</c:v>
                </c:pt>
                <c:pt idx="1">
                  <c:v>FS</c:v>
                </c:pt>
                <c:pt idx="2">
                  <c:v>PS</c:v>
                </c:pt>
                <c:pt idx="3">
                  <c:v>OTHERS</c:v>
                </c:pt>
                <c:pt idx="4">
                  <c:v>MANUF</c:v>
                </c:pt>
                <c:pt idx="5">
                  <c:v>TME</c:v>
                </c:pt>
                <c:pt idx="6">
                  <c:v>CPRDT</c:v>
                </c:pt>
              </c:strCache>
            </c:strRef>
          </c:cat>
          <c:val>
            <c:numRef>
              <c:f>Feuil1!$B$2:$B$8</c:f>
              <c:numCache>
                <c:formatCode>0%</c:formatCode>
                <c:ptCount val="7"/>
                <c:pt idx="0">
                  <c:v>0.13</c:v>
                </c:pt>
                <c:pt idx="1">
                  <c:v>0.24</c:v>
                </c:pt>
                <c:pt idx="2">
                  <c:v>0.18</c:v>
                </c:pt>
                <c:pt idx="3">
                  <c:v>0.04</c:v>
                </c:pt>
                <c:pt idx="4">
                  <c:v>0.18</c:v>
                </c:pt>
                <c:pt idx="5">
                  <c:v>7.0000000000000007E-2</c:v>
                </c:pt>
                <c:pt idx="6">
                  <c:v>0.16</c:v>
                </c:pt>
              </c:numCache>
            </c:numRef>
          </c:val>
          <c:extLst>
            <c:ext xmlns:c16="http://schemas.microsoft.com/office/drawing/2014/chart" uri="{C3380CC4-5D6E-409C-BE32-E72D297353CC}">
              <c16:uniqueId val="{0000000E-E0E8-41BE-8498-FA5999D8888A}"/>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32754368251699E-2"/>
          <c:y val="1.0053384360635101E-3"/>
          <c:w val="0.90544350741306201"/>
          <c:h val="0.99093416047478999"/>
        </c:manualLayout>
      </c:layout>
      <c:doughnutChart>
        <c:varyColors val="1"/>
        <c:ser>
          <c:idx val="0"/>
          <c:order val="0"/>
          <c:tx>
            <c:strRef>
              <c:f>Feuil1!$B$1</c:f>
              <c:strCache>
                <c:ptCount val="1"/>
                <c:pt idx="0">
                  <c:v>Colonne2</c:v>
                </c:pt>
              </c:strCache>
            </c:strRef>
          </c:tx>
          <c:dPt>
            <c:idx val="0"/>
            <c:bubble3D val="0"/>
            <c:spPr>
              <a:solidFill>
                <a:schemeClr val="accent1"/>
              </a:solidFill>
              <a:ln>
                <a:noFill/>
              </a:ln>
              <a:effectLst/>
            </c:spPr>
            <c:extLst>
              <c:ext xmlns:c16="http://schemas.microsoft.com/office/drawing/2014/chart" uri="{C3380CC4-5D6E-409C-BE32-E72D297353CC}">
                <c16:uniqueId val="{00000001-564D-42EA-A3EC-888C9700CDEF}"/>
              </c:ext>
            </c:extLst>
          </c:dPt>
          <c:dPt>
            <c:idx val="1"/>
            <c:bubble3D val="0"/>
            <c:spPr>
              <a:solidFill>
                <a:schemeClr val="accent2"/>
              </a:solidFill>
              <a:ln>
                <a:noFill/>
              </a:ln>
              <a:effectLst/>
            </c:spPr>
            <c:extLst>
              <c:ext xmlns:c16="http://schemas.microsoft.com/office/drawing/2014/chart" uri="{C3380CC4-5D6E-409C-BE32-E72D297353CC}">
                <c16:uniqueId val="{00000003-564D-42EA-A3EC-888C9700CDEF}"/>
              </c:ext>
            </c:extLst>
          </c:dPt>
          <c:dPt>
            <c:idx val="2"/>
            <c:bubble3D val="0"/>
            <c:spPr>
              <a:solidFill>
                <a:schemeClr val="accent3"/>
              </a:solidFill>
              <a:ln>
                <a:noFill/>
              </a:ln>
              <a:effectLst/>
            </c:spPr>
            <c:extLst>
              <c:ext xmlns:c16="http://schemas.microsoft.com/office/drawing/2014/chart" uri="{C3380CC4-5D6E-409C-BE32-E72D297353CC}">
                <c16:uniqueId val="{00000005-564D-42EA-A3EC-888C9700CDEF}"/>
              </c:ext>
            </c:extLst>
          </c:dPt>
          <c:dPt>
            <c:idx val="3"/>
            <c:bubble3D val="0"/>
            <c:spPr>
              <a:solidFill>
                <a:schemeClr val="accent4"/>
              </a:solidFill>
              <a:ln>
                <a:noFill/>
              </a:ln>
              <a:effectLst/>
            </c:spPr>
            <c:extLst>
              <c:ext xmlns:c16="http://schemas.microsoft.com/office/drawing/2014/chart" uri="{C3380CC4-5D6E-409C-BE32-E72D297353CC}">
                <c16:uniqueId val="{00000007-564D-42EA-A3EC-888C9700CDEF}"/>
              </c:ext>
            </c:extLst>
          </c:dPt>
          <c:dPt>
            <c:idx val="4"/>
            <c:bubble3D val="0"/>
            <c:spPr>
              <a:solidFill>
                <a:schemeClr val="accent5"/>
              </a:solidFill>
              <a:ln>
                <a:noFill/>
              </a:ln>
              <a:effectLst/>
            </c:spPr>
            <c:extLst>
              <c:ext xmlns:c16="http://schemas.microsoft.com/office/drawing/2014/chart" uri="{C3380CC4-5D6E-409C-BE32-E72D297353CC}">
                <c16:uniqueId val="{00000009-564D-42EA-A3EC-888C9700CDEF}"/>
              </c:ext>
            </c:extLst>
          </c:dPt>
          <c:dPt>
            <c:idx val="5"/>
            <c:bubble3D val="0"/>
            <c:spPr>
              <a:solidFill>
                <a:srgbClr val="FF6327"/>
              </a:solidFill>
              <a:ln>
                <a:noFill/>
              </a:ln>
              <a:effectLst/>
            </c:spPr>
            <c:extLst>
              <c:ext xmlns:c16="http://schemas.microsoft.com/office/drawing/2014/chart" uri="{C3380CC4-5D6E-409C-BE32-E72D297353CC}">
                <c16:uniqueId val="{0000000B-564D-42EA-A3EC-888C9700CDEF}"/>
              </c:ext>
            </c:extLst>
          </c:dPt>
          <c:dPt>
            <c:idx val="6"/>
            <c:bubble3D val="0"/>
            <c:spPr>
              <a:solidFill>
                <a:srgbClr val="CB2980"/>
              </a:solidFill>
              <a:ln>
                <a:noFill/>
              </a:ln>
              <a:effectLst/>
            </c:spPr>
            <c:extLst>
              <c:ext xmlns:c16="http://schemas.microsoft.com/office/drawing/2014/chart" uri="{C3380CC4-5D6E-409C-BE32-E72D297353CC}">
                <c16:uniqueId val="{0000000D-564D-42EA-A3EC-888C9700CDEF}"/>
              </c:ext>
            </c:extLst>
          </c:dPt>
          <c:dLbls>
            <c:dLbl>
              <c:idx val="2"/>
              <c:layout>
                <c:manualLayout>
                  <c:x val="6.7113875693524498E-3"/>
                  <c:y val="-6.478198711953289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4D-42EA-A3EC-888C9700CDEF}"/>
                </c:ext>
              </c:extLst>
            </c:dLbl>
            <c:dLbl>
              <c:idx val="3"/>
              <c:layout>
                <c:manualLayout>
                  <c:x val="4.5891682620349998E-3"/>
                  <c:y val="1.50674177965581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4D-42EA-A3EC-888C9700CDEF}"/>
                </c:ext>
              </c:extLst>
            </c:dLbl>
            <c:dLbl>
              <c:idx val="5"/>
              <c:layout>
                <c:manualLayout>
                  <c:x val="-4.5891682620349998E-3"/>
                  <c:y val="-1.00449451977055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64D-42EA-A3EC-888C9700CDEF}"/>
                </c:ext>
              </c:extLst>
            </c:dLbl>
            <c:dLbl>
              <c:idx val="6"/>
              <c:layout>
                <c:manualLayout>
                  <c:x val="6.9249465018613203E-3"/>
                  <c:y val="-3.89340493981931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64D-42EA-A3EC-888C9700CDEF}"/>
                </c:ext>
              </c:extLst>
            </c:dLbl>
            <c:spPr>
              <a:noFill/>
              <a:ln>
                <a:noFill/>
              </a:ln>
              <a:effectLst/>
            </c:spPr>
            <c:txPr>
              <a:bodyPr rot="0" spcFirstLastPara="1" vertOverflow="ellipsis" vert="horz" wrap="none" lIns="36000" tIns="36000" rIns="36000" bIns="36000" anchor="ctr" anchorCtr="1"/>
              <a:lstStyle/>
              <a:p>
                <a:pPr>
                  <a:defRPr sz="1400" b="1" i="0" u="none" strike="noStrike" kern="1200" baseline="0">
                    <a:solidFill>
                      <a:schemeClr val="bg1"/>
                    </a:solidFill>
                    <a:latin typeface="+mj-lt"/>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EUC</c:v>
                </c:pt>
                <c:pt idx="1">
                  <c:v>FS</c:v>
                </c:pt>
                <c:pt idx="2">
                  <c:v>PS</c:v>
                </c:pt>
                <c:pt idx="3">
                  <c:v>OTHERS</c:v>
                </c:pt>
                <c:pt idx="4">
                  <c:v>MANUF</c:v>
                </c:pt>
                <c:pt idx="5">
                  <c:v>TME</c:v>
                </c:pt>
                <c:pt idx="6">
                  <c:v>CPRDT</c:v>
                </c:pt>
              </c:strCache>
            </c:strRef>
          </c:cat>
          <c:val>
            <c:numRef>
              <c:f>Feuil1!$B$2:$B$8</c:f>
              <c:numCache>
                <c:formatCode>0%</c:formatCode>
                <c:ptCount val="7"/>
                <c:pt idx="0">
                  <c:v>0.11</c:v>
                </c:pt>
                <c:pt idx="1">
                  <c:v>0.26</c:v>
                </c:pt>
                <c:pt idx="2">
                  <c:v>0.17</c:v>
                </c:pt>
                <c:pt idx="3">
                  <c:v>0.04</c:v>
                </c:pt>
                <c:pt idx="4">
                  <c:v>0.19</c:v>
                </c:pt>
                <c:pt idx="5">
                  <c:v>7.0000000000000007E-2</c:v>
                </c:pt>
                <c:pt idx="6">
                  <c:v>0.16</c:v>
                </c:pt>
              </c:numCache>
            </c:numRef>
          </c:val>
          <c:extLst>
            <c:ext xmlns:c16="http://schemas.microsoft.com/office/drawing/2014/chart" uri="{C3380CC4-5D6E-409C-BE32-E72D297353CC}">
              <c16:uniqueId val="{0000000E-564D-42EA-A3EC-888C9700CDEF}"/>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12/02/2018</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a:defRPr sz="900"/>
            </a:lvl1pPr>
          </a:lstStyle>
          <a:p>
            <a:endParaRPr lang="en-US" dirty="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en-US" smtClean="0"/>
              <a:pPr/>
              <a:t>2/12/2018</a:t>
            </a:fld>
            <a:endParaRPr lang="en-US"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Insert comments</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a:defRPr sz="900"/>
            </a:lvl1pPr>
          </a:lstStyle>
          <a:p>
            <a:endParaRPr lang="en-US" dirty="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en-US" smtClean="0"/>
              <a:pPr/>
              <a:t>‹N°›</a:t>
            </a:fld>
            <a:endParaRPr lang="en-US" dirty="0"/>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a:t>
            </a:fld>
            <a:endParaRPr lang="en-US" dirty="0"/>
          </a:p>
        </p:txBody>
      </p:sp>
    </p:spTree>
    <p:extLst>
      <p:ext uri="{BB962C8B-B14F-4D97-AF65-F5344CB8AC3E}">
        <p14:creationId xmlns:p14="http://schemas.microsoft.com/office/powerpoint/2010/main" val="3216489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10</a:t>
            </a:fld>
            <a:endParaRPr lang="en-US" dirty="0"/>
          </a:p>
        </p:txBody>
      </p:sp>
    </p:spTree>
    <p:extLst>
      <p:ext uri="{BB962C8B-B14F-4D97-AF65-F5344CB8AC3E}">
        <p14:creationId xmlns:p14="http://schemas.microsoft.com/office/powerpoint/2010/main" val="373234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11</a:t>
            </a:fld>
            <a:endParaRPr lang="en-US" dirty="0"/>
          </a:p>
        </p:txBody>
      </p:sp>
    </p:spTree>
    <p:extLst>
      <p:ext uri="{BB962C8B-B14F-4D97-AF65-F5344CB8AC3E}">
        <p14:creationId xmlns:p14="http://schemas.microsoft.com/office/powerpoint/2010/main" val="38377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16</a:t>
            </a:fld>
            <a:endParaRPr lang="en-US" dirty="0"/>
          </a:p>
        </p:txBody>
      </p:sp>
    </p:spTree>
    <p:extLst>
      <p:ext uri="{BB962C8B-B14F-4D97-AF65-F5344CB8AC3E}">
        <p14:creationId xmlns:p14="http://schemas.microsoft.com/office/powerpoint/2010/main" val="2680142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37</a:t>
            </a:fld>
            <a:endParaRPr lang="en-US" dirty="0"/>
          </a:p>
        </p:txBody>
      </p:sp>
    </p:spTree>
    <p:extLst>
      <p:ext uri="{BB962C8B-B14F-4D97-AF65-F5344CB8AC3E}">
        <p14:creationId xmlns:p14="http://schemas.microsoft.com/office/powerpoint/2010/main" val="1760333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48</a:t>
            </a:fld>
            <a:endParaRPr lang="en-US" dirty="0"/>
          </a:p>
        </p:txBody>
      </p:sp>
    </p:spTree>
    <p:extLst>
      <p:ext uri="{BB962C8B-B14F-4D97-AF65-F5344CB8AC3E}">
        <p14:creationId xmlns:p14="http://schemas.microsoft.com/office/powerpoint/2010/main" val="3841521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2</a:t>
            </a:fld>
            <a:endParaRPr lang="en-US" dirty="0"/>
          </a:p>
        </p:txBody>
      </p:sp>
    </p:spTree>
    <p:extLst>
      <p:ext uri="{BB962C8B-B14F-4D97-AF65-F5344CB8AC3E}">
        <p14:creationId xmlns:p14="http://schemas.microsoft.com/office/powerpoint/2010/main" val="290699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3</a:t>
            </a:fld>
            <a:endParaRPr lang="en-US" dirty="0"/>
          </a:p>
        </p:txBody>
      </p:sp>
    </p:spTree>
    <p:extLst>
      <p:ext uri="{BB962C8B-B14F-4D97-AF65-F5344CB8AC3E}">
        <p14:creationId xmlns:p14="http://schemas.microsoft.com/office/powerpoint/2010/main" val="290924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4</a:t>
            </a:fld>
            <a:endParaRPr lang="en-US" dirty="0"/>
          </a:p>
        </p:txBody>
      </p:sp>
    </p:spTree>
    <p:extLst>
      <p:ext uri="{BB962C8B-B14F-4D97-AF65-F5344CB8AC3E}">
        <p14:creationId xmlns:p14="http://schemas.microsoft.com/office/powerpoint/2010/main" val="22554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5</a:t>
            </a:fld>
            <a:endParaRPr lang="en-US" dirty="0"/>
          </a:p>
        </p:txBody>
      </p:sp>
    </p:spTree>
    <p:extLst>
      <p:ext uri="{BB962C8B-B14F-4D97-AF65-F5344CB8AC3E}">
        <p14:creationId xmlns:p14="http://schemas.microsoft.com/office/powerpoint/2010/main" val="342536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6</a:t>
            </a:fld>
            <a:endParaRPr lang="en-US" dirty="0"/>
          </a:p>
        </p:txBody>
      </p:sp>
    </p:spTree>
    <p:extLst>
      <p:ext uri="{BB962C8B-B14F-4D97-AF65-F5344CB8AC3E}">
        <p14:creationId xmlns:p14="http://schemas.microsoft.com/office/powerpoint/2010/main" val="309062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7</a:t>
            </a:fld>
            <a:endParaRPr lang="en-US" dirty="0"/>
          </a:p>
        </p:txBody>
      </p:sp>
    </p:spTree>
    <p:extLst>
      <p:ext uri="{BB962C8B-B14F-4D97-AF65-F5344CB8AC3E}">
        <p14:creationId xmlns:p14="http://schemas.microsoft.com/office/powerpoint/2010/main" val="353363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8</a:t>
            </a:fld>
            <a:endParaRPr lang="en-US" dirty="0"/>
          </a:p>
        </p:txBody>
      </p:sp>
    </p:spTree>
    <p:extLst>
      <p:ext uri="{BB962C8B-B14F-4D97-AF65-F5344CB8AC3E}">
        <p14:creationId xmlns:p14="http://schemas.microsoft.com/office/powerpoint/2010/main" val="1313461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9</a:t>
            </a:fld>
            <a:endParaRPr lang="en-US" dirty="0"/>
          </a:p>
        </p:txBody>
      </p:sp>
    </p:spTree>
    <p:extLst>
      <p:ext uri="{BB962C8B-B14F-4D97-AF65-F5344CB8AC3E}">
        <p14:creationId xmlns:p14="http://schemas.microsoft.com/office/powerpoint/2010/main" val="345927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14.xml"/><Relationship Id="rId21" Type="http://schemas.openxmlformats.org/officeDocument/2006/relationships/hyperlink" Target="http://www.capgemini.com/about/how-we-work/the-collaborative-business-experiencet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3.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2.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23" Type="http://schemas.openxmlformats.org/officeDocument/2006/relationships/hyperlink" Target="http://www.capgemini.com/"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15.xml"/><Relationship Id="rId9" Type="http://schemas.openxmlformats.org/officeDocument/2006/relationships/hyperlink" Target="http://www.slideshare.net/capgemini" TargetMode="External"/><Relationship Id="rId14" Type="http://schemas.microsoft.com/office/2007/relationships/hdphoto" Target="../media/hdphoto3.wdp"/><Relationship Id="rId22" Type="http://schemas.openxmlformats.org/officeDocument/2006/relationships/hyperlink" Target="http://www.capgemini.com/about/how-we-work/rightshore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3" name="Titre 2"/>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65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23"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67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69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en-US" dirty="0" err="1"/>
              <a:t>Cliquez</a:t>
            </a:r>
            <a:r>
              <a:rPr lang="en-US" dirty="0"/>
              <a:t> sur </a:t>
            </a:r>
            <a:r>
              <a:rPr lang="en-US" dirty="0" err="1"/>
              <a:t>l'icône</a:t>
            </a:r>
            <a:r>
              <a:rPr lang="en-US" dirty="0"/>
              <a:t> pour </a:t>
            </a:r>
            <a:r>
              <a:rPr lang="en-US" dirty="0" err="1"/>
              <a:t>ajouter</a:t>
            </a:r>
            <a:r>
              <a:rPr lang="en-US" dirty="0"/>
              <a:t> </a:t>
            </a:r>
            <a:r>
              <a:rPr lang="en-US" dirty="0" err="1"/>
              <a:t>une</a:t>
            </a:r>
            <a:r>
              <a:rPr lang="en-US" dirty="0"/>
              <a:t> image</a:t>
            </a:r>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15" name="Rectangle 14"/>
          <p:cNvSpPr/>
          <p:nvPr userDrawn="1"/>
        </p:nvSpPr>
        <p:spPr>
          <a:xfrm>
            <a:off x="6536184" y="2507082"/>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2017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48" name="Rectangle 47"/>
          <p:cNvSpPr/>
          <p:nvPr userDrawn="1"/>
        </p:nvSpPr>
        <p:spPr>
          <a:xfrm>
            <a:off x="426523" y="1068313"/>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2017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hlinkClick r:id="rId21"/>
          </p:cNvPr>
          <p:cNvSpPr/>
          <p:nvPr userDrawn="1"/>
        </p:nvSpPr>
        <p:spPr>
          <a:xfrm>
            <a:off x="1384377" y="2375213"/>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68" name="Rectangle 67">
            <a:hlinkClick r:id="rId22"/>
          </p:cNvPr>
          <p:cNvSpPr/>
          <p:nvPr userDrawn="1"/>
        </p:nvSpPr>
        <p:spPr>
          <a:xfrm>
            <a:off x="4625340" y="2375213"/>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69" name="Rectangle 68">
            <a:hlinkClick r:id="rId23"/>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dirty="0" err="1"/>
              <a:t>Modifiez</a:t>
            </a:r>
            <a:r>
              <a:rPr lang="en-US" dirty="0"/>
              <a:t> le style du </a:t>
            </a:r>
            <a:r>
              <a:rPr lang="en-US" dirty="0" err="1"/>
              <a:t>titre</a:t>
            </a:r>
            <a:endParaRPr lang="en-US"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dirty="0" err="1"/>
              <a:t>Modifiez</a:t>
            </a:r>
            <a:r>
              <a:rPr lang="en-US" dirty="0"/>
              <a:t> le style du </a:t>
            </a:r>
            <a:r>
              <a:rPr lang="en-US" dirty="0" err="1"/>
              <a:t>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57"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 name="Title 1"/>
          <p:cNvSpPr>
            <a:spLocks noGrp="1"/>
          </p:cNvSpPr>
          <p:nvPr>
            <p:ph type="title"/>
          </p:nvPr>
        </p:nvSpPr>
        <p:spPr>
          <a:xfrm>
            <a:off x="974872" y="0"/>
            <a:ext cx="10377711" cy="1104900"/>
          </a:xfrm>
        </p:spPr>
        <p:txBody>
          <a:bodyPr/>
          <a:lstStyle/>
          <a:p>
            <a:r>
              <a:rPr lang="en-US" dirty="0" err="1"/>
              <a:t>Modifiez</a:t>
            </a:r>
            <a:r>
              <a:rPr lang="en-US" dirty="0"/>
              <a:t> le style du </a:t>
            </a:r>
            <a:r>
              <a:rPr lang="en-US" dirty="0" err="1"/>
              <a:t>titre</a:t>
            </a:r>
            <a:endParaRPr lang="en-US"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533844006"/>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64"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54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Tree>
    <p:extLst>
      <p:ext uri="{BB962C8B-B14F-4D97-AF65-F5344CB8AC3E}">
        <p14:creationId xmlns:p14="http://schemas.microsoft.com/office/powerpoint/2010/main" val="258332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15" name="Rectangle 14"/>
          <p:cNvSpPr/>
          <p:nvPr userDrawn="1"/>
        </p:nvSpPr>
        <p:spPr>
          <a:xfrm>
            <a:off x="6536184" y="2507082"/>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2017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4166056912"/>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12.xml"/><Relationship Id="rId7" Type="http://schemas.openxmlformats.org/officeDocument/2006/relationships/tags" Target="../tags/tag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vmlDrawing" Target="../drawings/vmlDrawing5.vml"/><Relationship Id="rId5"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tags" Target="../tags/tag11.xml"/><Relationship Id="rId4" Type="http://schemas.openxmlformats.org/officeDocument/2006/relationships/vmlDrawing" Target="../drawings/vmlDrawing10.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extLst>
              <p:ext uri="{D42A27DB-BD31-4B8C-83A1-F6EECF244321}">
                <p14:modId xmlns:p14="http://schemas.microsoft.com/office/powerpoint/2010/main" val="1840936924"/>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50" name="think-cell Slide" r:id="rId13" imgW="270" imgH="270" progId="TCLayout.ActiveDocument.1">
                  <p:embed/>
                </p:oleObj>
              </mc:Choice>
              <mc:Fallback>
                <p:oleObj name="think-cell Slide" r:id="rId13" imgW="270" imgH="270" progId="TCLayout.ActiveDocument.1">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February 2018</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en-US" dirty="0" err="1"/>
              <a:t>Modifiez</a:t>
            </a:r>
            <a:r>
              <a:rPr lang="en-US" dirty="0"/>
              <a:t>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Click to insert title</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77" r:id="rId7"/>
    <p:sldLayoutId id="2147483834" r:id="rId8"/>
    <p:sldLayoutId id="2147483878" r:id="rId9"/>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28"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745"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vmlDrawing" Target="../drawings/vmlDrawing16.vml"/><Relationship Id="rId6" Type="http://schemas.openxmlformats.org/officeDocument/2006/relationships/image" Target="../media/image12.emf"/><Relationship Id="rId5" Type="http://schemas.openxmlformats.org/officeDocument/2006/relationships/oleObject" Target="../embeddings/oleObject16.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image" Target="../media/image20.png"/><Relationship Id="rId5" Type="http://schemas.openxmlformats.org/officeDocument/2006/relationships/image" Target="../media/image12.emf"/><Relationship Id="rId4"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3.xml"/><Relationship Id="rId1" Type="http://schemas.openxmlformats.org/officeDocument/2006/relationships/vmlDrawing" Target="../drawings/vmlDrawing18.vml"/><Relationship Id="rId5" Type="http://schemas.openxmlformats.org/officeDocument/2006/relationships/image" Target="../media/image12.emf"/><Relationship Id="rId4"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vmlDrawing" Target="../drawings/vmlDrawing19.vml"/><Relationship Id="rId5" Type="http://schemas.openxmlformats.org/officeDocument/2006/relationships/image" Target="../media/image12.e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xml"/><Relationship Id="rId1" Type="http://schemas.openxmlformats.org/officeDocument/2006/relationships/vmlDrawing" Target="../drawings/vmlDrawing20.vml"/><Relationship Id="rId5" Type="http://schemas.openxmlformats.org/officeDocument/2006/relationships/image" Target="../media/image12.e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vmlDrawing" Target="../drawings/vmlDrawing21.vml"/><Relationship Id="rId6" Type="http://schemas.openxmlformats.org/officeDocument/2006/relationships/image" Target="../media/image12.emf"/><Relationship Id="rId5" Type="http://schemas.openxmlformats.org/officeDocument/2006/relationships/oleObject" Target="../embeddings/oleObject21.bin"/><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tags" Target="../tags/tag27.xml"/><Relationship Id="rId1" Type="http://schemas.openxmlformats.org/officeDocument/2006/relationships/vmlDrawing" Target="../drawings/vmlDrawing22.vml"/><Relationship Id="rId6" Type="http://schemas.openxmlformats.org/officeDocument/2006/relationships/image" Target="../media/image21.png"/><Relationship Id="rId5" Type="http://schemas.openxmlformats.org/officeDocument/2006/relationships/image" Target="../media/image12.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chart" Target="../charts/chart1.xml"/><Relationship Id="rId5" Type="http://schemas.openxmlformats.org/officeDocument/2006/relationships/image" Target="../media/image12.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6.xml"/><Relationship Id="rId7" Type="http://schemas.openxmlformats.org/officeDocument/2006/relationships/image" Target="../media/image24.svg"/><Relationship Id="rId2" Type="http://schemas.openxmlformats.org/officeDocument/2006/relationships/tags" Target="../tags/tag29.xml"/><Relationship Id="rId1" Type="http://schemas.openxmlformats.org/officeDocument/2006/relationships/vmlDrawing" Target="../drawings/vmlDrawing24.vml"/><Relationship Id="rId6" Type="http://schemas.openxmlformats.org/officeDocument/2006/relationships/image" Target="../media/image23.png"/><Relationship Id="rId5" Type="http://schemas.openxmlformats.org/officeDocument/2006/relationships/image" Target="../media/image12.emf"/><Relationship Id="rId4" Type="http://schemas.openxmlformats.org/officeDocument/2006/relationships/oleObject" Target="../embeddings/oleObject2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vmlDrawing" Target="../drawings/vmlDrawing11.vml"/><Relationship Id="rId6" Type="http://schemas.openxmlformats.org/officeDocument/2006/relationships/image" Target="../media/image12.emf"/><Relationship Id="rId5" Type="http://schemas.openxmlformats.org/officeDocument/2006/relationships/oleObject" Target="../embeddings/oleObject11.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vmlDrawing" Target="../drawings/vmlDrawing25.vml"/><Relationship Id="rId5" Type="http://schemas.openxmlformats.org/officeDocument/2006/relationships/image" Target="../media/image12.emf"/><Relationship Id="rId4"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1.xml"/><Relationship Id="rId1" Type="http://schemas.openxmlformats.org/officeDocument/2006/relationships/vmlDrawing" Target="../drawings/vmlDrawing26.vml"/><Relationship Id="rId5" Type="http://schemas.openxmlformats.org/officeDocument/2006/relationships/image" Target="../media/image12.emf"/><Relationship Id="rId4"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7.svg"/><Relationship Id="rId2" Type="http://schemas.openxmlformats.org/officeDocument/2006/relationships/tags" Target="../tags/tag32.xml"/><Relationship Id="rId1" Type="http://schemas.openxmlformats.org/officeDocument/2006/relationships/vmlDrawing" Target="../drawings/vmlDrawing27.vml"/><Relationship Id="rId6" Type="http://schemas.openxmlformats.org/officeDocument/2006/relationships/image" Target="../media/image26.png"/><Relationship Id="rId5" Type="http://schemas.openxmlformats.org/officeDocument/2006/relationships/image" Target="../media/image12.e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6.xml"/><Relationship Id="rId7" Type="http://schemas.openxmlformats.org/officeDocument/2006/relationships/image" Target="../media/image29.svg"/><Relationship Id="rId2" Type="http://schemas.openxmlformats.org/officeDocument/2006/relationships/tags" Target="../tags/tag33.xml"/><Relationship Id="rId1" Type="http://schemas.openxmlformats.org/officeDocument/2006/relationships/vmlDrawing" Target="../drawings/vmlDrawing28.vml"/><Relationship Id="rId6" Type="http://schemas.openxmlformats.org/officeDocument/2006/relationships/image" Target="../media/image28.png"/><Relationship Id="rId5" Type="http://schemas.openxmlformats.org/officeDocument/2006/relationships/image" Target="../media/image12.e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6.xml"/><Relationship Id="rId7" Type="http://schemas.openxmlformats.org/officeDocument/2006/relationships/image" Target="../media/image24.svg"/><Relationship Id="rId2" Type="http://schemas.openxmlformats.org/officeDocument/2006/relationships/tags" Target="../tags/tag34.xml"/><Relationship Id="rId1" Type="http://schemas.openxmlformats.org/officeDocument/2006/relationships/vmlDrawing" Target="../drawings/vmlDrawing29.vml"/><Relationship Id="rId6" Type="http://schemas.openxmlformats.org/officeDocument/2006/relationships/image" Target="../media/image23.png"/><Relationship Id="rId5" Type="http://schemas.openxmlformats.org/officeDocument/2006/relationships/image" Target="../media/image12.emf"/><Relationship Id="rId10" Type="http://schemas.openxmlformats.org/officeDocument/2006/relationships/image" Target="../media/image33.jpeg"/><Relationship Id="rId4" Type="http://schemas.openxmlformats.org/officeDocument/2006/relationships/oleObject" Target="../embeddings/oleObject29.bin"/><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6.xml"/><Relationship Id="rId7" Type="http://schemas.openxmlformats.org/officeDocument/2006/relationships/image" Target="../media/image35.svg"/><Relationship Id="rId2" Type="http://schemas.openxmlformats.org/officeDocument/2006/relationships/tags" Target="../tags/tag35.xml"/><Relationship Id="rId1" Type="http://schemas.openxmlformats.org/officeDocument/2006/relationships/vmlDrawing" Target="../drawings/vmlDrawing30.vml"/><Relationship Id="rId6" Type="http://schemas.openxmlformats.org/officeDocument/2006/relationships/image" Target="../media/image34.png"/><Relationship Id="rId5" Type="http://schemas.openxmlformats.org/officeDocument/2006/relationships/image" Target="../media/image12.emf"/><Relationship Id="rId4"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6.xml"/><Relationship Id="rId7" Type="http://schemas.openxmlformats.org/officeDocument/2006/relationships/image" Target="../media/image38.svg"/><Relationship Id="rId2" Type="http://schemas.openxmlformats.org/officeDocument/2006/relationships/tags" Target="../tags/tag36.xml"/><Relationship Id="rId1" Type="http://schemas.openxmlformats.org/officeDocument/2006/relationships/vmlDrawing" Target="../drawings/vmlDrawing31.vml"/><Relationship Id="rId6" Type="http://schemas.openxmlformats.org/officeDocument/2006/relationships/image" Target="../media/image37.png"/><Relationship Id="rId5" Type="http://schemas.openxmlformats.org/officeDocument/2006/relationships/image" Target="../media/image12.emf"/><Relationship Id="rId4" Type="http://schemas.openxmlformats.org/officeDocument/2006/relationships/oleObject" Target="../embeddings/oleObject31.bin"/></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6.xml"/><Relationship Id="rId7" Type="http://schemas.openxmlformats.org/officeDocument/2006/relationships/image" Target="../media/image41.svg"/><Relationship Id="rId2" Type="http://schemas.openxmlformats.org/officeDocument/2006/relationships/tags" Target="../tags/tag37.xml"/><Relationship Id="rId1" Type="http://schemas.openxmlformats.org/officeDocument/2006/relationships/vmlDrawing" Target="../drawings/vmlDrawing32.vml"/><Relationship Id="rId6" Type="http://schemas.openxmlformats.org/officeDocument/2006/relationships/image" Target="../media/image40.png"/><Relationship Id="rId5" Type="http://schemas.openxmlformats.org/officeDocument/2006/relationships/image" Target="../media/image12.emf"/><Relationship Id="rId4" Type="http://schemas.openxmlformats.org/officeDocument/2006/relationships/oleObject" Target="../embeddings/oleObject3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jpe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jpe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6.xml"/><Relationship Id="rId7" Type="http://schemas.openxmlformats.org/officeDocument/2006/relationships/image" Target="../media/image59.png"/><Relationship Id="rId2" Type="http://schemas.openxmlformats.org/officeDocument/2006/relationships/tags" Target="../tags/tag38.xml"/><Relationship Id="rId1" Type="http://schemas.openxmlformats.org/officeDocument/2006/relationships/vmlDrawing" Target="../drawings/vmlDrawing33.vml"/><Relationship Id="rId6" Type="http://schemas.openxmlformats.org/officeDocument/2006/relationships/image" Target="../media/image58.png"/><Relationship Id="rId5" Type="http://schemas.openxmlformats.org/officeDocument/2006/relationships/image" Target="../media/image12.emf"/><Relationship Id="rId10" Type="http://schemas.openxmlformats.org/officeDocument/2006/relationships/image" Target="../media/image62.png"/><Relationship Id="rId4" Type="http://schemas.openxmlformats.org/officeDocument/2006/relationships/oleObject" Target="../embeddings/oleObject33.bin"/><Relationship Id="rId9" Type="http://schemas.openxmlformats.org/officeDocument/2006/relationships/image" Target="../media/image61.sv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1.gif"/><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21.png"/><Relationship Id="rId5" Type="http://schemas.openxmlformats.org/officeDocument/2006/relationships/image" Target="../media/image66.png"/><Relationship Id="rId10" Type="http://schemas.openxmlformats.org/officeDocument/2006/relationships/image" Target="../media/image70.jpeg"/><Relationship Id="rId4" Type="http://schemas.openxmlformats.org/officeDocument/2006/relationships/image" Target="../media/image65.pn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6.xml"/><Relationship Id="rId7" Type="http://schemas.openxmlformats.org/officeDocument/2006/relationships/image" Target="../media/image73.svg"/><Relationship Id="rId2" Type="http://schemas.openxmlformats.org/officeDocument/2006/relationships/tags" Target="../tags/tag39.xml"/><Relationship Id="rId1" Type="http://schemas.openxmlformats.org/officeDocument/2006/relationships/vmlDrawing" Target="../drawings/vmlDrawing34.vml"/><Relationship Id="rId6" Type="http://schemas.openxmlformats.org/officeDocument/2006/relationships/image" Target="../media/image72.png"/><Relationship Id="rId5" Type="http://schemas.openxmlformats.org/officeDocument/2006/relationships/image" Target="../media/image12.emf"/><Relationship Id="rId4" Type="http://schemas.openxmlformats.org/officeDocument/2006/relationships/oleObject" Target="../embeddings/oleObject34.bin"/></Relationships>
</file>

<file path=ppt/slides/_rels/slide36.xml.rels><?xml version="1.0" encoding="UTF-8" standalone="yes"?>
<Relationships xmlns="http://schemas.openxmlformats.org/package/2006/relationships"><Relationship Id="rId8" Type="http://schemas.openxmlformats.org/officeDocument/2006/relationships/hyperlink" Target="https://www.capgemini.com/expert-connect" TargetMode="External"/><Relationship Id="rId3" Type="http://schemas.openxmlformats.org/officeDocument/2006/relationships/slideLayout" Target="../slideLayouts/slideLayout6.xml"/><Relationship Id="rId7" Type="http://schemas.openxmlformats.org/officeDocument/2006/relationships/hyperlink" Target="https://www.capgemini.com/" TargetMode="External"/><Relationship Id="rId2" Type="http://schemas.openxmlformats.org/officeDocument/2006/relationships/tags" Target="../tags/tag40.xml"/><Relationship Id="rId1" Type="http://schemas.openxmlformats.org/officeDocument/2006/relationships/vmlDrawing" Target="../drawings/vmlDrawing35.v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12.emf"/><Relationship Id="rId10" Type="http://schemas.openxmlformats.org/officeDocument/2006/relationships/hyperlink" Target="https://www.content-loop.com/" TargetMode="External"/><Relationship Id="rId4" Type="http://schemas.openxmlformats.org/officeDocument/2006/relationships/oleObject" Target="../embeddings/oleObject35.bin"/><Relationship Id="rId9" Type="http://schemas.openxmlformats.org/officeDocument/2006/relationships/hyperlink" Target="https://www.capgemini.com/beyond-the-buzz"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tags" Target="../tags/tag18.xml"/><Relationship Id="rId1" Type="http://schemas.openxmlformats.org/officeDocument/2006/relationships/vmlDrawing" Target="../drawings/vmlDrawing13.vml"/><Relationship Id="rId6" Type="http://schemas.openxmlformats.org/officeDocument/2006/relationships/image" Target="../media/image12.emf"/><Relationship Id="rId5" Type="http://schemas.openxmlformats.org/officeDocument/2006/relationships/oleObject" Target="../embeddings/oleObject13.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chart" Target="../charts/chart7.xml"/><Relationship Id="rId2" Type="http://schemas.openxmlformats.org/officeDocument/2006/relationships/tags" Target="../tags/tag41.xml"/><Relationship Id="rId1" Type="http://schemas.openxmlformats.org/officeDocument/2006/relationships/vmlDrawing" Target="../drawings/vmlDrawing36.vml"/><Relationship Id="rId6" Type="http://schemas.openxmlformats.org/officeDocument/2006/relationships/chart" Target="../charts/chart6.xml"/><Relationship Id="rId5" Type="http://schemas.openxmlformats.org/officeDocument/2006/relationships/image" Target="../media/image12.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chart" Target="../charts/chart9.xml"/><Relationship Id="rId2" Type="http://schemas.openxmlformats.org/officeDocument/2006/relationships/tags" Target="../tags/tag42.xml"/><Relationship Id="rId1" Type="http://schemas.openxmlformats.org/officeDocument/2006/relationships/vmlDrawing" Target="../drawings/vmlDrawing37.vml"/><Relationship Id="rId6" Type="http://schemas.openxmlformats.org/officeDocument/2006/relationships/chart" Target="../charts/chart8.xml"/><Relationship Id="rId5" Type="http://schemas.openxmlformats.org/officeDocument/2006/relationships/image" Target="../media/image12.emf"/><Relationship Id="rId4" Type="http://schemas.openxmlformats.org/officeDocument/2006/relationships/oleObject" Target="../embeddings/oleObject37.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3.png"/><Relationship Id="rId2" Type="http://schemas.openxmlformats.org/officeDocument/2006/relationships/tags" Target="../tags/tag43.xml"/><Relationship Id="rId1" Type="http://schemas.openxmlformats.org/officeDocument/2006/relationships/vmlDrawing" Target="../drawings/vmlDrawing38.vml"/><Relationship Id="rId6" Type="http://schemas.openxmlformats.org/officeDocument/2006/relationships/image" Target="../media/image82.png"/><Relationship Id="rId5" Type="http://schemas.openxmlformats.org/officeDocument/2006/relationships/image" Target="../media/image12.emf"/><Relationship Id="rId4" Type="http://schemas.openxmlformats.org/officeDocument/2006/relationships/oleObject" Target="../embeddings/oleObject38.bin"/></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10.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84.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12.emf"/><Relationship Id="rId2" Type="http://schemas.openxmlformats.org/officeDocument/2006/relationships/tags" Target="../tags/tag44.xml"/><Relationship Id="rId1" Type="http://schemas.openxmlformats.org/officeDocument/2006/relationships/vmlDrawing" Target="../drawings/vmlDrawing39.vml"/><Relationship Id="rId6" Type="http://schemas.openxmlformats.org/officeDocument/2006/relationships/tags" Target="../tags/tag48.xml"/><Relationship Id="rId11" Type="http://schemas.openxmlformats.org/officeDocument/2006/relationships/oleObject" Target="../embeddings/oleObject39.bin"/><Relationship Id="rId5" Type="http://schemas.openxmlformats.org/officeDocument/2006/relationships/tags" Target="../tags/tag47.xml"/><Relationship Id="rId15" Type="http://schemas.openxmlformats.org/officeDocument/2006/relationships/chart" Target="../charts/chart11.xml"/><Relationship Id="rId10" Type="http://schemas.openxmlformats.org/officeDocument/2006/relationships/slideLayout" Target="../slideLayouts/slideLayout6.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image" Target="../media/image85.svg"/></Relationships>
</file>

<file path=ppt/slides/_rels/slide4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jpeg"/><Relationship Id="rId3" Type="http://schemas.openxmlformats.org/officeDocument/2006/relationships/slideLayout" Target="../slideLayouts/slideLayout6.xml"/><Relationship Id="rId21" Type="http://schemas.openxmlformats.org/officeDocument/2006/relationships/image" Target="../media/image99.jpeg"/><Relationship Id="rId7" Type="http://schemas.openxmlformats.org/officeDocument/2006/relationships/image" Target="../media/image79.sv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jpeg"/><Relationship Id="rId2" Type="http://schemas.openxmlformats.org/officeDocument/2006/relationships/tags" Target="../tags/tag52.xml"/><Relationship Id="rId16" Type="http://schemas.openxmlformats.org/officeDocument/2006/relationships/image" Target="../media/image94.png"/><Relationship Id="rId20" Type="http://schemas.openxmlformats.org/officeDocument/2006/relationships/image" Target="../media/image98.jpeg"/><Relationship Id="rId1" Type="http://schemas.openxmlformats.org/officeDocument/2006/relationships/vmlDrawing" Target="../drawings/vmlDrawing40.vml"/><Relationship Id="rId6" Type="http://schemas.openxmlformats.org/officeDocument/2006/relationships/image" Target="../media/image78.png"/><Relationship Id="rId11" Type="http://schemas.openxmlformats.org/officeDocument/2006/relationships/image" Target="../media/image89.png"/><Relationship Id="rId24" Type="http://schemas.openxmlformats.org/officeDocument/2006/relationships/image" Target="../media/image102.jpeg"/><Relationship Id="rId5" Type="http://schemas.openxmlformats.org/officeDocument/2006/relationships/image" Target="../media/image12.emf"/><Relationship Id="rId15" Type="http://schemas.openxmlformats.org/officeDocument/2006/relationships/image" Target="../media/image93.jpeg"/><Relationship Id="rId23" Type="http://schemas.openxmlformats.org/officeDocument/2006/relationships/image" Target="../media/image101.jpeg"/><Relationship Id="rId10" Type="http://schemas.openxmlformats.org/officeDocument/2006/relationships/image" Target="../media/image88.png"/><Relationship Id="rId19" Type="http://schemas.openxmlformats.org/officeDocument/2006/relationships/image" Target="../media/image97.jpeg"/><Relationship Id="rId4" Type="http://schemas.openxmlformats.org/officeDocument/2006/relationships/oleObject" Target="../embeddings/oleObject40.bin"/><Relationship Id="rId9" Type="http://schemas.openxmlformats.org/officeDocument/2006/relationships/image" Target="../media/image87.jpeg"/><Relationship Id="rId14" Type="http://schemas.openxmlformats.org/officeDocument/2006/relationships/image" Target="../media/image92.png"/><Relationship Id="rId22" Type="http://schemas.openxmlformats.org/officeDocument/2006/relationships/image" Target="../media/image100.jpeg"/></Relationships>
</file>

<file path=ppt/slides/_rels/slide46.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slideLayout" Target="../slideLayouts/slideLayout6.xml"/><Relationship Id="rId7" Type="http://schemas.openxmlformats.org/officeDocument/2006/relationships/image" Target="../media/image105.svg"/><Relationship Id="rId12" Type="http://schemas.openxmlformats.org/officeDocument/2006/relationships/image" Target="../media/image110.jpeg"/><Relationship Id="rId2" Type="http://schemas.openxmlformats.org/officeDocument/2006/relationships/tags" Target="../tags/tag53.xml"/><Relationship Id="rId1" Type="http://schemas.openxmlformats.org/officeDocument/2006/relationships/vmlDrawing" Target="../drawings/vmlDrawing41.vml"/><Relationship Id="rId6" Type="http://schemas.openxmlformats.org/officeDocument/2006/relationships/image" Target="../media/image104.png"/><Relationship Id="rId11" Type="http://schemas.openxmlformats.org/officeDocument/2006/relationships/image" Target="../media/image109.jpeg"/><Relationship Id="rId5" Type="http://schemas.openxmlformats.org/officeDocument/2006/relationships/image" Target="../media/image12.emf"/><Relationship Id="rId10" Type="http://schemas.openxmlformats.org/officeDocument/2006/relationships/image" Target="../media/image108.png"/><Relationship Id="rId4" Type="http://schemas.openxmlformats.org/officeDocument/2006/relationships/oleObject" Target="../embeddings/oleObject41.bin"/><Relationship Id="rId9" Type="http://schemas.openxmlformats.org/officeDocument/2006/relationships/image" Target="../media/image107.jpeg"/></Relationships>
</file>

<file path=ppt/slides/_rels/slide47.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1.jpeg"/><Relationship Id="rId18" Type="http://schemas.openxmlformats.org/officeDocument/2006/relationships/image" Target="../media/image126.jpeg"/><Relationship Id="rId3" Type="http://schemas.openxmlformats.org/officeDocument/2006/relationships/image" Target="../media/image112.jpeg"/><Relationship Id="rId21" Type="http://schemas.openxmlformats.org/officeDocument/2006/relationships/image" Target="../media/image129.jpeg"/><Relationship Id="rId7" Type="http://schemas.openxmlformats.org/officeDocument/2006/relationships/image" Target="../media/image116.jpeg"/><Relationship Id="rId12" Type="http://schemas.openxmlformats.org/officeDocument/2006/relationships/image" Target="../media/image120.jpeg"/><Relationship Id="rId17" Type="http://schemas.openxmlformats.org/officeDocument/2006/relationships/image" Target="../media/image125.jpeg"/><Relationship Id="rId2" Type="http://schemas.openxmlformats.org/officeDocument/2006/relationships/image" Target="../media/image111.jpeg"/><Relationship Id="rId16" Type="http://schemas.openxmlformats.org/officeDocument/2006/relationships/image" Target="../media/image124.jpeg"/><Relationship Id="rId20" Type="http://schemas.openxmlformats.org/officeDocument/2006/relationships/image" Target="../media/image128.jpeg"/><Relationship Id="rId1" Type="http://schemas.openxmlformats.org/officeDocument/2006/relationships/slideLayout" Target="../slideLayouts/slideLayout6.xml"/><Relationship Id="rId6" Type="http://schemas.openxmlformats.org/officeDocument/2006/relationships/image" Target="../media/image115.jpeg"/><Relationship Id="rId11" Type="http://schemas.openxmlformats.org/officeDocument/2006/relationships/image" Target="../media/image119.jpeg"/><Relationship Id="rId5" Type="http://schemas.openxmlformats.org/officeDocument/2006/relationships/image" Target="../media/image114.jpeg"/><Relationship Id="rId15" Type="http://schemas.openxmlformats.org/officeDocument/2006/relationships/image" Target="../media/image123.jpeg"/><Relationship Id="rId23" Type="http://schemas.openxmlformats.org/officeDocument/2006/relationships/image" Target="../media/image131.jpeg"/><Relationship Id="rId10" Type="http://schemas.openxmlformats.org/officeDocument/2006/relationships/image" Target="../media/image110.jpeg"/><Relationship Id="rId19" Type="http://schemas.openxmlformats.org/officeDocument/2006/relationships/image" Target="../media/image127.jpeg"/><Relationship Id="rId4" Type="http://schemas.openxmlformats.org/officeDocument/2006/relationships/image" Target="../media/image113.jpeg"/><Relationship Id="rId9" Type="http://schemas.openxmlformats.org/officeDocument/2006/relationships/image" Target="../media/image118.jpeg"/><Relationship Id="rId14" Type="http://schemas.openxmlformats.org/officeDocument/2006/relationships/image" Target="../media/image122.jpeg"/><Relationship Id="rId22" Type="http://schemas.openxmlformats.org/officeDocument/2006/relationships/image" Target="../media/image13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vmlDrawing" Target="../drawings/vmlDrawing15.vml"/><Relationship Id="rId6" Type="http://schemas.openxmlformats.org/officeDocument/2006/relationships/image" Target="../media/image12.emf"/><Relationship Id="rId5" Type="http://schemas.openxmlformats.org/officeDocument/2006/relationships/oleObject" Target="../embeddings/oleObject15.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100000"/>
              </a:lnSpc>
            </a:pPr>
            <a:r>
              <a:rPr lang="en-US" sz="5400" dirty="0"/>
              <a:t>Group </a:t>
            </a:r>
            <a:br>
              <a:rPr lang="en-US" sz="5400" dirty="0"/>
            </a:br>
            <a:r>
              <a:rPr lang="en-US" sz="5400" dirty="0"/>
              <a:t>Overview</a:t>
            </a:r>
          </a:p>
        </p:txBody>
      </p:sp>
      <p:sp>
        <p:nvSpPr>
          <p:cNvPr id="5" name="Subtitle 4"/>
          <p:cNvSpPr>
            <a:spLocks noGrp="1"/>
          </p:cNvSpPr>
          <p:nvPr>
            <p:ph type="subTitle" idx="1"/>
          </p:nvPr>
        </p:nvSpPr>
        <p:spPr/>
        <p:txBody>
          <a:bodyPr/>
          <a:lstStyle/>
          <a:p>
            <a:r>
              <a:rPr lang="en-US" dirty="0"/>
              <a:t>November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7348" y="0"/>
            <a:ext cx="11380451" cy="1104900"/>
          </a:xfrm>
        </p:spPr>
        <p:txBody>
          <a:bodyPr/>
          <a:lstStyle/>
          <a:p>
            <a:r>
              <a:rPr lang="en-US" dirty="0"/>
              <a:t>We commit to an inclusive workplace where people can</a:t>
            </a:r>
            <a:br>
              <a:rPr lang="en-US" dirty="0"/>
            </a:br>
            <a:r>
              <a:rPr lang="en-US" dirty="0"/>
              <a:t>engage to drive a positive social and environmental impact</a:t>
            </a:r>
          </a:p>
        </p:txBody>
      </p:sp>
      <p:sp>
        <p:nvSpPr>
          <p:cNvPr id="3" name="Retângulo 41"/>
          <p:cNvSpPr/>
          <p:nvPr/>
        </p:nvSpPr>
        <p:spPr>
          <a:xfrm>
            <a:off x="263648" y="2222228"/>
            <a:ext cx="3787547" cy="331832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Retângulo 41"/>
          <p:cNvSpPr/>
          <p:nvPr/>
        </p:nvSpPr>
        <p:spPr>
          <a:xfrm>
            <a:off x="4217082" y="2222228"/>
            <a:ext cx="3787547" cy="331832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5" name="Retângulo 41"/>
          <p:cNvSpPr/>
          <p:nvPr/>
        </p:nvSpPr>
        <p:spPr>
          <a:xfrm>
            <a:off x="8172225" y="2222228"/>
            <a:ext cx="3787547" cy="331832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nvGrpSpPr>
          <p:cNvPr id="6" name="Group 9"/>
          <p:cNvGrpSpPr/>
          <p:nvPr/>
        </p:nvGrpSpPr>
        <p:grpSpPr>
          <a:xfrm>
            <a:off x="0" y="1133857"/>
            <a:ext cx="12192000" cy="681278"/>
            <a:chOff x="0" y="1042054"/>
            <a:chExt cx="12192000" cy="681278"/>
          </a:xfrm>
        </p:grpSpPr>
        <p:sp>
          <p:nvSpPr>
            <p:cNvPr id="7" name="Retângulo 40"/>
            <p:cNvSpPr/>
            <p:nvPr/>
          </p:nvSpPr>
          <p:spPr>
            <a:xfrm>
              <a:off x="0" y="1042054"/>
              <a:ext cx="12192000" cy="681278"/>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aixaDeTexto 3"/>
            <p:cNvSpPr txBox="1"/>
            <p:nvPr/>
          </p:nvSpPr>
          <p:spPr>
            <a:xfrm>
              <a:off x="1300771" y="1127239"/>
              <a:ext cx="9590458" cy="510909"/>
            </a:xfrm>
            <a:prstGeom prst="rect">
              <a:avLst/>
            </a:prstGeom>
            <a:noFill/>
          </p:spPr>
          <p:txBody>
            <a:bodyPr wrap="square" rtlCol="0">
              <a:spAutoFit/>
            </a:bodyPr>
            <a:lstStyle/>
            <a:p>
              <a:pPr marL="0" marR="0" lvl="0" indent="0" algn="ctr" defTabSz="4572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Over 53,000 hires of which 40% are young professionals </a:t>
              </a:r>
              <a:r>
                <a:rPr kumimoji="0" lang="en-US" sz="1600" b="0"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from the best schools and universities. We foster professional development and well-being of our employees.</a:t>
              </a:r>
            </a:p>
          </p:txBody>
        </p:sp>
      </p:grpSp>
      <p:sp>
        <p:nvSpPr>
          <p:cNvPr id="9" name="CaixaDeTexto 4"/>
          <p:cNvSpPr txBox="1"/>
          <p:nvPr/>
        </p:nvSpPr>
        <p:spPr>
          <a:xfrm>
            <a:off x="390481" y="2624378"/>
            <a:ext cx="3529304" cy="2882840"/>
          </a:xfrm>
          <a:prstGeom prst="rect">
            <a:avLst/>
          </a:prstGeom>
          <a:noFill/>
        </p:spPr>
        <p:txBody>
          <a:bodyPr wrap="square" rtlCol="0">
            <a:spAutoFit/>
          </a:bodyPr>
          <a:lstStyle/>
          <a:p>
            <a:pPr marL="182563" marR="0" lvl="0" indent="-182563" algn="l" defTabSz="457200" rtl="0" eaLnBrk="1" fontAlgn="auto" latinLnBrk="0" hangingPunct="1">
              <a:spcBef>
                <a:spcPts val="400"/>
              </a:spcBef>
              <a:spcAft>
                <a:spcPts val="0"/>
              </a:spcAft>
              <a:buClr>
                <a:schemeClr val="accent2"/>
              </a:buClr>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Nurturing an open, </a:t>
            </a: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diverse and inclusive environment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where each individual can bring his or her authentic self and thrive.</a:t>
            </a:r>
          </a:p>
          <a:p>
            <a:pPr marL="182563" marR="0" lvl="0" indent="-182563" algn="l" defTabSz="457200" rtl="0" eaLnBrk="1" fontAlgn="auto" latinLnBrk="0" hangingPunct="1">
              <a:spcBef>
                <a:spcPts val="400"/>
              </a:spcBef>
              <a:spcAft>
                <a:spcPts val="0"/>
              </a:spcAft>
              <a:buClr>
                <a:schemeClr val="accent2"/>
              </a:buClr>
              <a:buSzTx/>
              <a:buFont typeface="Arial" panose="020B0604020202020204" pitchFamily="34" charset="0"/>
              <a:buChar char="•"/>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Diversity at Capgemini encompasses gender</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sexual orientation, disability, ethnicity,</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culture, race, age and religion,</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social background, personal style… For true diversity of thought.</a:t>
            </a:r>
          </a:p>
          <a:p>
            <a:pPr marL="182563" marR="0" lvl="0" indent="-182563" algn="l" defTabSz="457200" rtl="0" eaLnBrk="1" fontAlgn="auto" latinLnBrk="0" hangingPunct="1">
              <a:spcBef>
                <a:spcPts val="400"/>
              </a:spcBef>
              <a:spcAft>
                <a:spcPts val="0"/>
              </a:spcAft>
              <a:buClr>
                <a:schemeClr val="accent2"/>
              </a:buClr>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Diversity fuels </a:t>
            </a: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excellence</a:t>
            </a:r>
            <a:b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and innovation</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for our clients.</a:t>
            </a:r>
          </a:p>
        </p:txBody>
      </p:sp>
      <p:sp>
        <p:nvSpPr>
          <p:cNvPr id="10" name="CaixaDeTexto 3"/>
          <p:cNvSpPr txBox="1"/>
          <p:nvPr/>
        </p:nvSpPr>
        <p:spPr>
          <a:xfrm>
            <a:off x="624000" y="1996564"/>
            <a:ext cx="3096000" cy="537070"/>
          </a:xfrm>
          <a:prstGeom prst="rect">
            <a:avLst/>
          </a:prstGeom>
          <a:solidFill>
            <a:schemeClr val="accent2"/>
          </a:solidFill>
          <a:ln>
            <a:noFill/>
          </a:ln>
        </p:spPr>
        <p:txBody>
          <a:bodyPr wrap="square" rtlCol="0">
            <a:spAutoFit/>
          </a:bodyPr>
          <a:lstStyle/>
          <a:p>
            <a:pPr marL="0" marR="0" lvl="0" indent="0" algn="ctr" defTabSz="457200" rtl="0" eaLnBrk="1" fontAlgn="auto" latinLnBrk="0" hangingPunct="1">
              <a:lnSpc>
                <a:spcPct val="85000"/>
              </a:lnSpc>
              <a:spcBef>
                <a:spcPts val="0"/>
              </a:spcBef>
              <a:spcAft>
                <a:spcPts val="0"/>
              </a:spcAft>
              <a:buClrTx/>
              <a:buSzTx/>
              <a:buFontTx/>
              <a:buNone/>
              <a:tabLst/>
              <a:defRPr/>
            </a:pPr>
            <a:r>
              <a:rPr kumimoji="0" lang="en-US" sz="170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Diversity</a:t>
            </a:r>
            <a:br>
              <a:rPr kumimoji="0" lang="en-US" sz="170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br>
            <a:r>
              <a:rPr kumimoji="0" lang="en-US" sz="170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and inclusion</a:t>
            </a:r>
          </a:p>
        </p:txBody>
      </p:sp>
      <p:sp>
        <p:nvSpPr>
          <p:cNvPr id="11" name="CaixaDeTexto 3"/>
          <p:cNvSpPr txBox="1"/>
          <p:nvPr/>
        </p:nvSpPr>
        <p:spPr>
          <a:xfrm>
            <a:off x="4583170" y="1996564"/>
            <a:ext cx="3096000" cy="537070"/>
          </a:xfrm>
          <a:prstGeom prst="rect">
            <a:avLst/>
          </a:prstGeom>
          <a:solidFill>
            <a:schemeClr val="accent6"/>
          </a:solidFill>
          <a:ln>
            <a:noFill/>
          </a:ln>
        </p:spPr>
        <p:txBody>
          <a:bodyPr wrap="square" rtlCol="0">
            <a:spAutoFit/>
          </a:bodyPr>
          <a:lstStyle/>
          <a:p>
            <a:pPr marL="0" marR="0" lvl="0" indent="0" algn="ctr" defTabSz="457200" rtl="0" eaLnBrk="1" fontAlgn="auto" latinLnBrk="0" hangingPunct="1">
              <a:lnSpc>
                <a:spcPct val="85000"/>
              </a:lnSpc>
              <a:spcBef>
                <a:spcPts val="0"/>
              </a:spcBef>
              <a:spcAft>
                <a:spcPts val="0"/>
              </a:spcAft>
              <a:buClrTx/>
              <a:buSzTx/>
              <a:buFontTx/>
              <a:buNone/>
              <a:tabLst/>
              <a:defRPr/>
            </a:pPr>
            <a:r>
              <a:rPr kumimoji="0" lang="en-US" sz="170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Community</a:t>
            </a:r>
            <a:br>
              <a:rPr kumimoji="0" lang="en-US" sz="170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br>
            <a:r>
              <a:rPr kumimoji="0" lang="en-US" sz="170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Engagement</a:t>
            </a:r>
          </a:p>
        </p:txBody>
      </p:sp>
      <p:sp>
        <p:nvSpPr>
          <p:cNvPr id="12" name="CaixaDeTexto 4"/>
          <p:cNvSpPr txBox="1"/>
          <p:nvPr/>
        </p:nvSpPr>
        <p:spPr>
          <a:xfrm>
            <a:off x="4349738" y="2624378"/>
            <a:ext cx="3529304" cy="2831544"/>
          </a:xfrm>
          <a:prstGeom prst="rect">
            <a:avLst/>
          </a:prstGeom>
          <a:noFill/>
        </p:spPr>
        <p:txBody>
          <a:bodyPr wrap="square" rtlCol="0">
            <a:spAutoFit/>
          </a:bodyPr>
          <a:lstStyle>
            <a:defPPr>
              <a:defRPr lang="pt-PT"/>
            </a:defPPr>
            <a:lvl1pPr marL="182563" marR="0" lvl="0" indent="-182563" defTabSz="457200" fontAlgn="auto">
              <a:lnSpc>
                <a:spcPct val="80000"/>
              </a:lnSpc>
              <a:spcBef>
                <a:spcPts val="800"/>
              </a:spcBef>
              <a:spcAft>
                <a:spcPts val="0"/>
              </a:spcAft>
              <a:buClr>
                <a:srgbClr val="FF304C"/>
              </a:buClr>
              <a:buSzTx/>
              <a:buFont typeface="Arial" panose="020B0604020202020204" pitchFamily="34" charset="0"/>
              <a:buChar char="•"/>
              <a:tabLst/>
              <a:defRPr kumimoji="0" sz="1400" b="0" i="0" u="none" strike="noStrike" cap="none" spc="0" normalizeH="0" baseline="0">
                <a:ln>
                  <a:noFill/>
                </a:ln>
                <a:effectLst/>
                <a:uLnTx/>
                <a:uFillTx/>
                <a:latin typeface="+mj-lt"/>
                <a:ea typeface="Segoe UI" panose="020B0502040204020203" pitchFamily="34" charset="0"/>
                <a:cs typeface="Arial" panose="020B0604020202020204" pitchFamily="34" charset="0"/>
              </a:defRPr>
            </a:lvl1pPr>
          </a:lstStyle>
          <a:p>
            <a:pPr marL="182563" marR="0" lvl="0" indent="-182563" algn="l" defTabSz="457200" rtl="0" eaLnBrk="1" fontAlgn="auto" latinLnBrk="0" hangingPunct="1">
              <a:lnSpc>
                <a:spcPct val="100000"/>
              </a:lnSpc>
              <a:spcBef>
                <a:spcPts val="400"/>
              </a:spcBef>
              <a:spcAft>
                <a:spcPts val="0"/>
              </a:spcAft>
              <a:buClr>
                <a:schemeClr val="accent6"/>
              </a:buClr>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Support </a:t>
            </a:r>
            <a: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social development</a:t>
            </a:r>
            <a:b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and empowerment </a:t>
            </a: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of communities in the countries we operate in.</a:t>
            </a:r>
          </a:p>
          <a:p>
            <a:pPr marL="182563" marR="0" lvl="0" indent="-182563" algn="l" defTabSz="457200" rtl="0" eaLnBrk="1" fontAlgn="auto" latinLnBrk="0" hangingPunct="1">
              <a:lnSpc>
                <a:spcPct val="100000"/>
              </a:lnSpc>
              <a:spcBef>
                <a:spcPts val="400"/>
              </a:spcBef>
              <a:spcAft>
                <a:spcPts val="0"/>
              </a:spcAft>
              <a:buClr>
                <a:schemeClr val="accent6"/>
              </a:buClr>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Our objective: to touch 1 million lives by 2020.</a:t>
            </a:r>
          </a:p>
          <a:p>
            <a:pPr marL="182563" marR="0" lvl="0" indent="-182563" algn="l" defTabSz="457200" rtl="0" eaLnBrk="1" fontAlgn="auto" latinLnBrk="0" hangingPunct="1">
              <a:lnSpc>
                <a:spcPct val="100000"/>
              </a:lnSpc>
              <a:spcBef>
                <a:spcPts val="400"/>
              </a:spcBef>
              <a:spcAft>
                <a:spcPts val="0"/>
              </a:spcAft>
              <a:buClr>
                <a:schemeClr val="accent6"/>
              </a:buClr>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Foster education at all levels and for all ages, from elementary school to higher and professional education.</a:t>
            </a:r>
          </a:p>
          <a:p>
            <a:pPr marL="182563" marR="0" lvl="0" indent="-182563" algn="l" defTabSz="457200" rtl="0" eaLnBrk="1" fontAlgn="auto" latinLnBrk="0" hangingPunct="1">
              <a:lnSpc>
                <a:spcPct val="100000"/>
              </a:lnSpc>
              <a:spcBef>
                <a:spcPts val="400"/>
              </a:spcBef>
              <a:spcAft>
                <a:spcPts val="0"/>
              </a:spcAft>
              <a:buClr>
                <a:schemeClr val="accent6"/>
              </a:buClr>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Use technology to accelerate</a:t>
            </a:r>
            <a:b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social innovation.</a:t>
            </a:r>
          </a:p>
        </p:txBody>
      </p:sp>
      <p:sp>
        <p:nvSpPr>
          <p:cNvPr id="13" name="CaixaDeTexto 3"/>
          <p:cNvSpPr txBox="1"/>
          <p:nvPr/>
        </p:nvSpPr>
        <p:spPr>
          <a:xfrm>
            <a:off x="8544000" y="1996564"/>
            <a:ext cx="3096000" cy="537070"/>
          </a:xfrm>
          <a:prstGeom prst="rect">
            <a:avLst/>
          </a:prstGeom>
          <a:solidFill>
            <a:schemeClr val="accent5"/>
          </a:solidFill>
          <a:ln>
            <a:noFill/>
          </a:ln>
        </p:spPr>
        <p:txBody>
          <a:bodyPr wrap="square" rtlCol="0">
            <a:spAutoFit/>
          </a:bodyPr>
          <a:lstStyle/>
          <a:p>
            <a:pPr marL="0" marR="0" lvl="0" indent="0" algn="ctr" defTabSz="457200" rtl="0" eaLnBrk="1" fontAlgn="auto" latinLnBrk="0" hangingPunct="1">
              <a:lnSpc>
                <a:spcPct val="85000"/>
              </a:lnSpc>
              <a:spcBef>
                <a:spcPts val="0"/>
              </a:spcBef>
              <a:spcAft>
                <a:spcPts val="0"/>
              </a:spcAft>
              <a:buClrTx/>
              <a:buSzTx/>
              <a:buFontTx/>
              <a:buNone/>
              <a:tabLst/>
              <a:defRPr/>
            </a:pPr>
            <a:r>
              <a:rPr kumimoji="0" lang="en-US" sz="1700" i="0" u="none" strike="noStrike" kern="1200" cap="none" spc="0" normalizeH="0" baseline="0" noProof="0" dirty="0">
                <a:ln>
                  <a:noFill/>
                </a:ln>
                <a:effectLst/>
                <a:uLnTx/>
                <a:uFillTx/>
                <a:latin typeface="Verdana"/>
                <a:ea typeface="Segoe UI" panose="020B0502040204020203" pitchFamily="34" charset="0"/>
                <a:cs typeface="Arial" panose="020B0604020202020204" pitchFamily="34" charset="0"/>
              </a:rPr>
              <a:t>Environmental  Sustainability</a:t>
            </a:r>
          </a:p>
        </p:txBody>
      </p:sp>
      <p:sp>
        <p:nvSpPr>
          <p:cNvPr id="14" name="CaixaDeTexto 4"/>
          <p:cNvSpPr txBox="1"/>
          <p:nvPr/>
        </p:nvSpPr>
        <p:spPr>
          <a:xfrm>
            <a:off x="8357168" y="2624378"/>
            <a:ext cx="3283448" cy="2082621"/>
          </a:xfrm>
          <a:prstGeom prst="rect">
            <a:avLst/>
          </a:prstGeom>
          <a:noFill/>
        </p:spPr>
        <p:txBody>
          <a:bodyPr wrap="square" rtlCol="0">
            <a:spAutoFit/>
          </a:bodyPr>
          <a:lstStyle>
            <a:defPPr>
              <a:defRPr lang="pt-PT"/>
            </a:defPPr>
            <a:lvl1pPr marL="182563" marR="0" lvl="0" indent="-182563" defTabSz="457200" fontAlgn="auto">
              <a:lnSpc>
                <a:spcPct val="80000"/>
              </a:lnSpc>
              <a:spcBef>
                <a:spcPts val="800"/>
              </a:spcBef>
              <a:spcAft>
                <a:spcPts val="0"/>
              </a:spcAft>
              <a:buClr>
                <a:srgbClr val="FF304C"/>
              </a:buClr>
              <a:buSzTx/>
              <a:buFont typeface="Arial" panose="020B0604020202020204" pitchFamily="34" charset="0"/>
              <a:buChar char="•"/>
              <a:tabLst/>
              <a:defRPr kumimoji="0" sz="1400" b="0" i="0" u="none" strike="noStrike" cap="none" spc="0" normalizeH="0" baseline="0">
                <a:ln>
                  <a:noFill/>
                </a:ln>
                <a:effectLst/>
                <a:uLnTx/>
                <a:uFillTx/>
                <a:latin typeface="+mj-lt"/>
                <a:ea typeface="Segoe UI" panose="020B0502040204020203" pitchFamily="34" charset="0"/>
                <a:cs typeface="Arial" panose="020B0604020202020204" pitchFamily="34" charset="0"/>
              </a:defRPr>
            </a:lvl1pPr>
          </a:lstStyle>
          <a:p>
            <a:pPr marL="182563" marR="0" lvl="0" indent="-182563" algn="l" defTabSz="457200" rtl="0" eaLnBrk="1" fontAlgn="auto" latinLnBrk="0" hangingPunct="1">
              <a:lnSpc>
                <a:spcPct val="100000"/>
              </a:lnSpc>
              <a:spcBef>
                <a:spcPts val="400"/>
              </a:spcBef>
              <a:spcAft>
                <a:spcPts val="0"/>
              </a:spcAft>
              <a:buClr>
                <a:schemeClr val="accent5"/>
              </a:buClr>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A commitment made following</a:t>
            </a:r>
            <a:b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the Paris Agreement on climate change (COP21) to </a:t>
            </a:r>
            <a: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reduce carbon emissions (GHG). </a:t>
            </a: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Set targets to reduce total carbon emissions per employee by 20% by 2020 and 40% by 2030.</a:t>
            </a:r>
          </a:p>
          <a:p>
            <a:pPr marL="182563" marR="0" lvl="0" indent="-182563" algn="l" defTabSz="457200" rtl="0" eaLnBrk="1" fontAlgn="auto" latinLnBrk="0" hangingPunct="1">
              <a:lnSpc>
                <a:spcPct val="100000"/>
              </a:lnSpc>
              <a:spcBef>
                <a:spcPts val="400"/>
              </a:spcBef>
              <a:spcAft>
                <a:spcPts val="0"/>
              </a:spcAft>
              <a:buClr>
                <a:schemeClr val="accent5"/>
              </a:buClr>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Embed </a:t>
            </a:r>
            <a: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sustainability</a:t>
            </a:r>
            <a:b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b="1"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in our offers.</a:t>
            </a:r>
          </a:p>
        </p:txBody>
      </p:sp>
      <p:grpSp>
        <p:nvGrpSpPr>
          <p:cNvPr id="15" name="Groupe 17"/>
          <p:cNvGrpSpPr/>
          <p:nvPr/>
        </p:nvGrpSpPr>
        <p:grpSpPr>
          <a:xfrm>
            <a:off x="0" y="5653557"/>
            <a:ext cx="12192000" cy="888364"/>
            <a:chOff x="0" y="5561754"/>
            <a:chExt cx="12192000" cy="888364"/>
          </a:xfrm>
        </p:grpSpPr>
        <p:grpSp>
          <p:nvGrpSpPr>
            <p:cNvPr id="16" name="Groupe 16"/>
            <p:cNvGrpSpPr/>
            <p:nvPr/>
          </p:nvGrpSpPr>
          <p:grpSpPr>
            <a:xfrm>
              <a:off x="0" y="5561754"/>
              <a:ext cx="12192000" cy="888364"/>
              <a:chOff x="0" y="5561754"/>
              <a:chExt cx="12192000" cy="888364"/>
            </a:xfrm>
          </p:grpSpPr>
          <p:sp>
            <p:nvSpPr>
              <p:cNvPr id="18" name="Retângulo 40"/>
              <p:cNvSpPr/>
              <p:nvPr/>
            </p:nvSpPr>
            <p:spPr>
              <a:xfrm>
                <a:off x="0" y="5561754"/>
                <a:ext cx="12192000" cy="8883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CaixaDeTexto 3"/>
              <p:cNvSpPr txBox="1"/>
              <p:nvPr/>
            </p:nvSpPr>
            <p:spPr>
              <a:xfrm>
                <a:off x="1117600" y="5646979"/>
                <a:ext cx="9956800" cy="738664"/>
              </a:xfrm>
              <a:prstGeom prst="rect">
                <a:avLst/>
              </a:prstGeom>
              <a:noFill/>
            </p:spPr>
            <p:txBody>
              <a:bodyPr wrap="square" rtlCol="0" anchor="ctr">
                <a:spAutoFit/>
              </a:bodyPr>
              <a:lstStyle/>
              <a:p>
                <a:pPr marL="0" marR="0" lvl="0" indent="0" algn="ctr" defTabSz="457200" rtl="0" eaLnBrk="1" fontAlgn="auto" latinLnBrk="0" hangingPunct="1">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Verdana"/>
                    <a:ea typeface="Segoe UI" panose="020B0502040204020203" pitchFamily="34" charset="0"/>
                    <a:cs typeface="Arial" panose="020B0604020202020204" pitchFamily="34" charset="0"/>
                  </a:rPr>
                  <a:t>Values and ethics: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The foundation to who we are and how we behave</a:t>
                </a:r>
              </a:p>
              <a:p>
                <a:pPr marL="0" marR="0" lvl="0" indent="0" algn="ctr" defTabSz="457200" rtl="0" eaLnBrk="1" fontAlgn="auto" latinLnBrk="0" hangingPunct="1">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Verdana"/>
                    <a:ea typeface="Segoe UI" panose="020B0502040204020203" pitchFamily="34" charset="0"/>
                    <a:cs typeface="Arial" panose="020B0604020202020204" pitchFamily="34" charset="0"/>
                  </a:rPr>
                  <a:t>Seven core values:</a:t>
                </a:r>
                <a:r>
                  <a:rPr kumimoji="0" lang="en-US" sz="1400" b="1" i="0" u="none" strike="noStrike" kern="1200" cap="none" spc="0" normalizeH="0" baseline="0" noProof="0" dirty="0">
                    <a:ln>
                      <a:noFill/>
                    </a:ln>
                    <a:solidFill>
                      <a:srgbClr val="FF304C"/>
                    </a:solidFill>
                    <a:effectLst/>
                    <a:uLnTx/>
                    <a:uFillTx/>
                    <a:latin typeface="Verdana"/>
                    <a:ea typeface="Segoe UI" panose="020B0502040204020203" pitchFamily="34" charset="0"/>
                    <a:cs typeface="Arial" panose="020B0604020202020204" pitchFamily="34" charset="0"/>
                  </a:rPr>
                  <a:t>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Honesty, Boldness, Trust, Freedom, Team Spirit, Modesty, and Fun</a:t>
                </a:r>
              </a:p>
              <a:p>
                <a:pPr marL="0" marR="0" lvl="0" indent="0" algn="ctr" defTabSz="457200" rtl="0" eaLnBrk="1" fontAlgn="auto" latinLnBrk="0" hangingPunct="1">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Verdana"/>
                    <a:ea typeface="Segoe UI" panose="020B0502040204020203" pitchFamily="34" charset="0"/>
                    <a:cs typeface="Arial" panose="020B0604020202020204" pitchFamily="34" charset="0"/>
                  </a:rPr>
                  <a:t>2017 World’s most ethical companies®</a:t>
                </a:r>
                <a:r>
                  <a:rPr kumimoji="0" lang="en-US" sz="1400" b="0" i="0" u="none" strike="noStrike" kern="1200" cap="none" spc="0" normalizeH="0" baseline="0" noProof="0" dirty="0">
                    <a:ln>
                      <a:noFill/>
                    </a:ln>
                    <a:solidFill>
                      <a:schemeClr val="accent1"/>
                    </a:solidFill>
                    <a:effectLst/>
                    <a:uLnTx/>
                    <a:uFillTx/>
                    <a:latin typeface="Verdana"/>
                    <a:ea typeface="Segoe UI" panose="020B0502040204020203" pitchFamily="34" charset="0"/>
                    <a:cs typeface="Arial" panose="020B0604020202020204" pitchFamily="34" charset="0"/>
                  </a:rPr>
                  <a:t> </a:t>
                </a:r>
                <a:r>
                  <a:rPr kumimoji="0" lang="en-US" sz="1400" b="1" i="0" u="none" strike="noStrike" kern="1200" cap="none" spc="0" normalizeH="0" baseline="0" noProof="0" dirty="0">
                    <a:ln>
                      <a:noFill/>
                    </a:ln>
                    <a:solidFill>
                      <a:schemeClr val="accent1"/>
                    </a:solidFill>
                    <a:effectLst/>
                    <a:uLnTx/>
                    <a:uFillTx/>
                    <a:latin typeface="Verdana"/>
                    <a:ea typeface="Segoe UI" panose="020B0502040204020203" pitchFamily="34" charset="0"/>
                    <a:cs typeface="Arial" panose="020B0604020202020204" pitchFamily="34" charset="0"/>
                  </a:rPr>
                  <a:t>recognition</a:t>
                </a:r>
                <a:r>
                  <a:rPr kumimoji="0" lang="en-US" sz="1400" b="0" i="0" u="none" strike="noStrike" kern="1200" cap="none" spc="0" normalizeH="0" baseline="0" noProof="0" dirty="0">
                    <a:ln>
                      <a:noFill/>
                    </a:ln>
                    <a:solidFill>
                      <a:srgbClr val="FF304C"/>
                    </a:solidFill>
                    <a:effectLst/>
                    <a:uLnTx/>
                    <a:uFillTx/>
                    <a:latin typeface="Verdana"/>
                    <a:ea typeface="Segoe UI" panose="020B0502040204020203" pitchFamily="34" charset="0"/>
                    <a:cs typeface="Arial" panose="020B0604020202020204" pitchFamily="34" charset="0"/>
                  </a:rPr>
                  <a:t>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for the 4</a:t>
                </a:r>
                <a:r>
                  <a:rPr kumimoji="0" lang="en-US" sz="1400" b="0" i="0" u="none" strike="noStrike" kern="1200" cap="none" spc="0" normalizeH="0" baseline="3000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th</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year in a row</a:t>
                </a:r>
              </a:p>
            </p:txBody>
          </p:sp>
        </p:grpSp>
        <p:pic>
          <p:nvPicPr>
            <p:cNvPr id="17" name="Image 1"/>
            <p:cNvPicPr>
              <a:picLocks noChangeAspect="1"/>
            </p:cNvPicPr>
            <p:nvPr/>
          </p:nvPicPr>
          <p:blipFill rotWithShape="1">
            <a:blip r:embed="rId3" cstate="print">
              <a:extLst>
                <a:ext uri="{28A0092B-C50C-407E-A947-70E740481C1C}">
                  <a14:useLocalDpi xmlns:a14="http://schemas.microsoft.com/office/drawing/2010/main" val="0"/>
                </a:ext>
              </a:extLst>
            </a:blip>
            <a:srcRect t="20262" r="13448" b="20856"/>
            <a:stretch/>
          </p:blipFill>
          <p:spPr>
            <a:xfrm>
              <a:off x="11012724" y="5645936"/>
              <a:ext cx="1090415" cy="720000"/>
            </a:xfrm>
            <a:prstGeom prst="rect">
              <a:avLst/>
            </a:prstGeom>
          </p:spPr>
        </p:pic>
      </p:grpSp>
    </p:spTree>
    <p:extLst>
      <p:ext uri="{BB962C8B-B14F-4D97-AF65-F5344CB8AC3E}">
        <p14:creationId xmlns:p14="http://schemas.microsoft.com/office/powerpoint/2010/main" val="65874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6" presetClass="entr" presetSubtype="42" fill="hold" grpId="0"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barn(outHorizontal)">
                                      <p:cBhvr>
                                        <p:cTn id="13" dur="500"/>
                                        <p:tgtEl>
                                          <p:spTgt spid="3"/>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6" presetClass="entr" presetSubtype="42" fill="hold" grpId="0"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barn(outHorizontal)">
                                      <p:cBhvr>
                                        <p:cTn id="22" dur="500"/>
                                        <p:tgtEl>
                                          <p:spTgt spid="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6" presetClass="entr" presetSubtype="42" fill="hold" grpId="0" nodeType="withEffect">
                                  <p:stCondLst>
                                    <p:cond delay="1750"/>
                                  </p:stCondLst>
                                  <p:childTnLst>
                                    <p:set>
                                      <p:cBhvr>
                                        <p:cTn id="30" dur="1" fill="hold">
                                          <p:stCondLst>
                                            <p:cond delay="0"/>
                                          </p:stCondLst>
                                        </p:cTn>
                                        <p:tgtEl>
                                          <p:spTgt spid="5"/>
                                        </p:tgtEl>
                                        <p:attrNameLst>
                                          <p:attrName>style.visibility</p:attrName>
                                        </p:attrNameLst>
                                      </p:cBhvr>
                                      <p:to>
                                        <p:strVal val="visible"/>
                                      </p:to>
                                    </p:set>
                                    <p:animEffect transition="in" filter="barn(outHorizontal)">
                                      <p:cBhvr>
                                        <p:cTn id="31" dur="500"/>
                                        <p:tgtEl>
                                          <p:spTgt spid="5"/>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2500"/>
                            </p:stCondLst>
                            <p:childTnLst>
                              <p:par>
                                <p:cTn id="36" presetID="16" presetClass="entr" presetSubtype="21"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0" grpId="0" animBg="1"/>
      <p:bldP spid="11" grpId="0" animBg="1"/>
      <p:bldP spid="12" grpId="0"/>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51" name="Object 50" hidden="1"/>
          <p:cNvGraphicFramePr>
            <a:graphicFrameLocks noChangeAspect="1"/>
          </p:cNvGraphicFramePr>
          <p:nvPr>
            <p:custDataLst>
              <p:tags r:id="rId2"/>
            </p:custDataLst>
            <p:extLst>
              <p:ext uri="{D42A27DB-BD31-4B8C-83A1-F6EECF244321}">
                <p14:modId xmlns:p14="http://schemas.microsoft.com/office/powerpoint/2010/main" val="9468088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6" name="Larme 38"/>
          <p:cNvSpPr/>
          <p:nvPr/>
        </p:nvSpPr>
        <p:spPr>
          <a:xfrm rot="8023171" flipH="1">
            <a:off x="7511101" y="1923834"/>
            <a:ext cx="5364163" cy="3817512"/>
          </a:xfrm>
          <a:prstGeom prst="teardrop">
            <a:avLst>
              <a:gd name="adj" fmla="val 68322"/>
            </a:avLst>
          </a:prstGeom>
          <a:solidFill>
            <a:schemeClr val="bg1">
              <a:lumMod val="95000"/>
            </a:schemeClr>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16"/>
          <p:cNvGrpSpPr>
            <a:grpSpLocks noChangeAspect="1"/>
          </p:cNvGrpSpPr>
          <p:nvPr/>
        </p:nvGrpSpPr>
        <p:grpSpPr bwMode="auto">
          <a:xfrm>
            <a:off x="8967092" y="1829643"/>
            <a:ext cx="1951400" cy="1845344"/>
            <a:chOff x="5578" y="1081"/>
            <a:chExt cx="828" cy="783"/>
          </a:xfrm>
        </p:grpSpPr>
        <p:sp>
          <p:nvSpPr>
            <p:cNvPr id="48" name="AutoShape 15"/>
            <p:cNvSpPr>
              <a:spLocks noChangeAspect="1" noChangeArrowheads="1" noTextEdit="1"/>
            </p:cNvSpPr>
            <p:nvPr/>
          </p:nvSpPr>
          <p:spPr bwMode="auto">
            <a:xfrm>
              <a:off x="5578" y="1081"/>
              <a:ext cx="828" cy="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8"/>
            <p:cNvSpPr>
              <a:spLocks/>
            </p:cNvSpPr>
            <p:nvPr/>
          </p:nvSpPr>
          <p:spPr bwMode="auto">
            <a:xfrm>
              <a:off x="5956" y="1252"/>
              <a:ext cx="131" cy="125"/>
            </a:xfrm>
            <a:custGeom>
              <a:avLst/>
              <a:gdLst>
                <a:gd name="T0" fmla="*/ 75 w 101"/>
                <a:gd name="T1" fmla="*/ 83 h 97"/>
                <a:gd name="T2" fmla="*/ 13 w 101"/>
                <a:gd name="T3" fmla="*/ 78 h 97"/>
                <a:gd name="T4" fmla="*/ 12 w 101"/>
                <a:gd name="T5" fmla="*/ 76 h 97"/>
                <a:gd name="T6" fmla="*/ 5 w 101"/>
                <a:gd name="T7" fmla="*/ 62 h 97"/>
                <a:gd name="T8" fmla="*/ 22 w 101"/>
                <a:gd name="T9" fmla="*/ 14 h 97"/>
                <a:gd name="T10" fmla="*/ 86 w 101"/>
                <a:gd name="T11" fmla="*/ 24 h 97"/>
                <a:gd name="T12" fmla="*/ 75 w 101"/>
                <a:gd name="T13" fmla="*/ 83 h 97"/>
              </a:gdLst>
              <a:ahLst/>
              <a:cxnLst>
                <a:cxn ang="0">
                  <a:pos x="T0" y="T1"/>
                </a:cxn>
                <a:cxn ang="0">
                  <a:pos x="T2" y="T3"/>
                </a:cxn>
                <a:cxn ang="0">
                  <a:pos x="T4" y="T5"/>
                </a:cxn>
                <a:cxn ang="0">
                  <a:pos x="T6" y="T7"/>
                </a:cxn>
                <a:cxn ang="0">
                  <a:pos x="T8" y="T9"/>
                </a:cxn>
                <a:cxn ang="0">
                  <a:pos x="T10" y="T11"/>
                </a:cxn>
                <a:cxn ang="0">
                  <a:pos x="T12" y="T13"/>
                </a:cxn>
              </a:cxnLst>
              <a:rect l="0" t="0" r="r" b="b"/>
              <a:pathLst>
                <a:path w="101" h="97">
                  <a:moveTo>
                    <a:pt x="75" y="83"/>
                  </a:moveTo>
                  <a:cubicBezTo>
                    <a:pt x="55" y="97"/>
                    <a:pt x="28" y="96"/>
                    <a:pt x="13" y="78"/>
                  </a:cubicBezTo>
                  <a:cubicBezTo>
                    <a:pt x="13" y="77"/>
                    <a:pt x="12" y="77"/>
                    <a:pt x="12" y="76"/>
                  </a:cubicBezTo>
                  <a:cubicBezTo>
                    <a:pt x="9" y="72"/>
                    <a:pt x="6" y="67"/>
                    <a:pt x="5" y="62"/>
                  </a:cubicBezTo>
                  <a:cubicBezTo>
                    <a:pt x="0" y="45"/>
                    <a:pt x="6" y="26"/>
                    <a:pt x="22" y="14"/>
                  </a:cubicBezTo>
                  <a:cubicBezTo>
                    <a:pt x="43" y="0"/>
                    <a:pt x="71" y="4"/>
                    <a:pt x="86" y="24"/>
                  </a:cubicBezTo>
                  <a:cubicBezTo>
                    <a:pt x="101" y="43"/>
                    <a:pt x="95" y="68"/>
                    <a:pt x="75" y="83"/>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9"/>
            <p:cNvSpPr>
              <a:spLocks noEditPoints="1"/>
            </p:cNvSpPr>
            <p:nvPr/>
          </p:nvSpPr>
          <p:spPr bwMode="auto">
            <a:xfrm>
              <a:off x="5776" y="1298"/>
              <a:ext cx="428" cy="380"/>
            </a:xfrm>
            <a:custGeom>
              <a:avLst/>
              <a:gdLst>
                <a:gd name="T0" fmla="*/ 314 w 330"/>
                <a:gd name="T1" fmla="*/ 131 h 294"/>
                <a:gd name="T2" fmla="*/ 303 w 330"/>
                <a:gd name="T3" fmla="*/ 131 h 294"/>
                <a:gd name="T4" fmla="*/ 241 w 330"/>
                <a:gd name="T5" fmla="*/ 46 h 294"/>
                <a:gd name="T6" fmla="*/ 180 w 330"/>
                <a:gd name="T7" fmla="*/ 72 h 294"/>
                <a:gd name="T8" fmla="*/ 125 w 330"/>
                <a:gd name="T9" fmla="*/ 28 h 294"/>
                <a:gd name="T10" fmla="*/ 91 w 330"/>
                <a:gd name="T11" fmla="*/ 3 h 294"/>
                <a:gd name="T12" fmla="*/ 83 w 330"/>
                <a:gd name="T13" fmla="*/ 7 h 294"/>
                <a:gd name="T14" fmla="*/ 78 w 330"/>
                <a:gd name="T15" fmla="*/ 55 h 294"/>
                <a:gd name="T16" fmla="*/ 38 w 330"/>
                <a:gd name="T17" fmla="*/ 105 h 294"/>
                <a:gd name="T18" fmla="*/ 16 w 330"/>
                <a:gd name="T19" fmla="*/ 105 h 294"/>
                <a:gd name="T20" fmla="*/ 0 w 330"/>
                <a:gd name="T21" fmla="*/ 121 h 294"/>
                <a:gd name="T22" fmla="*/ 0 w 330"/>
                <a:gd name="T23" fmla="*/ 169 h 294"/>
                <a:gd name="T24" fmla="*/ 16 w 330"/>
                <a:gd name="T25" fmla="*/ 185 h 294"/>
                <a:gd name="T26" fmla="*/ 35 w 330"/>
                <a:gd name="T27" fmla="*/ 185 h 294"/>
                <a:gd name="T28" fmla="*/ 90 w 330"/>
                <a:gd name="T29" fmla="*/ 252 h 294"/>
                <a:gd name="T30" fmla="*/ 90 w 330"/>
                <a:gd name="T31" fmla="*/ 278 h 294"/>
                <a:gd name="T32" fmla="*/ 94 w 330"/>
                <a:gd name="T33" fmla="*/ 285 h 294"/>
                <a:gd name="T34" fmla="*/ 132 w 330"/>
                <a:gd name="T35" fmla="*/ 294 h 294"/>
                <a:gd name="T36" fmla="*/ 140 w 330"/>
                <a:gd name="T37" fmla="*/ 287 h 294"/>
                <a:gd name="T38" fmla="*/ 140 w 330"/>
                <a:gd name="T39" fmla="*/ 282 h 294"/>
                <a:gd name="T40" fmla="*/ 140 w 330"/>
                <a:gd name="T41" fmla="*/ 270 h 294"/>
                <a:gd name="T42" fmla="*/ 167 w 330"/>
                <a:gd name="T43" fmla="*/ 273 h 294"/>
                <a:gd name="T44" fmla="*/ 194 w 330"/>
                <a:gd name="T45" fmla="*/ 270 h 294"/>
                <a:gd name="T46" fmla="*/ 194 w 330"/>
                <a:gd name="T47" fmla="*/ 286 h 294"/>
                <a:gd name="T48" fmla="*/ 202 w 330"/>
                <a:gd name="T49" fmla="*/ 292 h 294"/>
                <a:gd name="T50" fmla="*/ 238 w 330"/>
                <a:gd name="T51" fmla="*/ 283 h 294"/>
                <a:gd name="T52" fmla="*/ 243 w 330"/>
                <a:gd name="T53" fmla="*/ 277 h 294"/>
                <a:gd name="T54" fmla="*/ 243 w 330"/>
                <a:gd name="T55" fmla="*/ 252 h 294"/>
                <a:gd name="T56" fmla="*/ 303 w 330"/>
                <a:gd name="T57" fmla="*/ 162 h 294"/>
                <a:gd name="T58" fmla="*/ 314 w 330"/>
                <a:gd name="T59" fmla="*/ 162 h 294"/>
                <a:gd name="T60" fmla="*/ 330 w 330"/>
                <a:gd name="T61" fmla="*/ 147 h 294"/>
                <a:gd name="T62" fmla="*/ 314 w 330"/>
                <a:gd name="T63" fmla="*/ 131 h 294"/>
                <a:gd name="T64" fmla="*/ 104 w 330"/>
                <a:gd name="T65" fmla="*/ 117 h 294"/>
                <a:gd name="T66" fmla="*/ 86 w 330"/>
                <a:gd name="T67" fmla="*/ 115 h 294"/>
                <a:gd name="T68" fmla="*/ 85 w 330"/>
                <a:gd name="T69" fmla="*/ 114 h 294"/>
                <a:gd name="T70" fmla="*/ 83 w 330"/>
                <a:gd name="T71" fmla="*/ 110 h 294"/>
                <a:gd name="T72" fmla="*/ 88 w 330"/>
                <a:gd name="T73" fmla="*/ 96 h 294"/>
                <a:gd name="T74" fmla="*/ 108 w 330"/>
                <a:gd name="T75" fmla="*/ 99 h 294"/>
                <a:gd name="T76" fmla="*/ 104 w 330"/>
                <a:gd name="T77" fmla="*/ 11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294">
                  <a:moveTo>
                    <a:pt x="314" y="131"/>
                  </a:moveTo>
                  <a:cubicBezTo>
                    <a:pt x="303" y="131"/>
                    <a:pt x="303" y="131"/>
                    <a:pt x="303" y="131"/>
                  </a:cubicBezTo>
                  <a:cubicBezTo>
                    <a:pt x="298" y="56"/>
                    <a:pt x="247" y="69"/>
                    <a:pt x="241" y="46"/>
                  </a:cubicBezTo>
                  <a:cubicBezTo>
                    <a:pt x="225" y="60"/>
                    <a:pt x="202" y="72"/>
                    <a:pt x="180" y="72"/>
                  </a:cubicBezTo>
                  <a:cubicBezTo>
                    <a:pt x="151" y="72"/>
                    <a:pt x="134" y="54"/>
                    <a:pt x="125" y="28"/>
                  </a:cubicBezTo>
                  <a:cubicBezTo>
                    <a:pt x="91" y="3"/>
                    <a:pt x="91" y="3"/>
                    <a:pt x="91" y="3"/>
                  </a:cubicBezTo>
                  <a:cubicBezTo>
                    <a:pt x="87" y="0"/>
                    <a:pt x="83" y="2"/>
                    <a:pt x="83" y="7"/>
                  </a:cubicBezTo>
                  <a:cubicBezTo>
                    <a:pt x="78" y="55"/>
                    <a:pt x="78" y="55"/>
                    <a:pt x="78" y="55"/>
                  </a:cubicBezTo>
                  <a:cubicBezTo>
                    <a:pt x="60" y="69"/>
                    <a:pt x="46" y="86"/>
                    <a:pt x="38" y="105"/>
                  </a:cubicBezTo>
                  <a:cubicBezTo>
                    <a:pt x="16" y="105"/>
                    <a:pt x="16" y="105"/>
                    <a:pt x="16" y="105"/>
                  </a:cubicBezTo>
                  <a:cubicBezTo>
                    <a:pt x="7" y="105"/>
                    <a:pt x="0" y="113"/>
                    <a:pt x="0" y="121"/>
                  </a:cubicBezTo>
                  <a:cubicBezTo>
                    <a:pt x="0" y="169"/>
                    <a:pt x="0" y="169"/>
                    <a:pt x="0" y="169"/>
                  </a:cubicBezTo>
                  <a:cubicBezTo>
                    <a:pt x="0" y="178"/>
                    <a:pt x="7" y="185"/>
                    <a:pt x="16" y="185"/>
                  </a:cubicBezTo>
                  <a:cubicBezTo>
                    <a:pt x="35" y="185"/>
                    <a:pt x="35" y="185"/>
                    <a:pt x="35" y="185"/>
                  </a:cubicBezTo>
                  <a:cubicBezTo>
                    <a:pt x="44" y="212"/>
                    <a:pt x="64" y="236"/>
                    <a:pt x="90" y="252"/>
                  </a:cubicBezTo>
                  <a:cubicBezTo>
                    <a:pt x="90" y="278"/>
                    <a:pt x="90" y="278"/>
                    <a:pt x="90" y="278"/>
                  </a:cubicBezTo>
                  <a:cubicBezTo>
                    <a:pt x="90" y="281"/>
                    <a:pt x="92" y="283"/>
                    <a:pt x="94" y="285"/>
                  </a:cubicBezTo>
                  <a:cubicBezTo>
                    <a:pt x="104" y="289"/>
                    <a:pt x="120" y="293"/>
                    <a:pt x="132" y="294"/>
                  </a:cubicBezTo>
                  <a:cubicBezTo>
                    <a:pt x="136" y="294"/>
                    <a:pt x="140" y="291"/>
                    <a:pt x="140" y="287"/>
                  </a:cubicBezTo>
                  <a:cubicBezTo>
                    <a:pt x="140" y="284"/>
                    <a:pt x="140" y="282"/>
                    <a:pt x="140" y="282"/>
                  </a:cubicBezTo>
                  <a:cubicBezTo>
                    <a:pt x="140" y="270"/>
                    <a:pt x="140" y="270"/>
                    <a:pt x="140" y="270"/>
                  </a:cubicBezTo>
                  <a:cubicBezTo>
                    <a:pt x="148" y="272"/>
                    <a:pt x="157" y="273"/>
                    <a:pt x="167" y="273"/>
                  </a:cubicBezTo>
                  <a:cubicBezTo>
                    <a:pt x="176" y="273"/>
                    <a:pt x="185" y="272"/>
                    <a:pt x="194" y="270"/>
                  </a:cubicBezTo>
                  <a:cubicBezTo>
                    <a:pt x="194" y="286"/>
                    <a:pt x="194" y="286"/>
                    <a:pt x="194" y="286"/>
                  </a:cubicBezTo>
                  <a:cubicBezTo>
                    <a:pt x="194" y="290"/>
                    <a:pt x="198" y="293"/>
                    <a:pt x="202" y="292"/>
                  </a:cubicBezTo>
                  <a:cubicBezTo>
                    <a:pt x="238" y="283"/>
                    <a:pt x="238" y="283"/>
                    <a:pt x="238" y="283"/>
                  </a:cubicBezTo>
                  <a:cubicBezTo>
                    <a:pt x="241" y="283"/>
                    <a:pt x="243" y="280"/>
                    <a:pt x="243" y="277"/>
                  </a:cubicBezTo>
                  <a:cubicBezTo>
                    <a:pt x="243" y="252"/>
                    <a:pt x="243" y="252"/>
                    <a:pt x="243" y="252"/>
                  </a:cubicBezTo>
                  <a:cubicBezTo>
                    <a:pt x="276" y="232"/>
                    <a:pt x="299" y="200"/>
                    <a:pt x="303" y="162"/>
                  </a:cubicBezTo>
                  <a:cubicBezTo>
                    <a:pt x="314" y="162"/>
                    <a:pt x="314" y="162"/>
                    <a:pt x="314" y="162"/>
                  </a:cubicBezTo>
                  <a:cubicBezTo>
                    <a:pt x="323" y="162"/>
                    <a:pt x="330" y="155"/>
                    <a:pt x="330" y="147"/>
                  </a:cubicBezTo>
                  <a:cubicBezTo>
                    <a:pt x="330" y="138"/>
                    <a:pt x="323" y="131"/>
                    <a:pt x="314" y="131"/>
                  </a:cubicBezTo>
                  <a:moveTo>
                    <a:pt x="104" y="117"/>
                  </a:moveTo>
                  <a:cubicBezTo>
                    <a:pt x="98" y="121"/>
                    <a:pt x="90" y="120"/>
                    <a:pt x="86" y="115"/>
                  </a:cubicBezTo>
                  <a:cubicBezTo>
                    <a:pt x="86" y="115"/>
                    <a:pt x="86" y="115"/>
                    <a:pt x="85" y="114"/>
                  </a:cubicBezTo>
                  <a:cubicBezTo>
                    <a:pt x="84" y="113"/>
                    <a:pt x="84" y="112"/>
                    <a:pt x="83" y="110"/>
                  </a:cubicBezTo>
                  <a:cubicBezTo>
                    <a:pt x="82" y="105"/>
                    <a:pt x="84" y="99"/>
                    <a:pt x="88" y="96"/>
                  </a:cubicBezTo>
                  <a:cubicBezTo>
                    <a:pt x="95" y="92"/>
                    <a:pt x="103" y="93"/>
                    <a:pt x="108" y="99"/>
                  </a:cubicBezTo>
                  <a:cubicBezTo>
                    <a:pt x="112" y="105"/>
                    <a:pt x="110" y="112"/>
                    <a:pt x="104" y="117"/>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The way we work</a:t>
            </a:r>
          </a:p>
        </p:txBody>
      </p:sp>
      <p:sp>
        <p:nvSpPr>
          <p:cNvPr id="4" name="Larme 35"/>
          <p:cNvSpPr/>
          <p:nvPr/>
        </p:nvSpPr>
        <p:spPr>
          <a:xfrm rot="8023171" flipH="1">
            <a:off x="3262010" y="1892879"/>
            <a:ext cx="5364163" cy="3817512"/>
          </a:xfrm>
          <a:prstGeom prst="teardrop">
            <a:avLst>
              <a:gd name="adj" fmla="val 90384"/>
            </a:avLst>
          </a:prstGeom>
          <a:solidFill>
            <a:schemeClr val="accent4"/>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arme 1"/>
          <p:cNvSpPr/>
          <p:nvPr/>
        </p:nvSpPr>
        <p:spPr>
          <a:xfrm rot="8023171" flipH="1">
            <a:off x="-511118" y="1898861"/>
            <a:ext cx="5364163" cy="3817512"/>
          </a:xfrm>
          <a:prstGeom prst="teardrop">
            <a:avLst>
              <a:gd name="adj" fmla="val 90384"/>
            </a:avLst>
          </a:prstGeom>
          <a:solidFill>
            <a:schemeClr val="bg1">
              <a:lumMod val="95000"/>
            </a:schemeClr>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
          <p:cNvGrpSpPr>
            <a:grpSpLocks noChangeAspect="1"/>
          </p:cNvGrpSpPr>
          <p:nvPr/>
        </p:nvGrpSpPr>
        <p:grpSpPr bwMode="auto">
          <a:xfrm>
            <a:off x="1631017" y="2350993"/>
            <a:ext cx="1079892" cy="802644"/>
            <a:chOff x="5642" y="1224"/>
            <a:chExt cx="631" cy="469"/>
          </a:xfrm>
          <a:solidFill>
            <a:schemeClr val="bg1">
              <a:lumMod val="65000"/>
            </a:schemeClr>
          </a:solidFill>
        </p:grpSpPr>
        <p:sp>
          <p:nvSpPr>
            <p:cNvPr id="10" name="Freeform 6"/>
            <p:cNvSpPr>
              <a:spLocks/>
            </p:cNvSpPr>
            <p:nvPr/>
          </p:nvSpPr>
          <p:spPr bwMode="auto">
            <a:xfrm>
              <a:off x="6079" y="1310"/>
              <a:ext cx="140" cy="152"/>
            </a:xfrm>
            <a:custGeom>
              <a:avLst/>
              <a:gdLst>
                <a:gd name="T0" fmla="*/ 48 w 82"/>
                <a:gd name="T1" fmla="*/ 84 h 89"/>
                <a:gd name="T2" fmla="*/ 78 w 82"/>
                <a:gd name="T3" fmla="*/ 37 h 89"/>
                <a:gd name="T4" fmla="*/ 35 w 82"/>
                <a:gd name="T5" fmla="*/ 4 h 89"/>
                <a:gd name="T6" fmla="*/ 3 w 82"/>
                <a:gd name="T7" fmla="*/ 52 h 89"/>
                <a:gd name="T8" fmla="*/ 48 w 82"/>
                <a:gd name="T9" fmla="*/ 84 h 89"/>
              </a:gdLst>
              <a:ahLst/>
              <a:cxnLst>
                <a:cxn ang="0">
                  <a:pos x="T0" y="T1"/>
                </a:cxn>
                <a:cxn ang="0">
                  <a:pos x="T2" y="T3"/>
                </a:cxn>
                <a:cxn ang="0">
                  <a:pos x="T4" y="T5"/>
                </a:cxn>
                <a:cxn ang="0">
                  <a:pos x="T6" y="T7"/>
                </a:cxn>
                <a:cxn ang="0">
                  <a:pos x="T8" y="T9"/>
                </a:cxn>
              </a:cxnLst>
              <a:rect l="0" t="0" r="r" b="b"/>
              <a:pathLst>
                <a:path w="82" h="89">
                  <a:moveTo>
                    <a:pt x="48" y="84"/>
                  </a:moveTo>
                  <a:cubicBezTo>
                    <a:pt x="70" y="80"/>
                    <a:pt x="82" y="59"/>
                    <a:pt x="78" y="37"/>
                  </a:cubicBezTo>
                  <a:cubicBezTo>
                    <a:pt x="75" y="15"/>
                    <a:pt x="57" y="0"/>
                    <a:pt x="35" y="4"/>
                  </a:cubicBezTo>
                  <a:cubicBezTo>
                    <a:pt x="14" y="9"/>
                    <a:pt x="0" y="30"/>
                    <a:pt x="3" y="52"/>
                  </a:cubicBezTo>
                  <a:cubicBezTo>
                    <a:pt x="7" y="74"/>
                    <a:pt x="27" y="89"/>
                    <a:pt x="48" y="8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1" name="Freeform 7"/>
            <p:cNvSpPr>
              <a:spLocks/>
            </p:cNvSpPr>
            <p:nvPr/>
          </p:nvSpPr>
          <p:spPr bwMode="auto">
            <a:xfrm>
              <a:off x="6024" y="1473"/>
              <a:ext cx="249" cy="166"/>
            </a:xfrm>
            <a:custGeom>
              <a:avLst/>
              <a:gdLst>
                <a:gd name="T0" fmla="*/ 122 w 145"/>
                <a:gd name="T1" fmla="*/ 87 h 97"/>
                <a:gd name="T2" fmla="*/ 142 w 145"/>
                <a:gd name="T3" fmla="*/ 57 h 97"/>
                <a:gd name="T4" fmla="*/ 54 w 145"/>
                <a:gd name="T5" fmla="*/ 12 h 97"/>
                <a:gd name="T6" fmla="*/ 2 w 145"/>
                <a:gd name="T7" fmla="*/ 64 h 97"/>
                <a:gd name="T8" fmla="*/ 0 w 145"/>
                <a:gd name="T9" fmla="*/ 82 h 97"/>
                <a:gd name="T10" fmla="*/ 122 w 145"/>
                <a:gd name="T11" fmla="*/ 87 h 97"/>
              </a:gdLst>
              <a:ahLst/>
              <a:cxnLst>
                <a:cxn ang="0">
                  <a:pos x="T0" y="T1"/>
                </a:cxn>
                <a:cxn ang="0">
                  <a:pos x="T2" y="T3"/>
                </a:cxn>
                <a:cxn ang="0">
                  <a:pos x="T4" y="T5"/>
                </a:cxn>
                <a:cxn ang="0">
                  <a:pos x="T6" y="T7"/>
                </a:cxn>
                <a:cxn ang="0">
                  <a:pos x="T8" y="T9"/>
                </a:cxn>
                <a:cxn ang="0">
                  <a:pos x="T10" y="T11"/>
                </a:cxn>
              </a:cxnLst>
              <a:rect l="0" t="0" r="r" b="b"/>
              <a:pathLst>
                <a:path w="145" h="97">
                  <a:moveTo>
                    <a:pt x="122" y="87"/>
                  </a:moveTo>
                  <a:cubicBezTo>
                    <a:pt x="136" y="84"/>
                    <a:pt x="145" y="70"/>
                    <a:pt x="142" y="57"/>
                  </a:cubicBezTo>
                  <a:cubicBezTo>
                    <a:pt x="134" y="28"/>
                    <a:pt x="105" y="0"/>
                    <a:pt x="54" y="12"/>
                  </a:cubicBezTo>
                  <a:cubicBezTo>
                    <a:pt x="29" y="17"/>
                    <a:pt x="8" y="38"/>
                    <a:pt x="2" y="64"/>
                  </a:cubicBezTo>
                  <a:cubicBezTo>
                    <a:pt x="0" y="70"/>
                    <a:pt x="0" y="76"/>
                    <a:pt x="0" y="82"/>
                  </a:cubicBezTo>
                  <a:cubicBezTo>
                    <a:pt x="34" y="81"/>
                    <a:pt x="66" y="97"/>
                    <a:pt x="122" y="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Freeform 8"/>
            <p:cNvSpPr>
              <a:spLocks/>
            </p:cNvSpPr>
            <p:nvPr/>
          </p:nvSpPr>
          <p:spPr bwMode="auto">
            <a:xfrm>
              <a:off x="5691" y="1265"/>
              <a:ext cx="123" cy="132"/>
            </a:xfrm>
            <a:custGeom>
              <a:avLst/>
              <a:gdLst>
                <a:gd name="T0" fmla="*/ 29 w 72"/>
                <a:gd name="T1" fmla="*/ 74 h 77"/>
                <a:gd name="T2" fmla="*/ 3 w 72"/>
                <a:gd name="T3" fmla="*/ 32 h 77"/>
                <a:gd name="T4" fmla="*/ 40 w 72"/>
                <a:gd name="T5" fmla="*/ 3 h 77"/>
                <a:gd name="T6" fmla="*/ 69 w 72"/>
                <a:gd name="T7" fmla="*/ 45 h 77"/>
                <a:gd name="T8" fmla="*/ 29 w 72"/>
                <a:gd name="T9" fmla="*/ 74 h 77"/>
              </a:gdLst>
              <a:ahLst/>
              <a:cxnLst>
                <a:cxn ang="0">
                  <a:pos x="T0" y="T1"/>
                </a:cxn>
                <a:cxn ang="0">
                  <a:pos x="T2" y="T3"/>
                </a:cxn>
                <a:cxn ang="0">
                  <a:pos x="T4" y="T5"/>
                </a:cxn>
                <a:cxn ang="0">
                  <a:pos x="T6" y="T7"/>
                </a:cxn>
                <a:cxn ang="0">
                  <a:pos x="T8" y="T9"/>
                </a:cxn>
              </a:cxnLst>
              <a:rect l="0" t="0" r="r" b="b"/>
              <a:pathLst>
                <a:path w="72" h="77">
                  <a:moveTo>
                    <a:pt x="29" y="74"/>
                  </a:moveTo>
                  <a:cubicBezTo>
                    <a:pt x="10" y="70"/>
                    <a:pt x="0" y="51"/>
                    <a:pt x="3" y="32"/>
                  </a:cubicBezTo>
                  <a:cubicBezTo>
                    <a:pt x="6" y="13"/>
                    <a:pt x="21" y="0"/>
                    <a:pt x="40" y="3"/>
                  </a:cubicBezTo>
                  <a:cubicBezTo>
                    <a:pt x="59" y="7"/>
                    <a:pt x="72" y="26"/>
                    <a:pt x="69" y="45"/>
                  </a:cubicBezTo>
                  <a:cubicBezTo>
                    <a:pt x="66" y="65"/>
                    <a:pt x="48" y="77"/>
                    <a:pt x="29" y="7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Freeform 9"/>
            <p:cNvSpPr>
              <a:spLocks/>
            </p:cNvSpPr>
            <p:nvPr/>
          </p:nvSpPr>
          <p:spPr bwMode="auto">
            <a:xfrm>
              <a:off x="5642" y="1407"/>
              <a:ext cx="220" cy="146"/>
            </a:xfrm>
            <a:custGeom>
              <a:avLst/>
              <a:gdLst>
                <a:gd name="T0" fmla="*/ 20 w 128"/>
                <a:gd name="T1" fmla="*/ 76 h 85"/>
                <a:gd name="T2" fmla="*/ 3 w 128"/>
                <a:gd name="T3" fmla="*/ 50 h 85"/>
                <a:gd name="T4" fmla="*/ 80 w 128"/>
                <a:gd name="T5" fmla="*/ 10 h 85"/>
                <a:gd name="T6" fmla="*/ 126 w 128"/>
                <a:gd name="T7" fmla="*/ 57 h 85"/>
                <a:gd name="T8" fmla="*/ 127 w 128"/>
                <a:gd name="T9" fmla="*/ 72 h 85"/>
                <a:gd name="T10" fmla="*/ 20 w 128"/>
                <a:gd name="T11" fmla="*/ 76 h 85"/>
              </a:gdLst>
              <a:ahLst/>
              <a:cxnLst>
                <a:cxn ang="0">
                  <a:pos x="T0" y="T1"/>
                </a:cxn>
                <a:cxn ang="0">
                  <a:pos x="T2" y="T3"/>
                </a:cxn>
                <a:cxn ang="0">
                  <a:pos x="T4" y="T5"/>
                </a:cxn>
                <a:cxn ang="0">
                  <a:pos x="T6" y="T7"/>
                </a:cxn>
                <a:cxn ang="0">
                  <a:pos x="T8" y="T9"/>
                </a:cxn>
                <a:cxn ang="0">
                  <a:pos x="T10" y="T11"/>
                </a:cxn>
              </a:cxnLst>
              <a:rect l="0" t="0" r="r" b="b"/>
              <a:pathLst>
                <a:path w="128" h="85">
                  <a:moveTo>
                    <a:pt x="20" y="76"/>
                  </a:moveTo>
                  <a:cubicBezTo>
                    <a:pt x="8" y="74"/>
                    <a:pt x="0" y="62"/>
                    <a:pt x="3" y="50"/>
                  </a:cubicBezTo>
                  <a:cubicBezTo>
                    <a:pt x="10" y="24"/>
                    <a:pt x="35" y="0"/>
                    <a:pt x="80" y="10"/>
                  </a:cubicBezTo>
                  <a:cubicBezTo>
                    <a:pt x="102" y="15"/>
                    <a:pt x="121" y="33"/>
                    <a:pt x="126" y="57"/>
                  </a:cubicBezTo>
                  <a:cubicBezTo>
                    <a:pt x="127" y="62"/>
                    <a:pt x="128" y="67"/>
                    <a:pt x="127" y="72"/>
                  </a:cubicBezTo>
                  <a:cubicBezTo>
                    <a:pt x="98" y="71"/>
                    <a:pt x="70" y="85"/>
                    <a:pt x="20" y="7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Freeform 10"/>
            <p:cNvSpPr>
              <a:spLocks/>
            </p:cNvSpPr>
            <p:nvPr/>
          </p:nvSpPr>
          <p:spPr bwMode="auto">
            <a:xfrm>
              <a:off x="5836" y="1224"/>
              <a:ext cx="194" cy="207"/>
            </a:xfrm>
            <a:custGeom>
              <a:avLst/>
              <a:gdLst>
                <a:gd name="T0" fmla="*/ 60 w 113"/>
                <a:gd name="T1" fmla="*/ 119 h 121"/>
                <a:gd name="T2" fmla="*/ 112 w 113"/>
                <a:gd name="T3" fmla="*/ 57 h 121"/>
                <a:gd name="T4" fmla="*/ 57 w 113"/>
                <a:gd name="T5" fmla="*/ 2 h 121"/>
                <a:gd name="T6" fmla="*/ 1 w 113"/>
                <a:gd name="T7" fmla="*/ 64 h 121"/>
                <a:gd name="T8" fmla="*/ 60 w 113"/>
                <a:gd name="T9" fmla="*/ 119 h 121"/>
              </a:gdLst>
              <a:ahLst/>
              <a:cxnLst>
                <a:cxn ang="0">
                  <a:pos x="T0" y="T1"/>
                </a:cxn>
                <a:cxn ang="0">
                  <a:pos x="T2" y="T3"/>
                </a:cxn>
                <a:cxn ang="0">
                  <a:pos x="T4" y="T5"/>
                </a:cxn>
                <a:cxn ang="0">
                  <a:pos x="T6" y="T7"/>
                </a:cxn>
                <a:cxn ang="0">
                  <a:pos x="T8" y="T9"/>
                </a:cxn>
              </a:cxnLst>
              <a:rect l="0" t="0" r="r" b="b"/>
              <a:pathLst>
                <a:path w="113" h="121">
                  <a:moveTo>
                    <a:pt x="60" y="119"/>
                  </a:moveTo>
                  <a:cubicBezTo>
                    <a:pt x="92" y="117"/>
                    <a:pt x="113" y="89"/>
                    <a:pt x="112" y="57"/>
                  </a:cubicBezTo>
                  <a:cubicBezTo>
                    <a:pt x="111" y="24"/>
                    <a:pt x="89" y="0"/>
                    <a:pt x="57" y="2"/>
                  </a:cubicBezTo>
                  <a:cubicBezTo>
                    <a:pt x="25" y="4"/>
                    <a:pt x="0" y="32"/>
                    <a:pt x="1" y="64"/>
                  </a:cubicBezTo>
                  <a:cubicBezTo>
                    <a:pt x="2" y="97"/>
                    <a:pt x="29" y="121"/>
                    <a:pt x="60" y="11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Freeform 11"/>
            <p:cNvSpPr>
              <a:spLocks/>
            </p:cNvSpPr>
            <p:nvPr/>
          </p:nvSpPr>
          <p:spPr bwMode="auto">
            <a:xfrm>
              <a:off x="5752" y="1455"/>
              <a:ext cx="363" cy="238"/>
            </a:xfrm>
            <a:custGeom>
              <a:avLst/>
              <a:gdLst>
                <a:gd name="T0" fmla="*/ 0 w 211"/>
                <a:gd name="T1" fmla="*/ 119 h 139"/>
                <a:gd name="T2" fmla="*/ 2 w 211"/>
                <a:gd name="T3" fmla="*/ 93 h 139"/>
                <a:gd name="T4" fmla="*/ 78 w 211"/>
                <a:gd name="T5" fmla="*/ 16 h 139"/>
                <a:gd name="T6" fmla="*/ 204 w 211"/>
                <a:gd name="T7" fmla="*/ 75 h 139"/>
                <a:gd name="T8" fmla="*/ 173 w 211"/>
                <a:gd name="T9" fmla="*/ 125 h 139"/>
                <a:gd name="T10" fmla="*/ 0 w 211"/>
                <a:gd name="T11" fmla="*/ 119 h 139"/>
              </a:gdLst>
              <a:ahLst/>
              <a:cxnLst>
                <a:cxn ang="0">
                  <a:pos x="T0" y="T1"/>
                </a:cxn>
                <a:cxn ang="0">
                  <a:pos x="T2" y="T3"/>
                </a:cxn>
                <a:cxn ang="0">
                  <a:pos x="T4" y="T5"/>
                </a:cxn>
                <a:cxn ang="0">
                  <a:pos x="T6" y="T7"/>
                </a:cxn>
                <a:cxn ang="0">
                  <a:pos x="T8" y="T9"/>
                </a:cxn>
                <a:cxn ang="0">
                  <a:pos x="T10" y="T11"/>
                </a:cxn>
              </a:cxnLst>
              <a:rect l="0" t="0" r="r" b="b"/>
              <a:pathLst>
                <a:path w="211" h="139">
                  <a:moveTo>
                    <a:pt x="0" y="119"/>
                  </a:moveTo>
                  <a:cubicBezTo>
                    <a:pt x="0" y="111"/>
                    <a:pt x="0" y="102"/>
                    <a:pt x="2" y="93"/>
                  </a:cubicBezTo>
                  <a:cubicBezTo>
                    <a:pt x="11" y="55"/>
                    <a:pt x="41" y="24"/>
                    <a:pt x="78" y="16"/>
                  </a:cubicBezTo>
                  <a:cubicBezTo>
                    <a:pt x="149" y="0"/>
                    <a:pt x="190" y="36"/>
                    <a:pt x="204" y="75"/>
                  </a:cubicBezTo>
                  <a:cubicBezTo>
                    <a:pt x="211" y="98"/>
                    <a:pt x="197" y="121"/>
                    <a:pt x="173" y="125"/>
                  </a:cubicBezTo>
                  <a:cubicBezTo>
                    <a:pt x="94" y="139"/>
                    <a:pt x="48" y="116"/>
                    <a:pt x="0" y="11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grpSp>
      <p:grpSp>
        <p:nvGrpSpPr>
          <p:cNvPr id="16" name="Group 4"/>
          <p:cNvGrpSpPr>
            <a:grpSpLocks/>
          </p:cNvGrpSpPr>
          <p:nvPr/>
        </p:nvGrpSpPr>
        <p:grpSpPr bwMode="auto">
          <a:xfrm>
            <a:off x="5237694" y="1886205"/>
            <a:ext cx="1824136" cy="1732220"/>
            <a:chOff x="3272" y="1105"/>
            <a:chExt cx="774" cy="735"/>
          </a:xfrm>
        </p:grpSpPr>
        <p:sp>
          <p:nvSpPr>
            <p:cNvPr id="17" name="AutoShape 3"/>
            <p:cNvSpPr>
              <a:spLocks noChangeAspect="1" noChangeArrowheads="1" noTextEdit="1"/>
            </p:cNvSpPr>
            <p:nvPr/>
          </p:nvSpPr>
          <p:spPr bwMode="auto">
            <a:xfrm>
              <a:off x="3272" y="1105"/>
              <a:ext cx="774" cy="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p:cNvSpPr>
            <p:nvPr/>
          </p:nvSpPr>
          <p:spPr bwMode="auto">
            <a:xfrm>
              <a:off x="3656" y="1256"/>
              <a:ext cx="10" cy="80"/>
            </a:xfrm>
            <a:custGeom>
              <a:avLst/>
              <a:gdLst>
                <a:gd name="T0" fmla="*/ 4 w 8"/>
                <a:gd name="T1" fmla="*/ 66 h 66"/>
                <a:gd name="T2" fmla="*/ 0 w 8"/>
                <a:gd name="T3" fmla="*/ 62 h 66"/>
                <a:gd name="T4" fmla="*/ 0 w 8"/>
                <a:gd name="T5" fmla="*/ 4 h 66"/>
                <a:gd name="T6" fmla="*/ 4 w 8"/>
                <a:gd name="T7" fmla="*/ 0 h 66"/>
                <a:gd name="T8" fmla="*/ 8 w 8"/>
                <a:gd name="T9" fmla="*/ 4 h 66"/>
                <a:gd name="T10" fmla="*/ 8 w 8"/>
                <a:gd name="T11" fmla="*/ 62 h 66"/>
                <a:gd name="T12" fmla="*/ 4 w 8"/>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8" h="66">
                  <a:moveTo>
                    <a:pt x="4" y="66"/>
                  </a:moveTo>
                  <a:cubicBezTo>
                    <a:pt x="2" y="66"/>
                    <a:pt x="0" y="65"/>
                    <a:pt x="0" y="62"/>
                  </a:cubicBezTo>
                  <a:cubicBezTo>
                    <a:pt x="0" y="4"/>
                    <a:pt x="0" y="4"/>
                    <a:pt x="0" y="4"/>
                  </a:cubicBezTo>
                  <a:cubicBezTo>
                    <a:pt x="0" y="2"/>
                    <a:pt x="2" y="0"/>
                    <a:pt x="4" y="0"/>
                  </a:cubicBezTo>
                  <a:cubicBezTo>
                    <a:pt x="6" y="0"/>
                    <a:pt x="8" y="2"/>
                    <a:pt x="8" y="4"/>
                  </a:cubicBezTo>
                  <a:cubicBezTo>
                    <a:pt x="8" y="62"/>
                    <a:pt x="8" y="62"/>
                    <a:pt x="8" y="62"/>
                  </a:cubicBezTo>
                  <a:cubicBezTo>
                    <a:pt x="8" y="65"/>
                    <a:pt x="6" y="66"/>
                    <a:pt x="4" y="6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7"/>
            <p:cNvSpPr>
              <a:spLocks/>
            </p:cNvSpPr>
            <p:nvPr/>
          </p:nvSpPr>
          <p:spPr bwMode="auto">
            <a:xfrm>
              <a:off x="3477" y="1355"/>
              <a:ext cx="71" cy="45"/>
            </a:xfrm>
            <a:custGeom>
              <a:avLst/>
              <a:gdLst>
                <a:gd name="T0" fmla="*/ 55 w 59"/>
                <a:gd name="T1" fmla="*/ 37 h 37"/>
                <a:gd name="T2" fmla="*/ 53 w 59"/>
                <a:gd name="T3" fmla="*/ 37 h 37"/>
                <a:gd name="T4" fmla="*/ 2 w 59"/>
                <a:gd name="T5" fmla="*/ 8 h 37"/>
                <a:gd name="T6" fmla="*/ 1 w 59"/>
                <a:gd name="T7" fmla="*/ 2 h 37"/>
                <a:gd name="T8" fmla="*/ 6 w 59"/>
                <a:gd name="T9" fmla="*/ 1 h 37"/>
                <a:gd name="T10" fmla="*/ 57 w 59"/>
                <a:gd name="T11" fmla="*/ 30 h 37"/>
                <a:gd name="T12" fmla="*/ 58 w 59"/>
                <a:gd name="T13" fmla="*/ 35 h 37"/>
                <a:gd name="T14" fmla="*/ 55 w 5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7">
                  <a:moveTo>
                    <a:pt x="55" y="37"/>
                  </a:moveTo>
                  <a:cubicBezTo>
                    <a:pt x="54" y="37"/>
                    <a:pt x="54" y="37"/>
                    <a:pt x="53" y="37"/>
                  </a:cubicBezTo>
                  <a:cubicBezTo>
                    <a:pt x="2" y="8"/>
                    <a:pt x="2" y="8"/>
                    <a:pt x="2" y="8"/>
                  </a:cubicBezTo>
                  <a:cubicBezTo>
                    <a:pt x="0" y="6"/>
                    <a:pt x="0" y="4"/>
                    <a:pt x="1" y="2"/>
                  </a:cubicBezTo>
                  <a:cubicBezTo>
                    <a:pt x="2" y="0"/>
                    <a:pt x="4" y="0"/>
                    <a:pt x="6" y="1"/>
                  </a:cubicBezTo>
                  <a:cubicBezTo>
                    <a:pt x="57" y="30"/>
                    <a:pt x="57" y="30"/>
                    <a:pt x="57" y="30"/>
                  </a:cubicBezTo>
                  <a:cubicBezTo>
                    <a:pt x="59" y="31"/>
                    <a:pt x="59" y="33"/>
                    <a:pt x="58" y="35"/>
                  </a:cubicBezTo>
                  <a:cubicBezTo>
                    <a:pt x="58" y="37"/>
                    <a:pt x="56" y="37"/>
                    <a:pt x="55" y="3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p:cNvSpPr>
            <p:nvPr/>
          </p:nvSpPr>
          <p:spPr bwMode="auto">
            <a:xfrm>
              <a:off x="3473" y="1523"/>
              <a:ext cx="73" cy="46"/>
            </a:xfrm>
            <a:custGeom>
              <a:avLst/>
              <a:gdLst>
                <a:gd name="T0" fmla="*/ 4 w 60"/>
                <a:gd name="T1" fmla="*/ 38 h 38"/>
                <a:gd name="T2" fmla="*/ 1 w 60"/>
                <a:gd name="T3" fmla="*/ 36 h 38"/>
                <a:gd name="T4" fmla="*/ 2 w 60"/>
                <a:gd name="T5" fmla="*/ 31 h 38"/>
                <a:gd name="T6" fmla="*/ 53 w 60"/>
                <a:gd name="T7" fmla="*/ 2 h 38"/>
                <a:gd name="T8" fmla="*/ 59 w 60"/>
                <a:gd name="T9" fmla="*/ 3 h 38"/>
                <a:gd name="T10" fmla="*/ 57 w 60"/>
                <a:gd name="T11" fmla="*/ 8 h 38"/>
                <a:gd name="T12" fmla="*/ 6 w 60"/>
                <a:gd name="T13" fmla="*/ 38 h 38"/>
                <a:gd name="T14" fmla="*/ 4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4" y="38"/>
                  </a:moveTo>
                  <a:cubicBezTo>
                    <a:pt x="3" y="38"/>
                    <a:pt x="2" y="38"/>
                    <a:pt x="1" y="36"/>
                  </a:cubicBezTo>
                  <a:cubicBezTo>
                    <a:pt x="0" y="34"/>
                    <a:pt x="0" y="32"/>
                    <a:pt x="2" y="31"/>
                  </a:cubicBezTo>
                  <a:cubicBezTo>
                    <a:pt x="53" y="2"/>
                    <a:pt x="53" y="2"/>
                    <a:pt x="53" y="2"/>
                  </a:cubicBezTo>
                  <a:cubicBezTo>
                    <a:pt x="55" y="0"/>
                    <a:pt x="58" y="1"/>
                    <a:pt x="59" y="3"/>
                  </a:cubicBezTo>
                  <a:cubicBezTo>
                    <a:pt x="60" y="5"/>
                    <a:pt x="59" y="7"/>
                    <a:pt x="57" y="8"/>
                  </a:cubicBezTo>
                  <a:cubicBezTo>
                    <a:pt x="6" y="38"/>
                    <a:pt x="6" y="38"/>
                    <a:pt x="6" y="38"/>
                  </a:cubicBezTo>
                  <a:cubicBezTo>
                    <a:pt x="6" y="38"/>
                    <a:pt x="5" y="38"/>
                    <a:pt x="4" y="3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
            <p:cNvSpPr>
              <a:spLocks/>
            </p:cNvSpPr>
            <p:nvPr/>
          </p:nvSpPr>
          <p:spPr bwMode="auto">
            <a:xfrm>
              <a:off x="3766" y="1529"/>
              <a:ext cx="73" cy="46"/>
            </a:xfrm>
            <a:custGeom>
              <a:avLst/>
              <a:gdLst>
                <a:gd name="T0" fmla="*/ 56 w 60"/>
                <a:gd name="T1" fmla="*/ 38 h 38"/>
                <a:gd name="T2" fmla="*/ 54 w 60"/>
                <a:gd name="T3" fmla="*/ 37 h 38"/>
                <a:gd name="T4" fmla="*/ 3 w 60"/>
                <a:gd name="T5" fmla="*/ 8 h 38"/>
                <a:gd name="T6" fmla="*/ 1 w 60"/>
                <a:gd name="T7" fmla="*/ 3 h 38"/>
                <a:gd name="T8" fmla="*/ 7 w 60"/>
                <a:gd name="T9" fmla="*/ 1 h 38"/>
                <a:gd name="T10" fmla="*/ 58 w 60"/>
                <a:gd name="T11" fmla="*/ 31 h 38"/>
                <a:gd name="T12" fmla="*/ 59 w 60"/>
                <a:gd name="T13" fmla="*/ 36 h 38"/>
                <a:gd name="T14" fmla="*/ 56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56" y="38"/>
                  </a:moveTo>
                  <a:cubicBezTo>
                    <a:pt x="55" y="38"/>
                    <a:pt x="54" y="38"/>
                    <a:pt x="54" y="37"/>
                  </a:cubicBezTo>
                  <a:cubicBezTo>
                    <a:pt x="3" y="8"/>
                    <a:pt x="3" y="8"/>
                    <a:pt x="3" y="8"/>
                  </a:cubicBezTo>
                  <a:cubicBezTo>
                    <a:pt x="1" y="7"/>
                    <a:pt x="0" y="5"/>
                    <a:pt x="1" y="3"/>
                  </a:cubicBezTo>
                  <a:cubicBezTo>
                    <a:pt x="2" y="1"/>
                    <a:pt x="5" y="0"/>
                    <a:pt x="7" y="1"/>
                  </a:cubicBezTo>
                  <a:cubicBezTo>
                    <a:pt x="58" y="31"/>
                    <a:pt x="58" y="31"/>
                    <a:pt x="58" y="31"/>
                  </a:cubicBezTo>
                  <a:cubicBezTo>
                    <a:pt x="59" y="32"/>
                    <a:pt x="60" y="34"/>
                    <a:pt x="59" y="36"/>
                  </a:cubicBezTo>
                  <a:cubicBezTo>
                    <a:pt x="58" y="37"/>
                    <a:pt x="57" y="38"/>
                    <a:pt x="56" y="3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3770" y="1360"/>
              <a:ext cx="72" cy="46"/>
            </a:xfrm>
            <a:custGeom>
              <a:avLst/>
              <a:gdLst>
                <a:gd name="T0" fmla="*/ 4 w 60"/>
                <a:gd name="T1" fmla="*/ 38 h 38"/>
                <a:gd name="T2" fmla="*/ 1 w 60"/>
                <a:gd name="T3" fmla="*/ 36 h 38"/>
                <a:gd name="T4" fmla="*/ 2 w 60"/>
                <a:gd name="T5" fmla="*/ 31 h 38"/>
                <a:gd name="T6" fmla="*/ 53 w 60"/>
                <a:gd name="T7" fmla="*/ 1 h 38"/>
                <a:gd name="T8" fmla="*/ 59 w 60"/>
                <a:gd name="T9" fmla="*/ 3 h 38"/>
                <a:gd name="T10" fmla="*/ 57 w 60"/>
                <a:gd name="T11" fmla="*/ 8 h 38"/>
                <a:gd name="T12" fmla="*/ 6 w 60"/>
                <a:gd name="T13" fmla="*/ 38 h 38"/>
                <a:gd name="T14" fmla="*/ 4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4" y="38"/>
                  </a:moveTo>
                  <a:cubicBezTo>
                    <a:pt x="3" y="38"/>
                    <a:pt x="2" y="37"/>
                    <a:pt x="1" y="36"/>
                  </a:cubicBezTo>
                  <a:cubicBezTo>
                    <a:pt x="0" y="34"/>
                    <a:pt x="1" y="32"/>
                    <a:pt x="2" y="31"/>
                  </a:cubicBezTo>
                  <a:cubicBezTo>
                    <a:pt x="53" y="1"/>
                    <a:pt x="53" y="1"/>
                    <a:pt x="53" y="1"/>
                  </a:cubicBezTo>
                  <a:cubicBezTo>
                    <a:pt x="55" y="0"/>
                    <a:pt x="58" y="1"/>
                    <a:pt x="59" y="3"/>
                  </a:cubicBezTo>
                  <a:cubicBezTo>
                    <a:pt x="60" y="5"/>
                    <a:pt x="59" y="7"/>
                    <a:pt x="57" y="8"/>
                  </a:cubicBezTo>
                  <a:cubicBezTo>
                    <a:pt x="6" y="38"/>
                    <a:pt x="6" y="38"/>
                    <a:pt x="6" y="38"/>
                  </a:cubicBezTo>
                  <a:cubicBezTo>
                    <a:pt x="6" y="38"/>
                    <a:pt x="5" y="38"/>
                    <a:pt x="4" y="3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1"/>
            <p:cNvSpPr>
              <a:spLocks/>
            </p:cNvSpPr>
            <p:nvPr/>
          </p:nvSpPr>
          <p:spPr bwMode="auto">
            <a:xfrm>
              <a:off x="3554" y="1356"/>
              <a:ext cx="216" cy="262"/>
            </a:xfrm>
            <a:custGeom>
              <a:avLst/>
              <a:gdLst>
                <a:gd name="T0" fmla="*/ 171 w 178"/>
                <a:gd name="T1" fmla="*/ 74 h 217"/>
                <a:gd name="T2" fmla="*/ 76 w 178"/>
                <a:gd name="T3" fmla="*/ 7 h 217"/>
                <a:gd name="T4" fmla="*/ 25 w 178"/>
                <a:gd name="T5" fmla="*/ 33 h 217"/>
                <a:gd name="T6" fmla="*/ 5 w 178"/>
                <a:gd name="T7" fmla="*/ 107 h 217"/>
                <a:gd name="T8" fmla="*/ 44 w 178"/>
                <a:gd name="T9" fmla="*/ 162 h 217"/>
                <a:gd name="T10" fmla="*/ 46 w 178"/>
                <a:gd name="T11" fmla="*/ 166 h 217"/>
                <a:gd name="T12" fmla="*/ 46 w 178"/>
                <a:gd name="T13" fmla="*/ 170 h 217"/>
                <a:gd name="T14" fmla="*/ 46 w 178"/>
                <a:gd name="T15" fmla="*/ 189 h 217"/>
                <a:gd name="T16" fmla="*/ 45 w 178"/>
                <a:gd name="T17" fmla="*/ 189 h 217"/>
                <a:gd name="T18" fmla="*/ 45 w 178"/>
                <a:gd name="T19" fmla="*/ 189 h 217"/>
                <a:gd name="T20" fmla="*/ 45 w 178"/>
                <a:gd name="T21" fmla="*/ 195 h 217"/>
                <a:gd name="T22" fmla="*/ 45 w 178"/>
                <a:gd name="T23" fmla="*/ 212 h 217"/>
                <a:gd name="T24" fmla="*/ 117 w 178"/>
                <a:gd name="T25" fmla="*/ 208 h 217"/>
                <a:gd name="T26" fmla="*/ 122 w 178"/>
                <a:gd name="T27" fmla="*/ 206 h 217"/>
                <a:gd name="T28" fmla="*/ 123 w 178"/>
                <a:gd name="T29" fmla="*/ 206 h 217"/>
                <a:gd name="T30" fmla="*/ 124 w 178"/>
                <a:gd name="T31" fmla="*/ 205 h 217"/>
                <a:gd name="T32" fmla="*/ 130 w 178"/>
                <a:gd name="T33" fmla="*/ 195 h 217"/>
                <a:gd name="T34" fmla="*/ 130 w 178"/>
                <a:gd name="T35" fmla="*/ 192 h 217"/>
                <a:gd name="T36" fmla="*/ 130 w 178"/>
                <a:gd name="T37" fmla="*/ 170 h 217"/>
                <a:gd name="T38" fmla="*/ 130 w 178"/>
                <a:gd name="T39" fmla="*/ 166 h 217"/>
                <a:gd name="T40" fmla="*/ 132 w 178"/>
                <a:gd name="T41" fmla="*/ 162 h 217"/>
                <a:gd name="T42" fmla="*/ 171 w 178"/>
                <a:gd name="T43" fmla="*/ 7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217">
                  <a:moveTo>
                    <a:pt x="171" y="74"/>
                  </a:moveTo>
                  <a:cubicBezTo>
                    <a:pt x="163" y="32"/>
                    <a:pt x="123" y="0"/>
                    <a:pt x="76" y="7"/>
                  </a:cubicBezTo>
                  <a:cubicBezTo>
                    <a:pt x="56" y="9"/>
                    <a:pt x="39" y="18"/>
                    <a:pt x="25" y="33"/>
                  </a:cubicBezTo>
                  <a:cubicBezTo>
                    <a:pt x="6" y="54"/>
                    <a:pt x="0" y="79"/>
                    <a:pt x="5" y="107"/>
                  </a:cubicBezTo>
                  <a:cubicBezTo>
                    <a:pt x="9" y="131"/>
                    <a:pt x="23" y="149"/>
                    <a:pt x="44" y="162"/>
                  </a:cubicBezTo>
                  <a:cubicBezTo>
                    <a:pt x="45" y="163"/>
                    <a:pt x="46" y="164"/>
                    <a:pt x="46" y="166"/>
                  </a:cubicBezTo>
                  <a:cubicBezTo>
                    <a:pt x="46" y="167"/>
                    <a:pt x="46" y="169"/>
                    <a:pt x="46" y="170"/>
                  </a:cubicBezTo>
                  <a:cubicBezTo>
                    <a:pt x="46" y="176"/>
                    <a:pt x="45" y="182"/>
                    <a:pt x="46" y="189"/>
                  </a:cubicBezTo>
                  <a:cubicBezTo>
                    <a:pt x="45" y="189"/>
                    <a:pt x="45" y="189"/>
                    <a:pt x="45" y="189"/>
                  </a:cubicBezTo>
                  <a:cubicBezTo>
                    <a:pt x="45" y="189"/>
                    <a:pt x="45" y="189"/>
                    <a:pt x="45" y="189"/>
                  </a:cubicBezTo>
                  <a:cubicBezTo>
                    <a:pt x="45" y="195"/>
                    <a:pt x="45" y="195"/>
                    <a:pt x="45" y="195"/>
                  </a:cubicBezTo>
                  <a:cubicBezTo>
                    <a:pt x="45" y="212"/>
                    <a:pt x="45" y="212"/>
                    <a:pt x="45" y="212"/>
                  </a:cubicBezTo>
                  <a:cubicBezTo>
                    <a:pt x="65" y="210"/>
                    <a:pt x="85" y="217"/>
                    <a:pt x="117" y="208"/>
                  </a:cubicBezTo>
                  <a:cubicBezTo>
                    <a:pt x="119" y="208"/>
                    <a:pt x="121" y="207"/>
                    <a:pt x="122" y="206"/>
                  </a:cubicBezTo>
                  <a:cubicBezTo>
                    <a:pt x="123" y="206"/>
                    <a:pt x="123" y="206"/>
                    <a:pt x="123" y="206"/>
                  </a:cubicBezTo>
                  <a:cubicBezTo>
                    <a:pt x="124" y="205"/>
                    <a:pt x="124" y="205"/>
                    <a:pt x="124" y="205"/>
                  </a:cubicBezTo>
                  <a:cubicBezTo>
                    <a:pt x="127" y="202"/>
                    <a:pt x="129" y="199"/>
                    <a:pt x="130" y="195"/>
                  </a:cubicBezTo>
                  <a:cubicBezTo>
                    <a:pt x="130" y="194"/>
                    <a:pt x="130" y="193"/>
                    <a:pt x="130" y="192"/>
                  </a:cubicBezTo>
                  <a:cubicBezTo>
                    <a:pt x="130" y="185"/>
                    <a:pt x="130" y="177"/>
                    <a:pt x="130" y="170"/>
                  </a:cubicBezTo>
                  <a:cubicBezTo>
                    <a:pt x="130" y="169"/>
                    <a:pt x="130" y="167"/>
                    <a:pt x="130" y="166"/>
                  </a:cubicBezTo>
                  <a:cubicBezTo>
                    <a:pt x="130" y="164"/>
                    <a:pt x="130" y="163"/>
                    <a:pt x="132" y="162"/>
                  </a:cubicBezTo>
                  <a:cubicBezTo>
                    <a:pt x="163" y="143"/>
                    <a:pt x="178" y="109"/>
                    <a:pt x="171" y="74"/>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p:cNvSpPr>
              <a:spLocks/>
            </p:cNvSpPr>
            <p:nvPr/>
          </p:nvSpPr>
          <p:spPr bwMode="auto">
            <a:xfrm>
              <a:off x="3614" y="1613"/>
              <a:ext cx="94" cy="23"/>
            </a:xfrm>
            <a:custGeom>
              <a:avLst/>
              <a:gdLst>
                <a:gd name="T0" fmla="*/ 77 w 78"/>
                <a:gd name="T1" fmla="*/ 13 h 19"/>
                <a:gd name="T2" fmla="*/ 77 w 78"/>
                <a:gd name="T3" fmla="*/ 8 h 19"/>
                <a:gd name="T4" fmla="*/ 75 w 78"/>
                <a:gd name="T5" fmla="*/ 3 h 19"/>
                <a:gd name="T6" fmla="*/ 75 w 78"/>
                <a:gd name="T7" fmla="*/ 3 h 19"/>
                <a:gd name="T8" fmla="*/ 73 w 78"/>
                <a:gd name="T9" fmla="*/ 2 h 19"/>
                <a:gd name="T10" fmla="*/ 73 w 78"/>
                <a:gd name="T11" fmla="*/ 1 h 19"/>
                <a:gd name="T12" fmla="*/ 70 w 78"/>
                <a:gd name="T13" fmla="*/ 1 h 19"/>
                <a:gd name="T14" fmla="*/ 70 w 78"/>
                <a:gd name="T15" fmla="*/ 0 h 19"/>
                <a:gd name="T16" fmla="*/ 67 w 78"/>
                <a:gd name="T17" fmla="*/ 2 h 19"/>
                <a:gd name="T18" fmla="*/ 1 w 78"/>
                <a:gd name="T19" fmla="*/ 5 h 19"/>
                <a:gd name="T20" fmla="*/ 1 w 78"/>
                <a:gd name="T21" fmla="*/ 5 h 19"/>
                <a:gd name="T22" fmla="*/ 0 w 78"/>
                <a:gd name="T23" fmla="*/ 8 h 19"/>
                <a:gd name="T24" fmla="*/ 5 w 78"/>
                <a:gd name="T25" fmla="*/ 18 h 19"/>
                <a:gd name="T26" fmla="*/ 7 w 78"/>
                <a:gd name="T27" fmla="*/ 19 h 19"/>
                <a:gd name="T28" fmla="*/ 69 w 78"/>
                <a:gd name="T29" fmla="*/ 19 h 19"/>
                <a:gd name="T30" fmla="*/ 76 w 78"/>
                <a:gd name="T31" fmla="*/ 15 h 19"/>
                <a:gd name="T32" fmla="*/ 77 w 78"/>
                <a:gd name="T33" fmla="*/ 13 h 19"/>
                <a:gd name="T34" fmla="*/ 77 w 78"/>
                <a:gd name="T3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
                  <a:moveTo>
                    <a:pt x="77" y="13"/>
                  </a:moveTo>
                  <a:cubicBezTo>
                    <a:pt x="77" y="11"/>
                    <a:pt x="78" y="10"/>
                    <a:pt x="77" y="8"/>
                  </a:cubicBezTo>
                  <a:cubicBezTo>
                    <a:pt x="77" y="6"/>
                    <a:pt x="76" y="5"/>
                    <a:pt x="75" y="3"/>
                  </a:cubicBezTo>
                  <a:cubicBezTo>
                    <a:pt x="75" y="3"/>
                    <a:pt x="75" y="3"/>
                    <a:pt x="75" y="3"/>
                  </a:cubicBezTo>
                  <a:cubicBezTo>
                    <a:pt x="74" y="3"/>
                    <a:pt x="74" y="2"/>
                    <a:pt x="73" y="2"/>
                  </a:cubicBezTo>
                  <a:cubicBezTo>
                    <a:pt x="73" y="2"/>
                    <a:pt x="73" y="1"/>
                    <a:pt x="73" y="1"/>
                  </a:cubicBezTo>
                  <a:cubicBezTo>
                    <a:pt x="72" y="1"/>
                    <a:pt x="71" y="1"/>
                    <a:pt x="70" y="1"/>
                  </a:cubicBezTo>
                  <a:cubicBezTo>
                    <a:pt x="70" y="1"/>
                    <a:pt x="70" y="0"/>
                    <a:pt x="70" y="0"/>
                  </a:cubicBezTo>
                  <a:cubicBezTo>
                    <a:pt x="69" y="1"/>
                    <a:pt x="68" y="2"/>
                    <a:pt x="67" y="2"/>
                  </a:cubicBezTo>
                  <a:cubicBezTo>
                    <a:pt x="37" y="10"/>
                    <a:pt x="19" y="3"/>
                    <a:pt x="1" y="5"/>
                  </a:cubicBezTo>
                  <a:cubicBezTo>
                    <a:pt x="1" y="5"/>
                    <a:pt x="1" y="5"/>
                    <a:pt x="1" y="5"/>
                  </a:cubicBezTo>
                  <a:cubicBezTo>
                    <a:pt x="0" y="6"/>
                    <a:pt x="0" y="7"/>
                    <a:pt x="0" y="8"/>
                  </a:cubicBezTo>
                  <a:cubicBezTo>
                    <a:pt x="0" y="13"/>
                    <a:pt x="1" y="16"/>
                    <a:pt x="5" y="18"/>
                  </a:cubicBezTo>
                  <a:cubicBezTo>
                    <a:pt x="6" y="19"/>
                    <a:pt x="6" y="19"/>
                    <a:pt x="7" y="19"/>
                  </a:cubicBezTo>
                  <a:cubicBezTo>
                    <a:pt x="69" y="19"/>
                    <a:pt x="69" y="19"/>
                    <a:pt x="69" y="19"/>
                  </a:cubicBezTo>
                  <a:cubicBezTo>
                    <a:pt x="72" y="19"/>
                    <a:pt x="75" y="17"/>
                    <a:pt x="76" y="15"/>
                  </a:cubicBezTo>
                  <a:cubicBezTo>
                    <a:pt x="77" y="14"/>
                    <a:pt x="77" y="13"/>
                    <a:pt x="77" y="13"/>
                  </a:cubicBezTo>
                  <a:cubicBezTo>
                    <a:pt x="77" y="13"/>
                    <a:pt x="77" y="13"/>
                    <a:pt x="77"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p:cNvSpPr>
              <a:spLocks/>
            </p:cNvSpPr>
            <p:nvPr/>
          </p:nvSpPr>
          <p:spPr bwMode="auto">
            <a:xfrm>
              <a:off x="3621" y="1640"/>
              <a:ext cx="80" cy="41"/>
            </a:xfrm>
            <a:custGeom>
              <a:avLst/>
              <a:gdLst>
                <a:gd name="T0" fmla="*/ 57 w 66"/>
                <a:gd name="T1" fmla="*/ 17 h 34"/>
                <a:gd name="T2" fmla="*/ 41 w 66"/>
                <a:gd name="T3" fmla="*/ 33 h 34"/>
                <a:gd name="T4" fmla="*/ 25 w 66"/>
                <a:gd name="T5" fmla="*/ 33 h 34"/>
                <a:gd name="T6" fmla="*/ 8 w 66"/>
                <a:gd name="T7" fmla="*/ 17 h 34"/>
                <a:gd name="T8" fmla="*/ 7 w 66"/>
                <a:gd name="T9" fmla="*/ 17 h 34"/>
                <a:gd name="T10" fmla="*/ 0 w 66"/>
                <a:gd name="T11" fmla="*/ 7 h 34"/>
                <a:gd name="T12" fmla="*/ 8 w 66"/>
                <a:gd name="T13" fmla="*/ 0 h 34"/>
                <a:gd name="T14" fmla="*/ 57 w 66"/>
                <a:gd name="T15" fmla="*/ 0 h 34"/>
                <a:gd name="T16" fmla="*/ 65 w 66"/>
                <a:gd name="T17" fmla="*/ 7 h 34"/>
                <a:gd name="T18" fmla="*/ 58 w 66"/>
                <a:gd name="T19" fmla="*/ 17 h 34"/>
                <a:gd name="T20" fmla="*/ 57 w 66"/>
                <a:gd name="T2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4">
                  <a:moveTo>
                    <a:pt x="57" y="17"/>
                  </a:moveTo>
                  <a:cubicBezTo>
                    <a:pt x="57" y="26"/>
                    <a:pt x="49" y="34"/>
                    <a:pt x="41" y="33"/>
                  </a:cubicBezTo>
                  <a:cubicBezTo>
                    <a:pt x="35" y="33"/>
                    <a:pt x="30" y="33"/>
                    <a:pt x="25" y="33"/>
                  </a:cubicBezTo>
                  <a:cubicBezTo>
                    <a:pt x="16" y="34"/>
                    <a:pt x="8" y="26"/>
                    <a:pt x="8" y="17"/>
                  </a:cubicBezTo>
                  <a:cubicBezTo>
                    <a:pt x="8" y="17"/>
                    <a:pt x="7" y="17"/>
                    <a:pt x="7" y="17"/>
                  </a:cubicBezTo>
                  <a:cubicBezTo>
                    <a:pt x="2" y="16"/>
                    <a:pt x="0" y="12"/>
                    <a:pt x="0" y="7"/>
                  </a:cubicBezTo>
                  <a:cubicBezTo>
                    <a:pt x="0" y="3"/>
                    <a:pt x="4" y="0"/>
                    <a:pt x="8" y="0"/>
                  </a:cubicBezTo>
                  <a:cubicBezTo>
                    <a:pt x="24" y="0"/>
                    <a:pt x="41" y="0"/>
                    <a:pt x="57" y="0"/>
                  </a:cubicBezTo>
                  <a:cubicBezTo>
                    <a:pt x="62" y="0"/>
                    <a:pt x="65" y="3"/>
                    <a:pt x="65" y="7"/>
                  </a:cubicBezTo>
                  <a:cubicBezTo>
                    <a:pt x="66" y="13"/>
                    <a:pt x="63" y="16"/>
                    <a:pt x="58" y="17"/>
                  </a:cubicBezTo>
                  <a:cubicBezTo>
                    <a:pt x="58" y="17"/>
                    <a:pt x="58" y="17"/>
                    <a:pt x="57" y="1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CaixaDeTexto 10"/>
          <p:cNvSpPr txBox="1">
            <a:spLocks/>
          </p:cNvSpPr>
          <p:nvPr/>
        </p:nvSpPr>
        <p:spPr>
          <a:xfrm>
            <a:off x="4234338" y="4062530"/>
            <a:ext cx="3426143"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Through </a:t>
            </a:r>
            <a:r>
              <a:rPr kumimoji="0" lang="en-US" sz="3200" b="1"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Innovation</a:t>
            </a:r>
            <a:endParaRPr kumimoji="0" lang="en-US" sz="2800" b="1"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endParaRPr>
          </a:p>
        </p:txBody>
      </p:sp>
      <p:sp>
        <p:nvSpPr>
          <p:cNvPr id="44" name="CaixaDeTexto 9"/>
          <p:cNvSpPr txBox="1"/>
          <p:nvPr/>
        </p:nvSpPr>
        <p:spPr>
          <a:xfrm>
            <a:off x="624000" y="4062530"/>
            <a:ext cx="2689220"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From </a:t>
            </a:r>
            <a:b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br>
            <a:r>
              <a:rPr kumimoji="0" lang="en-US" sz="32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People</a:t>
            </a:r>
            <a:endParaRPr kumimoji="0" lang="en-US" sz="28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endParaRPr>
          </a:p>
        </p:txBody>
      </p:sp>
      <p:sp>
        <p:nvSpPr>
          <p:cNvPr id="52" name="CaixaDeTexto 11"/>
          <p:cNvSpPr txBox="1"/>
          <p:nvPr/>
        </p:nvSpPr>
        <p:spPr>
          <a:xfrm>
            <a:off x="8197531" y="4062530"/>
            <a:ext cx="3240116"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To </a:t>
            </a:r>
            <a:b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br>
            <a:r>
              <a:rPr kumimoji="0" lang="en-US" sz="32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Results</a:t>
            </a:r>
          </a:p>
        </p:txBody>
      </p:sp>
    </p:spTree>
    <p:extLst>
      <p:ext uri="{BB962C8B-B14F-4D97-AF65-F5344CB8AC3E}">
        <p14:creationId xmlns:p14="http://schemas.microsoft.com/office/powerpoint/2010/main" val="11001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15658558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9296400" y="6489700"/>
            <a:ext cx="2895600" cy="368300"/>
          </a:xfrm>
          <a:prstGeom prst="rect">
            <a:avLst/>
          </a:prstGeom>
          <a:solidFill>
            <a:srgbClr val="E6E7E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p:cNvSpPr>
            <a:spLocks/>
          </p:cNvSpPr>
          <p:nvPr/>
        </p:nvSpPr>
        <p:spPr bwMode="auto">
          <a:xfrm flipH="1">
            <a:off x="6384000" y="575280"/>
            <a:ext cx="6388972" cy="6288462"/>
          </a:xfrm>
          <a:custGeom>
            <a:avLst/>
            <a:gdLst>
              <a:gd name="T0" fmla="*/ 314 w 314"/>
              <a:gd name="T1" fmla="*/ 138 h 310"/>
              <a:gd name="T2" fmla="*/ 78 w 314"/>
              <a:gd name="T3" fmla="*/ 32 h 310"/>
              <a:gd name="T4" fmla="*/ 17 w 314"/>
              <a:gd name="T5" fmla="*/ 152 h 310"/>
              <a:gd name="T6" fmla="*/ 223 w 314"/>
              <a:gd name="T7" fmla="*/ 272 h 310"/>
              <a:gd name="T8" fmla="*/ 224 w 314"/>
              <a:gd name="T9" fmla="*/ 310 h 310"/>
              <a:gd name="T10" fmla="*/ 245 w 314"/>
              <a:gd name="T11" fmla="*/ 310 h 310"/>
              <a:gd name="T12" fmla="*/ 314 w 314"/>
              <a:gd name="T13" fmla="*/ 138 h 310"/>
            </a:gdLst>
            <a:ahLst/>
            <a:cxnLst>
              <a:cxn ang="0">
                <a:pos x="T0" y="T1"/>
              </a:cxn>
              <a:cxn ang="0">
                <a:pos x="T2" y="T3"/>
              </a:cxn>
              <a:cxn ang="0">
                <a:pos x="T4" y="T5"/>
              </a:cxn>
              <a:cxn ang="0">
                <a:pos x="T6" y="T7"/>
              </a:cxn>
              <a:cxn ang="0">
                <a:pos x="T8" y="T9"/>
              </a:cxn>
              <a:cxn ang="0">
                <a:pos x="T10" y="T11"/>
              </a:cxn>
              <a:cxn ang="0">
                <a:pos x="T12" y="T13"/>
              </a:cxn>
            </a:cxnLst>
            <a:rect l="0" t="0" r="r" b="b"/>
            <a:pathLst>
              <a:path w="314" h="310">
                <a:moveTo>
                  <a:pt x="314" y="138"/>
                </a:moveTo>
                <a:cubicBezTo>
                  <a:pt x="255" y="116"/>
                  <a:pt x="175" y="0"/>
                  <a:pt x="78" y="32"/>
                </a:cubicBezTo>
                <a:cubicBezTo>
                  <a:pt x="23" y="50"/>
                  <a:pt x="0" y="109"/>
                  <a:pt x="17" y="152"/>
                </a:cubicBezTo>
                <a:cubicBezTo>
                  <a:pt x="57" y="250"/>
                  <a:pt x="199" y="205"/>
                  <a:pt x="223" y="272"/>
                </a:cubicBezTo>
                <a:cubicBezTo>
                  <a:pt x="229" y="288"/>
                  <a:pt x="228" y="300"/>
                  <a:pt x="224" y="310"/>
                </a:cubicBezTo>
                <a:cubicBezTo>
                  <a:pt x="245" y="310"/>
                  <a:pt x="245" y="310"/>
                  <a:pt x="245" y="310"/>
                </a:cubicBezTo>
                <a:cubicBezTo>
                  <a:pt x="290" y="270"/>
                  <a:pt x="311" y="206"/>
                  <a:pt x="314" y="138"/>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Verdana"/>
              <a:ea typeface="+mn-ea"/>
              <a:cs typeface="+mn-cs"/>
            </a:endParaRPr>
          </a:p>
        </p:txBody>
      </p:sp>
      <p:pic>
        <p:nvPicPr>
          <p:cNvPr id="16" name="Imagem 10"/>
          <p:cNvPicPr>
            <a:picLocks noChangeAspect="1"/>
          </p:cNvPicPr>
          <p:nvPr/>
        </p:nvPicPr>
        <p:blipFill rotWithShape="1">
          <a:blip r:embed="rId6">
            <a:extLst>
              <a:ext uri="{28A0092B-C50C-407E-A947-70E740481C1C}">
                <a14:useLocalDpi xmlns:a14="http://schemas.microsoft.com/office/drawing/2010/main" val="0"/>
              </a:ext>
            </a:extLst>
          </a:blip>
          <a:srcRect l="50000" t="11151" r="4691"/>
          <a:stretch/>
        </p:blipFill>
        <p:spPr>
          <a:xfrm>
            <a:off x="6332808" y="760984"/>
            <a:ext cx="5522688" cy="6093296"/>
          </a:xfrm>
          <a:prstGeom prst="rect">
            <a:avLst/>
          </a:prstGeom>
        </p:spPr>
      </p:pic>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lumMod val="65000"/>
                  </a:schemeClr>
                </a:solidFill>
                <a:cs typeface="Arial" panose="020B0604020202020204" pitchFamily="34" charset="0"/>
              </a:rPr>
              <a:t>12</a:t>
            </a:fld>
            <a:endParaRPr lang="en-US" sz="800" dirty="0">
              <a:solidFill>
                <a:schemeClr val="bg1">
                  <a:lumMod val="65000"/>
                </a:schemeClr>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r>
              <a:rPr lang="en-US" dirty="0">
                <a:solidFill>
                  <a:schemeClr val="accent2"/>
                </a:solidFill>
              </a:rPr>
              <a:t>|</a:t>
            </a:r>
          </a:p>
        </p:txBody>
      </p:sp>
      <p:sp>
        <p:nvSpPr>
          <p:cNvPr id="2" name="Title 1"/>
          <p:cNvSpPr>
            <a:spLocks noGrp="1"/>
          </p:cNvSpPr>
          <p:nvPr>
            <p:ph type="title"/>
          </p:nvPr>
        </p:nvSpPr>
        <p:spPr/>
        <p:txBody>
          <a:bodyPr/>
          <a:lstStyle/>
          <a:p>
            <a:r>
              <a:rPr lang="en-US" dirty="0"/>
              <a:t>From the introduction of disruptive innovation …</a:t>
            </a:r>
            <a:endParaRPr lang="fr-FR" dirty="0"/>
          </a:p>
        </p:txBody>
      </p:sp>
      <p:sp>
        <p:nvSpPr>
          <p:cNvPr id="12" name="Rectangle 22"/>
          <p:cNvSpPr>
            <a:spLocks noChangeArrowheads="1"/>
          </p:cNvSpPr>
          <p:nvPr/>
        </p:nvSpPr>
        <p:spPr bwMode="auto">
          <a:xfrm>
            <a:off x="792666" y="1341000"/>
            <a:ext cx="4798166" cy="738664"/>
          </a:xfrm>
          <a:prstGeom prst="rect">
            <a:avLst/>
          </a:prstGeom>
          <a:noFill/>
          <a:ln>
            <a:noFill/>
          </a:ln>
          <a:extLst/>
        </p:spPr>
        <p:txBody>
          <a:bodyPr wrap="square" lIns="0" tIns="0" rIns="228600" bIns="0" anchor="t">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The </a:t>
            </a:r>
            <a:r>
              <a:rPr kumimoji="0" lang="en-US"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sheer velocity of technological change</a:t>
            </a:r>
            <a:r>
              <a:rPr kumimoji="0" lang="ru-RU"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a:t>
            </a: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is driving an ever-growing appetite for new solutions and capabilities. </a:t>
            </a:r>
          </a:p>
        </p:txBody>
      </p:sp>
      <p:sp>
        <p:nvSpPr>
          <p:cNvPr id="13" name="Rectangle 41"/>
          <p:cNvSpPr>
            <a:spLocks noChangeArrowheads="1"/>
          </p:cNvSpPr>
          <p:nvPr/>
        </p:nvSpPr>
        <p:spPr bwMode="auto">
          <a:xfrm>
            <a:off x="792666" y="2514632"/>
            <a:ext cx="4943334" cy="738664"/>
          </a:xfrm>
          <a:prstGeom prst="rect">
            <a:avLst/>
          </a:prstGeom>
          <a:noFill/>
          <a:ln>
            <a:noFill/>
          </a:ln>
          <a:extLst/>
        </p:spPr>
        <p:txBody>
          <a:bodyPr wrap="square" lIns="0" tIns="0" rIns="228600" bIns="0" anchor="t">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There are </a:t>
            </a:r>
            <a:r>
              <a:rPr kumimoji="0" lang="en-US"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endless arrays of business challenges and opportunities - </a:t>
            </a: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 new paradigm of perpetual change is here to stay.</a:t>
            </a:r>
          </a:p>
        </p:txBody>
      </p:sp>
      <p:sp>
        <p:nvSpPr>
          <p:cNvPr id="14" name="Rectangle 42"/>
          <p:cNvSpPr>
            <a:spLocks noChangeArrowheads="1"/>
          </p:cNvSpPr>
          <p:nvPr/>
        </p:nvSpPr>
        <p:spPr bwMode="auto">
          <a:xfrm>
            <a:off x="792666" y="3688264"/>
            <a:ext cx="4798166" cy="738664"/>
          </a:xfrm>
          <a:prstGeom prst="rect">
            <a:avLst/>
          </a:prstGeom>
          <a:noFill/>
          <a:ln>
            <a:noFill/>
          </a:ln>
          <a:extLst/>
        </p:spPr>
        <p:txBody>
          <a:bodyPr wrap="square" lIns="0" tIns="0" rIns="228600" bIns="0" anchor="t">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Yet </a:t>
            </a:r>
            <a:r>
              <a:rPr kumimoji="0" lang="en-US"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most companies lack the competencies </a:t>
            </a: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necessary to apply, adopt, consume, deploy, or sustain innovation. </a:t>
            </a:r>
          </a:p>
        </p:txBody>
      </p:sp>
      <p:sp>
        <p:nvSpPr>
          <p:cNvPr id="15" name="Rectangle 43"/>
          <p:cNvSpPr>
            <a:spLocks noChangeArrowheads="1"/>
          </p:cNvSpPr>
          <p:nvPr/>
        </p:nvSpPr>
        <p:spPr bwMode="auto">
          <a:xfrm>
            <a:off x="792666" y="4861894"/>
            <a:ext cx="4798166" cy="1231106"/>
          </a:xfrm>
          <a:prstGeom prst="rect">
            <a:avLst/>
          </a:prstGeom>
          <a:noFill/>
          <a:ln>
            <a:noFill/>
          </a:ln>
          <a:extLst/>
        </p:spPr>
        <p:txBody>
          <a:bodyPr wrap="square" lIns="0" tIns="0" rIns="228600" bIns="0" anchor="t">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How do </a:t>
            </a:r>
            <a:r>
              <a:rPr kumimoji="0" lang="en-US"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enterprises position themselves </a:t>
            </a:r>
            <a:br>
              <a:rPr kumimoji="0" lang="ru-RU"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6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to realize the value of business innovation</a:t>
            </a: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—with speed, scale, safety, and certainty that are implied by innovation—and make</a:t>
            </a:r>
            <a:r>
              <a:rPr kumimoji="0" lang="fr-FR"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a:t>
            </a: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it a core competency?</a:t>
            </a:r>
          </a:p>
        </p:txBody>
      </p:sp>
      <p:cxnSp>
        <p:nvCxnSpPr>
          <p:cNvPr id="17" name="Straight Connector 23">
            <a:extLst>
              <a:ext uri="{FF2B5EF4-FFF2-40B4-BE49-F238E27FC236}">
                <a16:creationId xmlns:a16="http://schemas.microsoft.com/office/drawing/2014/main" id="{5C8F1E97-B8CD-4778-9EB5-CDA98AF5000D}"/>
              </a:ext>
            </a:extLst>
          </p:cNvPr>
          <p:cNvCxnSpPr>
            <a:cxnSpLocks/>
          </p:cNvCxnSpPr>
          <p:nvPr/>
        </p:nvCxnSpPr>
        <p:spPr>
          <a:xfrm>
            <a:off x="792665" y="2297148"/>
            <a:ext cx="460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3">
            <a:extLst>
              <a:ext uri="{FF2B5EF4-FFF2-40B4-BE49-F238E27FC236}">
                <a16:creationId xmlns:a16="http://schemas.microsoft.com/office/drawing/2014/main" id="{5C8F1E97-B8CD-4778-9EB5-CDA98AF5000D}"/>
              </a:ext>
            </a:extLst>
          </p:cNvPr>
          <p:cNvCxnSpPr>
            <a:cxnSpLocks/>
          </p:cNvCxnSpPr>
          <p:nvPr/>
        </p:nvCxnSpPr>
        <p:spPr>
          <a:xfrm>
            <a:off x="792666" y="3470780"/>
            <a:ext cx="460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3">
            <a:extLst>
              <a:ext uri="{FF2B5EF4-FFF2-40B4-BE49-F238E27FC236}">
                <a16:creationId xmlns:a16="http://schemas.microsoft.com/office/drawing/2014/main" id="{5C8F1E97-B8CD-4778-9EB5-CDA98AF5000D}"/>
              </a:ext>
            </a:extLst>
          </p:cNvPr>
          <p:cNvCxnSpPr>
            <a:cxnSpLocks/>
          </p:cNvCxnSpPr>
          <p:nvPr/>
        </p:nvCxnSpPr>
        <p:spPr>
          <a:xfrm>
            <a:off x="792667" y="4644412"/>
            <a:ext cx="460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30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nodeType="with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15658558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2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…to Applied Innovation</a:t>
            </a:r>
          </a:p>
        </p:txBody>
      </p:sp>
      <p:sp>
        <p:nvSpPr>
          <p:cNvPr id="24" name="Rectangle 23">
            <a:extLst>
              <a:ext uri="{FF2B5EF4-FFF2-40B4-BE49-F238E27FC236}">
                <a16:creationId xmlns:a16="http://schemas.microsoft.com/office/drawing/2014/main" id="{05EE1E89-C8C1-4347-9AAE-5B8E1CDA3B0F}"/>
              </a:ext>
            </a:extLst>
          </p:cNvPr>
          <p:cNvSpPr/>
          <p:nvPr/>
        </p:nvSpPr>
        <p:spPr>
          <a:xfrm>
            <a:off x="5810171" y="1413000"/>
            <a:ext cx="6104097" cy="166364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25" name="Rectangle 24">
            <a:extLst>
              <a:ext uri="{FF2B5EF4-FFF2-40B4-BE49-F238E27FC236}">
                <a16:creationId xmlns:a16="http://schemas.microsoft.com/office/drawing/2014/main" id="{CC928DE0-0443-4B59-9627-0C437858279E}"/>
              </a:ext>
            </a:extLst>
          </p:cNvPr>
          <p:cNvSpPr>
            <a:spLocks noChangeArrowheads="1"/>
          </p:cNvSpPr>
          <p:nvPr/>
        </p:nvSpPr>
        <p:spPr bwMode="auto">
          <a:xfrm>
            <a:off x="6160925" y="1557000"/>
            <a:ext cx="5646719" cy="1185794"/>
          </a:xfrm>
          <a:prstGeom prst="rect">
            <a:avLst/>
          </a:prstGeom>
          <a:noFill/>
          <a:ln>
            <a:noFill/>
          </a:ln>
          <a:extLst/>
        </p:spPr>
        <p:txBody>
          <a:bodyPr wrap="square" lIns="0" tIns="0" rIns="228600" bIns="0" anchor="t">
            <a:no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98CC"/>
                </a:solidFill>
                <a:effectLst/>
                <a:uLnTx/>
                <a:uFillTx/>
                <a:latin typeface="Verdana"/>
                <a:ea typeface="Segoe UI" panose="020B0502040204020203" pitchFamily="34" charset="0"/>
                <a:cs typeface="Arial" panose="020B0604020202020204" pitchFamily="34" charset="0"/>
              </a:rPr>
              <a:t>For the successful digital enterprise, innovation is not a random act</a:t>
            </a:r>
            <a:r>
              <a:rPr kumimoji="0" lang="en-US" b="0" i="0" u="none" strike="noStrike" kern="1200" cap="none" spc="0" normalizeH="0" baseline="0" noProof="0" dirty="0">
                <a:ln>
                  <a:noFill/>
                </a:ln>
                <a:solidFill>
                  <a:srgbClr val="0098CC"/>
                </a:solidFill>
                <a:effectLst/>
                <a:uLnTx/>
                <a:uFillTx/>
                <a:latin typeface="Verdana"/>
                <a:ea typeface="Segoe UI" panose="020B0502040204020203" pitchFamily="34" charset="0"/>
                <a:cs typeface="Arial" panose="020B0604020202020204" pitchFamily="34" charset="0"/>
              </a:rPr>
              <a:t>. </a:t>
            </a:r>
            <a:r>
              <a:rPr kumimoji="0" lang="en-US"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Innovation is a discipline based on a business outcome. It’s a strategic exercise that can be planned, managed, and measured.</a:t>
            </a:r>
          </a:p>
        </p:txBody>
      </p:sp>
      <p:sp>
        <p:nvSpPr>
          <p:cNvPr id="26" name="Rectangle 25">
            <a:extLst>
              <a:ext uri="{FF2B5EF4-FFF2-40B4-BE49-F238E27FC236}">
                <a16:creationId xmlns:a16="http://schemas.microsoft.com/office/drawing/2014/main" id="{40C8A01C-A001-49C1-892F-092C48F316EB}"/>
              </a:ext>
            </a:extLst>
          </p:cNvPr>
          <p:cNvSpPr/>
          <p:nvPr/>
        </p:nvSpPr>
        <p:spPr>
          <a:xfrm>
            <a:off x="6160925" y="3429000"/>
            <a:ext cx="4843814" cy="584775"/>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 framework for discovery, contextualization, deployment, and sustainability</a:t>
            </a:r>
          </a:p>
        </p:txBody>
      </p:sp>
      <p:sp>
        <p:nvSpPr>
          <p:cNvPr id="27" name="Rectangle 26">
            <a:extLst>
              <a:ext uri="{FF2B5EF4-FFF2-40B4-BE49-F238E27FC236}">
                <a16:creationId xmlns:a16="http://schemas.microsoft.com/office/drawing/2014/main" id="{D41AFD8C-DBFD-49DA-8027-1C9541E51EAA}"/>
              </a:ext>
            </a:extLst>
          </p:cNvPr>
          <p:cNvSpPr/>
          <p:nvPr/>
        </p:nvSpPr>
        <p:spPr>
          <a:xfrm>
            <a:off x="6160925" y="4313889"/>
            <a:ext cx="5099306" cy="830997"/>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The curation, orchestration, and governance of a global ecosystem of experts and third parties, including start-ups </a:t>
            </a:r>
          </a:p>
        </p:txBody>
      </p:sp>
      <p:sp>
        <p:nvSpPr>
          <p:cNvPr id="28" name="Rectangle 27">
            <a:extLst>
              <a:ext uri="{FF2B5EF4-FFF2-40B4-BE49-F238E27FC236}">
                <a16:creationId xmlns:a16="http://schemas.microsoft.com/office/drawing/2014/main" id="{6089AE83-1148-4AAF-9454-76B0C9D843C9}"/>
              </a:ext>
            </a:extLst>
          </p:cNvPr>
          <p:cNvSpPr/>
          <p:nvPr/>
        </p:nvSpPr>
        <p:spPr>
          <a:xfrm>
            <a:off x="6160925" y="5445000"/>
            <a:ext cx="4969101" cy="584775"/>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Addressing issues of culture, vision, risk tolerance, legacy integration, talent, and more</a:t>
            </a:r>
          </a:p>
        </p:txBody>
      </p:sp>
      <p:cxnSp>
        <p:nvCxnSpPr>
          <p:cNvPr id="29" name="Straight Connector 28">
            <a:extLst>
              <a:ext uri="{FF2B5EF4-FFF2-40B4-BE49-F238E27FC236}">
                <a16:creationId xmlns:a16="http://schemas.microsoft.com/office/drawing/2014/main" id="{A5E22035-C28D-4822-9A0C-5E872EF6A452}"/>
              </a:ext>
            </a:extLst>
          </p:cNvPr>
          <p:cNvCxnSpPr>
            <a:cxnSpLocks/>
          </p:cNvCxnSpPr>
          <p:nvPr/>
        </p:nvCxnSpPr>
        <p:spPr>
          <a:xfrm>
            <a:off x="6244578" y="4163832"/>
            <a:ext cx="49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8F1E97-B8CD-4778-9EB5-CDA98AF5000D}"/>
              </a:ext>
            </a:extLst>
          </p:cNvPr>
          <p:cNvCxnSpPr>
            <a:cxnSpLocks/>
          </p:cNvCxnSpPr>
          <p:nvPr/>
        </p:nvCxnSpPr>
        <p:spPr>
          <a:xfrm>
            <a:off x="6244578" y="5294943"/>
            <a:ext cx="49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Group 114"/>
          <p:cNvGrpSpPr>
            <a:grpSpLocks noChangeAspect="1"/>
          </p:cNvGrpSpPr>
          <p:nvPr/>
        </p:nvGrpSpPr>
        <p:grpSpPr bwMode="auto">
          <a:xfrm>
            <a:off x="285532" y="962444"/>
            <a:ext cx="5453078" cy="5446828"/>
            <a:chOff x="364" y="618"/>
            <a:chExt cx="3435" cy="3431"/>
          </a:xfrm>
        </p:grpSpPr>
        <p:sp>
          <p:nvSpPr>
            <p:cNvPr id="32" name="AutoShape 113"/>
            <p:cNvSpPr>
              <a:spLocks noChangeAspect="1" noChangeArrowheads="1" noTextEdit="1"/>
            </p:cNvSpPr>
            <p:nvPr/>
          </p:nvSpPr>
          <p:spPr bwMode="auto">
            <a:xfrm>
              <a:off x="366" y="618"/>
              <a:ext cx="3429" cy="3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5"/>
            <p:cNvSpPr>
              <a:spLocks/>
            </p:cNvSpPr>
            <p:nvPr/>
          </p:nvSpPr>
          <p:spPr bwMode="auto">
            <a:xfrm>
              <a:off x="2094" y="2383"/>
              <a:ext cx="1705" cy="1666"/>
            </a:xfrm>
            <a:custGeom>
              <a:avLst/>
              <a:gdLst>
                <a:gd name="T0" fmla="*/ 309 w 828"/>
                <a:gd name="T1" fmla="*/ 0 h 809"/>
                <a:gd name="T2" fmla="*/ 391 w 828"/>
                <a:gd name="T3" fmla="*/ 134 h 809"/>
                <a:gd name="T4" fmla="*/ 393 w 828"/>
                <a:gd name="T5" fmla="*/ 193 h 809"/>
                <a:gd name="T6" fmla="*/ 206 w 828"/>
                <a:gd name="T7" fmla="*/ 532 h 809"/>
                <a:gd name="T8" fmla="*/ 157 w 828"/>
                <a:gd name="T9" fmla="*/ 560 h 809"/>
                <a:gd name="T10" fmla="*/ 156 w 828"/>
                <a:gd name="T11" fmla="*/ 560 h 809"/>
                <a:gd name="T12" fmla="*/ 0 w 828"/>
                <a:gd name="T13" fmla="*/ 558 h 809"/>
                <a:gd name="T14" fmla="*/ 134 w 828"/>
                <a:gd name="T15" fmla="*/ 778 h 809"/>
                <a:gd name="T16" fmla="*/ 175 w 828"/>
                <a:gd name="T17" fmla="*/ 802 h 809"/>
                <a:gd name="T18" fmla="*/ 588 w 828"/>
                <a:gd name="T19" fmla="*/ 809 h 809"/>
                <a:gd name="T20" fmla="*/ 588 w 828"/>
                <a:gd name="T21" fmla="*/ 809 h 809"/>
                <a:gd name="T22" fmla="*/ 627 w 828"/>
                <a:gd name="T23" fmla="*/ 787 h 809"/>
                <a:gd name="T24" fmla="*/ 821 w 828"/>
                <a:gd name="T25" fmla="*/ 434 h 809"/>
                <a:gd name="T26" fmla="*/ 819 w 828"/>
                <a:gd name="T27" fmla="*/ 388 h 809"/>
                <a:gd name="T28" fmla="*/ 600 w 828"/>
                <a:gd name="T29" fmla="*/ 28 h 809"/>
                <a:gd name="T30" fmla="*/ 560 w 828"/>
                <a:gd name="T31" fmla="*/ 5 h 809"/>
                <a:gd name="T32" fmla="*/ 309 w 828"/>
                <a:gd name="T33"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8" h="809">
                  <a:moveTo>
                    <a:pt x="309" y="0"/>
                  </a:moveTo>
                  <a:cubicBezTo>
                    <a:pt x="391" y="134"/>
                    <a:pt x="391" y="134"/>
                    <a:pt x="391" y="134"/>
                  </a:cubicBezTo>
                  <a:cubicBezTo>
                    <a:pt x="401" y="151"/>
                    <a:pt x="402" y="177"/>
                    <a:pt x="393" y="193"/>
                  </a:cubicBezTo>
                  <a:cubicBezTo>
                    <a:pt x="206" y="532"/>
                    <a:pt x="206" y="532"/>
                    <a:pt x="206" y="532"/>
                  </a:cubicBezTo>
                  <a:cubicBezTo>
                    <a:pt x="198" y="548"/>
                    <a:pt x="176" y="560"/>
                    <a:pt x="157" y="560"/>
                  </a:cubicBezTo>
                  <a:cubicBezTo>
                    <a:pt x="157" y="560"/>
                    <a:pt x="157" y="560"/>
                    <a:pt x="156" y="560"/>
                  </a:cubicBezTo>
                  <a:cubicBezTo>
                    <a:pt x="0" y="558"/>
                    <a:pt x="0" y="558"/>
                    <a:pt x="0" y="558"/>
                  </a:cubicBezTo>
                  <a:cubicBezTo>
                    <a:pt x="134" y="778"/>
                    <a:pt x="134" y="778"/>
                    <a:pt x="134" y="778"/>
                  </a:cubicBezTo>
                  <a:cubicBezTo>
                    <a:pt x="142" y="791"/>
                    <a:pt x="160" y="802"/>
                    <a:pt x="175" y="802"/>
                  </a:cubicBezTo>
                  <a:cubicBezTo>
                    <a:pt x="588" y="809"/>
                    <a:pt x="588" y="809"/>
                    <a:pt x="588" y="809"/>
                  </a:cubicBezTo>
                  <a:cubicBezTo>
                    <a:pt x="588" y="809"/>
                    <a:pt x="588" y="809"/>
                    <a:pt x="588" y="809"/>
                  </a:cubicBezTo>
                  <a:cubicBezTo>
                    <a:pt x="603" y="809"/>
                    <a:pt x="620" y="799"/>
                    <a:pt x="627" y="787"/>
                  </a:cubicBezTo>
                  <a:cubicBezTo>
                    <a:pt x="821" y="434"/>
                    <a:pt x="821" y="434"/>
                    <a:pt x="821" y="434"/>
                  </a:cubicBezTo>
                  <a:cubicBezTo>
                    <a:pt x="828" y="422"/>
                    <a:pt x="827" y="401"/>
                    <a:pt x="819" y="388"/>
                  </a:cubicBezTo>
                  <a:cubicBezTo>
                    <a:pt x="600" y="28"/>
                    <a:pt x="600" y="28"/>
                    <a:pt x="600" y="28"/>
                  </a:cubicBezTo>
                  <a:cubicBezTo>
                    <a:pt x="593" y="15"/>
                    <a:pt x="575" y="5"/>
                    <a:pt x="560" y="5"/>
                  </a:cubicBezTo>
                  <a:cubicBezTo>
                    <a:pt x="309" y="0"/>
                    <a:pt x="309" y="0"/>
                    <a:pt x="309" y="0"/>
                  </a:cubicBezTo>
                </a:path>
              </a:pathLst>
            </a:custGeom>
            <a:solidFill>
              <a:srgbClr val="00AD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
            <p:cNvSpPr>
              <a:spLocks noEditPoints="1"/>
            </p:cNvSpPr>
            <p:nvPr/>
          </p:nvSpPr>
          <p:spPr bwMode="auto">
            <a:xfrm>
              <a:off x="1037" y="1882"/>
              <a:ext cx="1693" cy="1650"/>
            </a:xfrm>
            <a:custGeom>
              <a:avLst/>
              <a:gdLst>
                <a:gd name="T0" fmla="*/ 307 w 822"/>
                <a:gd name="T1" fmla="*/ 462 h 801"/>
                <a:gd name="T2" fmla="*/ 341 w 822"/>
                <a:gd name="T3" fmla="*/ 467 h 801"/>
                <a:gd name="T4" fmla="*/ 375 w 822"/>
                <a:gd name="T5" fmla="*/ 467 h 801"/>
                <a:gd name="T6" fmla="*/ 409 w 822"/>
                <a:gd name="T7" fmla="*/ 461 h 801"/>
                <a:gd name="T8" fmla="*/ 375 w 822"/>
                <a:gd name="T9" fmla="*/ 467 h 801"/>
                <a:gd name="T10" fmla="*/ 443 w 822"/>
                <a:gd name="T11" fmla="*/ 461 h 801"/>
                <a:gd name="T12" fmla="*/ 477 w 822"/>
                <a:gd name="T13" fmla="*/ 467 h 801"/>
                <a:gd name="T14" fmla="*/ 285 w 822"/>
                <a:gd name="T15" fmla="*/ 441 h 801"/>
                <a:gd name="T16" fmla="*/ 272 w 822"/>
                <a:gd name="T17" fmla="*/ 409 h 801"/>
                <a:gd name="T18" fmla="*/ 285 w 822"/>
                <a:gd name="T19" fmla="*/ 441 h 801"/>
                <a:gd name="T20" fmla="*/ 233 w 822"/>
                <a:gd name="T21" fmla="*/ 353 h 801"/>
                <a:gd name="T22" fmla="*/ 255 w 822"/>
                <a:gd name="T23" fmla="*/ 380 h 801"/>
                <a:gd name="T24" fmla="*/ 216 w 822"/>
                <a:gd name="T25" fmla="*/ 324 h 801"/>
                <a:gd name="T26" fmla="*/ 203 w 822"/>
                <a:gd name="T27" fmla="*/ 292 h 801"/>
                <a:gd name="T28" fmla="*/ 216 w 822"/>
                <a:gd name="T29" fmla="*/ 324 h 801"/>
                <a:gd name="T30" fmla="*/ 164 w 822"/>
                <a:gd name="T31" fmla="*/ 236 h 801"/>
                <a:gd name="T32" fmla="*/ 186 w 822"/>
                <a:gd name="T33" fmla="*/ 262 h 801"/>
                <a:gd name="T34" fmla="*/ 746 w 822"/>
                <a:gd name="T35" fmla="*/ 235 h 801"/>
                <a:gd name="T36" fmla="*/ 758 w 822"/>
                <a:gd name="T37" fmla="*/ 203 h 801"/>
                <a:gd name="T38" fmla="*/ 746 w 822"/>
                <a:gd name="T39" fmla="*/ 235 h 801"/>
                <a:gd name="T40" fmla="*/ 734 w 822"/>
                <a:gd name="T41" fmla="*/ 147 h 801"/>
                <a:gd name="T42" fmla="*/ 756 w 822"/>
                <a:gd name="T43" fmla="*/ 174 h 801"/>
                <a:gd name="T44" fmla="*/ 717 w 822"/>
                <a:gd name="T45" fmla="*/ 118 h 801"/>
                <a:gd name="T46" fmla="*/ 705 w 822"/>
                <a:gd name="T47" fmla="*/ 86 h 801"/>
                <a:gd name="T48" fmla="*/ 717 w 822"/>
                <a:gd name="T49" fmla="*/ 118 h 801"/>
                <a:gd name="T50" fmla="*/ 665 w 822"/>
                <a:gd name="T51" fmla="*/ 30 h 801"/>
                <a:gd name="T52" fmla="*/ 688 w 822"/>
                <a:gd name="T53" fmla="*/ 56 h 801"/>
                <a:gd name="T54" fmla="*/ 605 w 822"/>
                <a:gd name="T55" fmla="*/ 0 h 801"/>
                <a:gd name="T56" fmla="*/ 449 w 822"/>
                <a:gd name="T57" fmla="*/ 222 h 801"/>
                <a:gd name="T58" fmla="*/ 190 w 822"/>
                <a:gd name="T59" fmla="*/ 217 h 801"/>
                <a:gd name="T60" fmla="*/ 152 w 822"/>
                <a:gd name="T61" fmla="*/ 204 h 801"/>
                <a:gd name="T62" fmla="*/ 143 w 822"/>
                <a:gd name="T63" fmla="*/ 199 h 801"/>
                <a:gd name="T64" fmla="*/ 110 w 822"/>
                <a:gd name="T65" fmla="*/ 194 h 801"/>
                <a:gd name="T66" fmla="*/ 143 w 822"/>
                <a:gd name="T67" fmla="*/ 194 h 801"/>
                <a:gd name="T68" fmla="*/ 120 w 822"/>
                <a:gd name="T69" fmla="*/ 158 h 801"/>
                <a:gd name="T70" fmla="*/ 10 w 822"/>
                <a:gd name="T71" fmla="*/ 420 h 801"/>
                <a:gd name="T72" fmla="*/ 272 w 822"/>
                <a:gd name="T73" fmla="*/ 796 h 801"/>
                <a:gd name="T74" fmla="*/ 428 w 822"/>
                <a:gd name="T75" fmla="*/ 661 h 801"/>
                <a:gd name="T76" fmla="*/ 510 w 822"/>
                <a:gd name="T77" fmla="*/ 463 h 801"/>
                <a:gd name="T78" fmla="*/ 512 w 822"/>
                <a:gd name="T79" fmla="*/ 461 h 801"/>
                <a:gd name="T80" fmla="*/ 659 w 822"/>
                <a:gd name="T81" fmla="*/ 240 h 801"/>
                <a:gd name="T82" fmla="*/ 822 w 822"/>
                <a:gd name="T83" fmla="*/ 243 h 801"/>
                <a:gd name="T84" fmla="*/ 642 w 822"/>
                <a:gd name="T85" fmla="*/ 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2" h="801">
                  <a:moveTo>
                    <a:pt x="307" y="467"/>
                  </a:moveTo>
                  <a:cubicBezTo>
                    <a:pt x="307" y="462"/>
                    <a:pt x="307" y="462"/>
                    <a:pt x="307" y="462"/>
                  </a:cubicBezTo>
                  <a:cubicBezTo>
                    <a:pt x="341" y="462"/>
                    <a:pt x="341" y="462"/>
                    <a:pt x="341" y="462"/>
                  </a:cubicBezTo>
                  <a:cubicBezTo>
                    <a:pt x="341" y="467"/>
                    <a:pt x="341" y="467"/>
                    <a:pt x="341" y="467"/>
                  </a:cubicBezTo>
                  <a:cubicBezTo>
                    <a:pt x="307" y="467"/>
                    <a:pt x="307" y="467"/>
                    <a:pt x="307" y="467"/>
                  </a:cubicBezTo>
                  <a:moveTo>
                    <a:pt x="375" y="467"/>
                  </a:moveTo>
                  <a:cubicBezTo>
                    <a:pt x="375" y="462"/>
                    <a:pt x="375" y="462"/>
                    <a:pt x="375" y="462"/>
                  </a:cubicBezTo>
                  <a:cubicBezTo>
                    <a:pt x="409" y="461"/>
                    <a:pt x="409" y="461"/>
                    <a:pt x="409" y="461"/>
                  </a:cubicBezTo>
                  <a:cubicBezTo>
                    <a:pt x="409" y="467"/>
                    <a:pt x="409" y="467"/>
                    <a:pt x="409" y="467"/>
                  </a:cubicBezTo>
                  <a:cubicBezTo>
                    <a:pt x="375" y="467"/>
                    <a:pt x="375" y="467"/>
                    <a:pt x="375" y="467"/>
                  </a:cubicBezTo>
                  <a:moveTo>
                    <a:pt x="443" y="467"/>
                  </a:moveTo>
                  <a:cubicBezTo>
                    <a:pt x="443" y="461"/>
                    <a:pt x="443" y="461"/>
                    <a:pt x="443" y="461"/>
                  </a:cubicBezTo>
                  <a:cubicBezTo>
                    <a:pt x="476" y="461"/>
                    <a:pt x="476" y="461"/>
                    <a:pt x="476" y="461"/>
                  </a:cubicBezTo>
                  <a:cubicBezTo>
                    <a:pt x="477" y="467"/>
                    <a:pt x="477" y="467"/>
                    <a:pt x="477" y="467"/>
                  </a:cubicBezTo>
                  <a:cubicBezTo>
                    <a:pt x="443" y="467"/>
                    <a:pt x="443" y="467"/>
                    <a:pt x="443" y="467"/>
                  </a:cubicBezTo>
                  <a:moveTo>
                    <a:pt x="285" y="441"/>
                  </a:moveTo>
                  <a:cubicBezTo>
                    <a:pt x="267" y="412"/>
                    <a:pt x="267" y="412"/>
                    <a:pt x="267" y="412"/>
                  </a:cubicBezTo>
                  <a:cubicBezTo>
                    <a:pt x="272" y="409"/>
                    <a:pt x="272" y="409"/>
                    <a:pt x="272" y="409"/>
                  </a:cubicBezTo>
                  <a:cubicBezTo>
                    <a:pt x="289" y="438"/>
                    <a:pt x="289" y="438"/>
                    <a:pt x="289" y="438"/>
                  </a:cubicBezTo>
                  <a:cubicBezTo>
                    <a:pt x="285" y="441"/>
                    <a:pt x="285" y="441"/>
                    <a:pt x="285" y="441"/>
                  </a:cubicBezTo>
                  <a:moveTo>
                    <a:pt x="250" y="382"/>
                  </a:moveTo>
                  <a:cubicBezTo>
                    <a:pt x="233" y="353"/>
                    <a:pt x="233" y="353"/>
                    <a:pt x="233" y="353"/>
                  </a:cubicBezTo>
                  <a:cubicBezTo>
                    <a:pt x="238" y="350"/>
                    <a:pt x="238" y="350"/>
                    <a:pt x="238" y="350"/>
                  </a:cubicBezTo>
                  <a:cubicBezTo>
                    <a:pt x="255" y="380"/>
                    <a:pt x="255" y="380"/>
                    <a:pt x="255" y="380"/>
                  </a:cubicBezTo>
                  <a:cubicBezTo>
                    <a:pt x="250" y="382"/>
                    <a:pt x="250" y="382"/>
                    <a:pt x="250" y="382"/>
                  </a:cubicBezTo>
                  <a:moveTo>
                    <a:pt x="216" y="324"/>
                  </a:moveTo>
                  <a:cubicBezTo>
                    <a:pt x="199" y="294"/>
                    <a:pt x="199" y="294"/>
                    <a:pt x="199" y="294"/>
                  </a:cubicBezTo>
                  <a:cubicBezTo>
                    <a:pt x="203" y="292"/>
                    <a:pt x="203" y="292"/>
                    <a:pt x="203" y="292"/>
                  </a:cubicBezTo>
                  <a:cubicBezTo>
                    <a:pt x="221" y="321"/>
                    <a:pt x="221" y="321"/>
                    <a:pt x="221" y="321"/>
                  </a:cubicBezTo>
                  <a:cubicBezTo>
                    <a:pt x="216" y="324"/>
                    <a:pt x="216" y="324"/>
                    <a:pt x="216" y="324"/>
                  </a:cubicBezTo>
                  <a:moveTo>
                    <a:pt x="181" y="265"/>
                  </a:moveTo>
                  <a:cubicBezTo>
                    <a:pt x="164" y="236"/>
                    <a:pt x="164" y="236"/>
                    <a:pt x="164" y="236"/>
                  </a:cubicBezTo>
                  <a:cubicBezTo>
                    <a:pt x="169" y="233"/>
                    <a:pt x="169" y="233"/>
                    <a:pt x="169" y="233"/>
                  </a:cubicBezTo>
                  <a:cubicBezTo>
                    <a:pt x="186" y="262"/>
                    <a:pt x="186" y="262"/>
                    <a:pt x="186" y="262"/>
                  </a:cubicBezTo>
                  <a:cubicBezTo>
                    <a:pt x="181" y="265"/>
                    <a:pt x="181" y="265"/>
                    <a:pt x="181" y="265"/>
                  </a:cubicBezTo>
                  <a:moveTo>
                    <a:pt x="746" y="235"/>
                  </a:moveTo>
                  <a:cubicBezTo>
                    <a:pt x="741" y="233"/>
                    <a:pt x="741" y="233"/>
                    <a:pt x="741" y="233"/>
                  </a:cubicBezTo>
                  <a:cubicBezTo>
                    <a:pt x="758" y="203"/>
                    <a:pt x="758" y="203"/>
                    <a:pt x="758" y="203"/>
                  </a:cubicBezTo>
                  <a:cubicBezTo>
                    <a:pt x="763" y="206"/>
                    <a:pt x="763" y="206"/>
                    <a:pt x="763" y="206"/>
                  </a:cubicBezTo>
                  <a:cubicBezTo>
                    <a:pt x="746" y="235"/>
                    <a:pt x="746" y="235"/>
                    <a:pt x="746" y="235"/>
                  </a:cubicBezTo>
                  <a:moveTo>
                    <a:pt x="751" y="177"/>
                  </a:moveTo>
                  <a:cubicBezTo>
                    <a:pt x="734" y="147"/>
                    <a:pt x="734" y="147"/>
                    <a:pt x="734" y="147"/>
                  </a:cubicBezTo>
                  <a:cubicBezTo>
                    <a:pt x="739" y="144"/>
                    <a:pt x="739" y="144"/>
                    <a:pt x="739" y="144"/>
                  </a:cubicBezTo>
                  <a:cubicBezTo>
                    <a:pt x="756" y="174"/>
                    <a:pt x="756" y="174"/>
                    <a:pt x="756" y="174"/>
                  </a:cubicBezTo>
                  <a:cubicBezTo>
                    <a:pt x="751" y="177"/>
                    <a:pt x="751" y="177"/>
                    <a:pt x="751" y="177"/>
                  </a:cubicBezTo>
                  <a:moveTo>
                    <a:pt x="717" y="118"/>
                  </a:moveTo>
                  <a:cubicBezTo>
                    <a:pt x="700" y="89"/>
                    <a:pt x="700" y="89"/>
                    <a:pt x="700" y="89"/>
                  </a:cubicBezTo>
                  <a:cubicBezTo>
                    <a:pt x="705" y="86"/>
                    <a:pt x="705" y="86"/>
                    <a:pt x="705" y="86"/>
                  </a:cubicBezTo>
                  <a:cubicBezTo>
                    <a:pt x="722" y="115"/>
                    <a:pt x="722" y="115"/>
                    <a:pt x="722" y="115"/>
                  </a:cubicBezTo>
                  <a:cubicBezTo>
                    <a:pt x="717" y="118"/>
                    <a:pt x="717" y="118"/>
                    <a:pt x="717" y="118"/>
                  </a:cubicBezTo>
                  <a:moveTo>
                    <a:pt x="683" y="59"/>
                  </a:moveTo>
                  <a:cubicBezTo>
                    <a:pt x="665" y="30"/>
                    <a:pt x="665" y="30"/>
                    <a:pt x="665" y="30"/>
                  </a:cubicBezTo>
                  <a:cubicBezTo>
                    <a:pt x="670" y="27"/>
                    <a:pt x="670" y="27"/>
                    <a:pt x="670" y="27"/>
                  </a:cubicBezTo>
                  <a:cubicBezTo>
                    <a:pt x="688" y="56"/>
                    <a:pt x="688" y="56"/>
                    <a:pt x="688" y="56"/>
                  </a:cubicBezTo>
                  <a:cubicBezTo>
                    <a:pt x="683" y="59"/>
                    <a:pt x="683" y="59"/>
                    <a:pt x="683" y="59"/>
                  </a:cubicBezTo>
                  <a:moveTo>
                    <a:pt x="605" y="0"/>
                  </a:moveTo>
                  <a:cubicBezTo>
                    <a:pt x="498" y="194"/>
                    <a:pt x="498" y="194"/>
                    <a:pt x="498" y="194"/>
                  </a:cubicBezTo>
                  <a:cubicBezTo>
                    <a:pt x="490" y="209"/>
                    <a:pt x="468" y="222"/>
                    <a:pt x="449" y="222"/>
                  </a:cubicBezTo>
                  <a:cubicBezTo>
                    <a:pt x="449" y="222"/>
                    <a:pt x="449" y="222"/>
                    <a:pt x="448" y="222"/>
                  </a:cubicBezTo>
                  <a:cubicBezTo>
                    <a:pt x="190" y="217"/>
                    <a:pt x="190" y="217"/>
                    <a:pt x="190" y="217"/>
                  </a:cubicBezTo>
                  <a:cubicBezTo>
                    <a:pt x="177" y="217"/>
                    <a:pt x="162" y="211"/>
                    <a:pt x="150" y="201"/>
                  </a:cubicBezTo>
                  <a:cubicBezTo>
                    <a:pt x="152" y="204"/>
                    <a:pt x="152" y="204"/>
                    <a:pt x="152" y="204"/>
                  </a:cubicBezTo>
                  <a:cubicBezTo>
                    <a:pt x="147" y="207"/>
                    <a:pt x="147" y="207"/>
                    <a:pt x="147" y="207"/>
                  </a:cubicBezTo>
                  <a:cubicBezTo>
                    <a:pt x="143" y="199"/>
                    <a:pt x="143" y="199"/>
                    <a:pt x="143" y="199"/>
                  </a:cubicBezTo>
                  <a:cubicBezTo>
                    <a:pt x="110" y="200"/>
                    <a:pt x="110" y="200"/>
                    <a:pt x="110" y="200"/>
                  </a:cubicBezTo>
                  <a:cubicBezTo>
                    <a:pt x="110" y="194"/>
                    <a:pt x="110" y="194"/>
                    <a:pt x="110" y="194"/>
                  </a:cubicBezTo>
                  <a:cubicBezTo>
                    <a:pt x="143" y="194"/>
                    <a:pt x="143" y="194"/>
                    <a:pt x="143" y="194"/>
                  </a:cubicBezTo>
                  <a:cubicBezTo>
                    <a:pt x="143" y="194"/>
                    <a:pt x="143" y="194"/>
                    <a:pt x="143" y="194"/>
                  </a:cubicBezTo>
                  <a:cubicBezTo>
                    <a:pt x="141" y="192"/>
                    <a:pt x="139" y="189"/>
                    <a:pt x="138" y="187"/>
                  </a:cubicBezTo>
                  <a:cubicBezTo>
                    <a:pt x="120" y="158"/>
                    <a:pt x="120" y="158"/>
                    <a:pt x="120" y="158"/>
                  </a:cubicBezTo>
                  <a:cubicBezTo>
                    <a:pt x="8" y="361"/>
                    <a:pt x="8" y="361"/>
                    <a:pt x="8" y="361"/>
                  </a:cubicBezTo>
                  <a:cubicBezTo>
                    <a:pt x="0" y="377"/>
                    <a:pt x="0" y="404"/>
                    <a:pt x="10" y="420"/>
                  </a:cubicBezTo>
                  <a:cubicBezTo>
                    <a:pt x="221" y="766"/>
                    <a:pt x="221" y="766"/>
                    <a:pt x="221" y="766"/>
                  </a:cubicBezTo>
                  <a:cubicBezTo>
                    <a:pt x="230" y="782"/>
                    <a:pt x="254" y="796"/>
                    <a:pt x="272" y="796"/>
                  </a:cubicBezTo>
                  <a:cubicBezTo>
                    <a:pt x="513" y="801"/>
                    <a:pt x="513" y="801"/>
                    <a:pt x="513" y="801"/>
                  </a:cubicBezTo>
                  <a:cubicBezTo>
                    <a:pt x="428" y="661"/>
                    <a:pt x="428" y="661"/>
                    <a:pt x="428" y="661"/>
                  </a:cubicBezTo>
                  <a:cubicBezTo>
                    <a:pt x="421" y="648"/>
                    <a:pt x="420" y="628"/>
                    <a:pt x="427" y="615"/>
                  </a:cubicBezTo>
                  <a:cubicBezTo>
                    <a:pt x="510" y="463"/>
                    <a:pt x="510" y="463"/>
                    <a:pt x="510" y="463"/>
                  </a:cubicBezTo>
                  <a:cubicBezTo>
                    <a:pt x="510" y="461"/>
                    <a:pt x="510" y="461"/>
                    <a:pt x="510" y="461"/>
                  </a:cubicBezTo>
                  <a:cubicBezTo>
                    <a:pt x="512" y="461"/>
                    <a:pt x="512" y="461"/>
                    <a:pt x="512" y="461"/>
                  </a:cubicBezTo>
                  <a:cubicBezTo>
                    <a:pt x="621" y="262"/>
                    <a:pt x="621" y="262"/>
                    <a:pt x="621" y="262"/>
                  </a:cubicBezTo>
                  <a:cubicBezTo>
                    <a:pt x="628" y="250"/>
                    <a:pt x="645" y="240"/>
                    <a:pt x="659" y="240"/>
                  </a:cubicBezTo>
                  <a:cubicBezTo>
                    <a:pt x="659" y="240"/>
                    <a:pt x="660" y="240"/>
                    <a:pt x="660" y="240"/>
                  </a:cubicBezTo>
                  <a:cubicBezTo>
                    <a:pt x="822" y="243"/>
                    <a:pt x="822" y="243"/>
                    <a:pt x="822" y="243"/>
                  </a:cubicBezTo>
                  <a:cubicBezTo>
                    <a:pt x="694" y="31"/>
                    <a:pt x="694" y="31"/>
                    <a:pt x="694" y="31"/>
                  </a:cubicBezTo>
                  <a:cubicBezTo>
                    <a:pt x="684" y="15"/>
                    <a:pt x="660" y="1"/>
                    <a:pt x="642" y="1"/>
                  </a:cubicBezTo>
                  <a:cubicBezTo>
                    <a:pt x="605" y="0"/>
                    <a:pt x="605" y="0"/>
                    <a:pt x="605" y="0"/>
                  </a:cubicBezTo>
                </a:path>
              </a:pathLst>
            </a:custGeom>
            <a:solidFill>
              <a:srgbClr val="9F21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7"/>
            <p:cNvSpPr>
              <a:spLocks noEditPoints="1"/>
            </p:cNvSpPr>
            <p:nvPr/>
          </p:nvSpPr>
          <p:spPr bwMode="auto">
            <a:xfrm>
              <a:off x="1902" y="2377"/>
              <a:ext cx="1020" cy="1159"/>
            </a:xfrm>
            <a:custGeom>
              <a:avLst/>
              <a:gdLst>
                <a:gd name="T0" fmla="*/ 158 w 495"/>
                <a:gd name="T1" fmla="*/ 227 h 563"/>
                <a:gd name="T2" fmla="*/ 158 w 495"/>
                <a:gd name="T3" fmla="*/ 221 h 563"/>
                <a:gd name="T4" fmla="*/ 191 w 495"/>
                <a:gd name="T5" fmla="*/ 221 h 563"/>
                <a:gd name="T6" fmla="*/ 203 w 495"/>
                <a:gd name="T7" fmla="*/ 199 h 563"/>
                <a:gd name="T8" fmla="*/ 203 w 495"/>
                <a:gd name="T9" fmla="*/ 199 h 563"/>
                <a:gd name="T10" fmla="*/ 208 w 495"/>
                <a:gd name="T11" fmla="*/ 202 h 563"/>
                <a:gd name="T12" fmla="*/ 194 w 495"/>
                <a:gd name="T13" fmla="*/ 227 h 563"/>
                <a:gd name="T14" fmla="*/ 158 w 495"/>
                <a:gd name="T15" fmla="*/ 227 h 563"/>
                <a:gd name="T16" fmla="*/ 225 w 495"/>
                <a:gd name="T17" fmla="*/ 172 h 563"/>
                <a:gd name="T18" fmla="*/ 220 w 495"/>
                <a:gd name="T19" fmla="*/ 170 h 563"/>
                <a:gd name="T20" fmla="*/ 237 w 495"/>
                <a:gd name="T21" fmla="*/ 140 h 563"/>
                <a:gd name="T22" fmla="*/ 242 w 495"/>
                <a:gd name="T23" fmla="*/ 143 h 563"/>
                <a:gd name="T24" fmla="*/ 225 w 495"/>
                <a:gd name="T25" fmla="*/ 172 h 563"/>
                <a:gd name="T26" fmla="*/ 259 w 495"/>
                <a:gd name="T27" fmla="*/ 113 h 563"/>
                <a:gd name="T28" fmla="*/ 254 w 495"/>
                <a:gd name="T29" fmla="*/ 111 h 563"/>
                <a:gd name="T30" fmla="*/ 271 w 495"/>
                <a:gd name="T31" fmla="*/ 81 h 563"/>
                <a:gd name="T32" fmla="*/ 276 w 495"/>
                <a:gd name="T33" fmla="*/ 84 h 563"/>
                <a:gd name="T34" fmla="*/ 259 w 495"/>
                <a:gd name="T35" fmla="*/ 113 h 563"/>
                <a:gd name="T36" fmla="*/ 292 w 495"/>
                <a:gd name="T37" fmla="*/ 54 h 563"/>
                <a:gd name="T38" fmla="*/ 287 w 495"/>
                <a:gd name="T39" fmla="*/ 52 h 563"/>
                <a:gd name="T40" fmla="*/ 304 w 495"/>
                <a:gd name="T41" fmla="*/ 22 h 563"/>
                <a:gd name="T42" fmla="*/ 309 w 495"/>
                <a:gd name="T43" fmla="*/ 25 h 563"/>
                <a:gd name="T44" fmla="*/ 292 w 495"/>
                <a:gd name="T45" fmla="*/ 54 h 563"/>
                <a:gd name="T46" fmla="*/ 239 w 495"/>
                <a:gd name="T47" fmla="*/ 0 h 563"/>
                <a:gd name="T48" fmla="*/ 201 w 495"/>
                <a:gd name="T49" fmla="*/ 22 h 563"/>
                <a:gd name="T50" fmla="*/ 92 w 495"/>
                <a:gd name="T51" fmla="*/ 221 h 563"/>
                <a:gd name="T52" fmla="*/ 124 w 495"/>
                <a:gd name="T53" fmla="*/ 221 h 563"/>
                <a:gd name="T54" fmla="*/ 124 w 495"/>
                <a:gd name="T55" fmla="*/ 227 h 563"/>
                <a:gd name="T56" fmla="*/ 90 w 495"/>
                <a:gd name="T57" fmla="*/ 227 h 563"/>
                <a:gd name="T58" fmla="*/ 90 w 495"/>
                <a:gd name="T59" fmla="*/ 223 h 563"/>
                <a:gd name="T60" fmla="*/ 7 w 495"/>
                <a:gd name="T61" fmla="*/ 375 h 563"/>
                <a:gd name="T62" fmla="*/ 8 w 495"/>
                <a:gd name="T63" fmla="*/ 421 h 563"/>
                <a:gd name="T64" fmla="*/ 93 w 495"/>
                <a:gd name="T65" fmla="*/ 561 h 563"/>
                <a:gd name="T66" fmla="*/ 249 w 495"/>
                <a:gd name="T67" fmla="*/ 563 h 563"/>
                <a:gd name="T68" fmla="*/ 250 w 495"/>
                <a:gd name="T69" fmla="*/ 563 h 563"/>
                <a:gd name="T70" fmla="*/ 299 w 495"/>
                <a:gd name="T71" fmla="*/ 535 h 563"/>
                <a:gd name="T72" fmla="*/ 486 w 495"/>
                <a:gd name="T73" fmla="*/ 196 h 563"/>
                <a:gd name="T74" fmla="*/ 484 w 495"/>
                <a:gd name="T75" fmla="*/ 137 h 563"/>
                <a:gd name="T76" fmla="*/ 402 w 495"/>
                <a:gd name="T77" fmla="*/ 3 h 563"/>
                <a:gd name="T78" fmla="*/ 240 w 495"/>
                <a:gd name="T79" fmla="*/ 0 h 563"/>
                <a:gd name="T80" fmla="*/ 239 w 495"/>
                <a:gd name="T81"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5" h="563">
                  <a:moveTo>
                    <a:pt x="158" y="227"/>
                  </a:moveTo>
                  <a:cubicBezTo>
                    <a:pt x="158" y="221"/>
                    <a:pt x="158" y="221"/>
                    <a:pt x="158" y="221"/>
                  </a:cubicBezTo>
                  <a:cubicBezTo>
                    <a:pt x="191" y="221"/>
                    <a:pt x="191" y="221"/>
                    <a:pt x="191" y="221"/>
                  </a:cubicBezTo>
                  <a:cubicBezTo>
                    <a:pt x="203" y="199"/>
                    <a:pt x="203" y="199"/>
                    <a:pt x="203" y="199"/>
                  </a:cubicBezTo>
                  <a:cubicBezTo>
                    <a:pt x="203" y="199"/>
                    <a:pt x="203" y="199"/>
                    <a:pt x="203" y="199"/>
                  </a:cubicBezTo>
                  <a:cubicBezTo>
                    <a:pt x="208" y="202"/>
                    <a:pt x="208" y="202"/>
                    <a:pt x="208" y="202"/>
                  </a:cubicBezTo>
                  <a:cubicBezTo>
                    <a:pt x="194" y="227"/>
                    <a:pt x="194" y="227"/>
                    <a:pt x="194" y="227"/>
                  </a:cubicBezTo>
                  <a:cubicBezTo>
                    <a:pt x="158" y="227"/>
                    <a:pt x="158" y="227"/>
                    <a:pt x="158" y="227"/>
                  </a:cubicBezTo>
                  <a:moveTo>
                    <a:pt x="225" y="172"/>
                  </a:moveTo>
                  <a:cubicBezTo>
                    <a:pt x="220" y="170"/>
                    <a:pt x="220" y="170"/>
                    <a:pt x="220" y="170"/>
                  </a:cubicBezTo>
                  <a:cubicBezTo>
                    <a:pt x="237" y="140"/>
                    <a:pt x="237" y="140"/>
                    <a:pt x="237" y="140"/>
                  </a:cubicBezTo>
                  <a:cubicBezTo>
                    <a:pt x="242" y="143"/>
                    <a:pt x="242" y="143"/>
                    <a:pt x="242" y="143"/>
                  </a:cubicBezTo>
                  <a:cubicBezTo>
                    <a:pt x="225" y="172"/>
                    <a:pt x="225" y="172"/>
                    <a:pt x="225" y="172"/>
                  </a:cubicBezTo>
                  <a:moveTo>
                    <a:pt x="259" y="113"/>
                  </a:moveTo>
                  <a:cubicBezTo>
                    <a:pt x="254" y="111"/>
                    <a:pt x="254" y="111"/>
                    <a:pt x="254" y="111"/>
                  </a:cubicBezTo>
                  <a:cubicBezTo>
                    <a:pt x="271" y="81"/>
                    <a:pt x="271" y="81"/>
                    <a:pt x="271" y="81"/>
                  </a:cubicBezTo>
                  <a:cubicBezTo>
                    <a:pt x="276" y="84"/>
                    <a:pt x="276" y="84"/>
                    <a:pt x="276" y="84"/>
                  </a:cubicBezTo>
                  <a:cubicBezTo>
                    <a:pt x="259" y="113"/>
                    <a:pt x="259" y="113"/>
                    <a:pt x="259" y="113"/>
                  </a:cubicBezTo>
                  <a:moveTo>
                    <a:pt x="292" y="54"/>
                  </a:moveTo>
                  <a:cubicBezTo>
                    <a:pt x="287" y="52"/>
                    <a:pt x="287" y="52"/>
                    <a:pt x="287" y="52"/>
                  </a:cubicBezTo>
                  <a:cubicBezTo>
                    <a:pt x="304" y="22"/>
                    <a:pt x="304" y="22"/>
                    <a:pt x="304" y="22"/>
                  </a:cubicBezTo>
                  <a:cubicBezTo>
                    <a:pt x="309" y="25"/>
                    <a:pt x="309" y="25"/>
                    <a:pt x="309" y="25"/>
                  </a:cubicBezTo>
                  <a:cubicBezTo>
                    <a:pt x="292" y="54"/>
                    <a:pt x="292" y="54"/>
                    <a:pt x="292" y="54"/>
                  </a:cubicBezTo>
                  <a:moveTo>
                    <a:pt x="239" y="0"/>
                  </a:moveTo>
                  <a:cubicBezTo>
                    <a:pt x="225" y="0"/>
                    <a:pt x="208" y="10"/>
                    <a:pt x="201" y="22"/>
                  </a:cubicBezTo>
                  <a:cubicBezTo>
                    <a:pt x="92" y="221"/>
                    <a:pt x="92" y="221"/>
                    <a:pt x="92" y="221"/>
                  </a:cubicBezTo>
                  <a:cubicBezTo>
                    <a:pt x="124" y="221"/>
                    <a:pt x="124" y="221"/>
                    <a:pt x="124" y="221"/>
                  </a:cubicBezTo>
                  <a:cubicBezTo>
                    <a:pt x="124" y="227"/>
                    <a:pt x="124" y="227"/>
                    <a:pt x="124" y="227"/>
                  </a:cubicBezTo>
                  <a:cubicBezTo>
                    <a:pt x="90" y="227"/>
                    <a:pt x="90" y="227"/>
                    <a:pt x="90" y="227"/>
                  </a:cubicBezTo>
                  <a:cubicBezTo>
                    <a:pt x="90" y="223"/>
                    <a:pt x="90" y="223"/>
                    <a:pt x="90" y="223"/>
                  </a:cubicBezTo>
                  <a:cubicBezTo>
                    <a:pt x="7" y="375"/>
                    <a:pt x="7" y="375"/>
                    <a:pt x="7" y="375"/>
                  </a:cubicBezTo>
                  <a:cubicBezTo>
                    <a:pt x="0" y="388"/>
                    <a:pt x="1" y="408"/>
                    <a:pt x="8" y="421"/>
                  </a:cubicBezTo>
                  <a:cubicBezTo>
                    <a:pt x="93" y="561"/>
                    <a:pt x="93" y="561"/>
                    <a:pt x="93" y="561"/>
                  </a:cubicBezTo>
                  <a:cubicBezTo>
                    <a:pt x="249" y="563"/>
                    <a:pt x="249" y="563"/>
                    <a:pt x="249" y="563"/>
                  </a:cubicBezTo>
                  <a:cubicBezTo>
                    <a:pt x="250" y="563"/>
                    <a:pt x="250" y="563"/>
                    <a:pt x="250" y="563"/>
                  </a:cubicBezTo>
                  <a:cubicBezTo>
                    <a:pt x="269" y="563"/>
                    <a:pt x="291" y="551"/>
                    <a:pt x="299" y="535"/>
                  </a:cubicBezTo>
                  <a:cubicBezTo>
                    <a:pt x="486" y="196"/>
                    <a:pt x="486" y="196"/>
                    <a:pt x="486" y="196"/>
                  </a:cubicBezTo>
                  <a:cubicBezTo>
                    <a:pt x="495" y="180"/>
                    <a:pt x="494" y="154"/>
                    <a:pt x="484" y="137"/>
                  </a:cubicBezTo>
                  <a:cubicBezTo>
                    <a:pt x="402" y="3"/>
                    <a:pt x="402" y="3"/>
                    <a:pt x="402" y="3"/>
                  </a:cubicBezTo>
                  <a:cubicBezTo>
                    <a:pt x="240" y="0"/>
                    <a:pt x="240" y="0"/>
                    <a:pt x="240" y="0"/>
                  </a:cubicBezTo>
                  <a:cubicBezTo>
                    <a:pt x="240" y="0"/>
                    <a:pt x="239" y="0"/>
                    <a:pt x="239" y="0"/>
                  </a:cubicBezTo>
                </a:path>
              </a:pathLst>
            </a:custGeom>
            <a:solidFill>
              <a:srgbClr val="4228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8"/>
            <p:cNvSpPr>
              <a:spLocks noEditPoints="1"/>
            </p:cNvSpPr>
            <p:nvPr/>
          </p:nvSpPr>
          <p:spPr bwMode="auto">
            <a:xfrm>
              <a:off x="1017" y="1170"/>
              <a:ext cx="1314" cy="1038"/>
            </a:xfrm>
            <a:custGeom>
              <a:avLst/>
              <a:gdLst>
                <a:gd name="T0" fmla="*/ 300 w 638"/>
                <a:gd name="T1" fmla="*/ 282 h 504"/>
                <a:gd name="T2" fmla="*/ 303 w 638"/>
                <a:gd name="T3" fmla="*/ 287 h 504"/>
                <a:gd name="T4" fmla="*/ 287 w 638"/>
                <a:gd name="T5" fmla="*/ 317 h 504"/>
                <a:gd name="T6" fmla="*/ 299 w 638"/>
                <a:gd name="T7" fmla="*/ 284 h 504"/>
                <a:gd name="T8" fmla="*/ 328 w 638"/>
                <a:gd name="T9" fmla="*/ 277 h 504"/>
                <a:gd name="T10" fmla="*/ 362 w 638"/>
                <a:gd name="T11" fmla="*/ 271 h 504"/>
                <a:gd name="T12" fmla="*/ 328 w 638"/>
                <a:gd name="T13" fmla="*/ 277 h 504"/>
                <a:gd name="T14" fmla="*/ 396 w 638"/>
                <a:gd name="T15" fmla="*/ 271 h 504"/>
                <a:gd name="T16" fmla="*/ 430 w 638"/>
                <a:gd name="T17" fmla="*/ 277 h 504"/>
                <a:gd name="T18" fmla="*/ 464 w 638"/>
                <a:gd name="T19" fmla="*/ 276 h 504"/>
                <a:gd name="T20" fmla="*/ 498 w 638"/>
                <a:gd name="T21" fmla="*/ 271 h 504"/>
                <a:gd name="T22" fmla="*/ 464 w 638"/>
                <a:gd name="T23" fmla="*/ 276 h 504"/>
                <a:gd name="T24" fmla="*/ 532 w 638"/>
                <a:gd name="T25" fmla="*/ 271 h 504"/>
                <a:gd name="T26" fmla="*/ 566 w 638"/>
                <a:gd name="T27" fmla="*/ 276 h 504"/>
                <a:gd name="T28" fmla="*/ 600 w 638"/>
                <a:gd name="T29" fmla="*/ 276 h 504"/>
                <a:gd name="T30" fmla="*/ 620 w 638"/>
                <a:gd name="T31" fmla="*/ 270 h 504"/>
                <a:gd name="T32" fmla="*/ 624 w 638"/>
                <a:gd name="T33" fmla="*/ 288 h 504"/>
                <a:gd name="T34" fmla="*/ 600 w 638"/>
                <a:gd name="T35" fmla="*/ 276 h 504"/>
                <a:gd name="T36" fmla="*/ 276 w 638"/>
                <a:gd name="T37" fmla="*/ 226 h 504"/>
                <a:gd name="T38" fmla="*/ 298 w 638"/>
                <a:gd name="T39" fmla="*/ 252 h 504"/>
                <a:gd name="T40" fmla="*/ 259 w 638"/>
                <a:gd name="T41" fmla="*/ 197 h 504"/>
                <a:gd name="T42" fmla="*/ 247 w 638"/>
                <a:gd name="T43" fmla="*/ 165 h 504"/>
                <a:gd name="T44" fmla="*/ 259 w 638"/>
                <a:gd name="T45" fmla="*/ 197 h 504"/>
                <a:gd name="T46" fmla="*/ 207 w 638"/>
                <a:gd name="T47" fmla="*/ 109 h 504"/>
                <a:gd name="T48" fmla="*/ 229 w 638"/>
                <a:gd name="T49" fmla="*/ 135 h 504"/>
                <a:gd name="T50" fmla="*/ 190 w 638"/>
                <a:gd name="T51" fmla="*/ 80 h 504"/>
                <a:gd name="T52" fmla="*/ 178 w 638"/>
                <a:gd name="T53" fmla="*/ 47 h 504"/>
                <a:gd name="T54" fmla="*/ 190 w 638"/>
                <a:gd name="T55" fmla="*/ 80 h 504"/>
                <a:gd name="T56" fmla="*/ 154 w 638"/>
                <a:gd name="T57" fmla="*/ 7 h 504"/>
                <a:gd name="T58" fmla="*/ 156 w 638"/>
                <a:gd name="T59" fmla="*/ 21 h 504"/>
                <a:gd name="T60" fmla="*/ 131 w 638"/>
                <a:gd name="T61" fmla="*/ 28 h 504"/>
                <a:gd name="T62" fmla="*/ 11 w 638"/>
                <a:gd name="T63" fmla="*/ 308 h 504"/>
                <a:gd name="T64" fmla="*/ 205 w 638"/>
                <a:gd name="T65" fmla="*/ 368 h 504"/>
                <a:gd name="T66" fmla="*/ 255 w 638"/>
                <a:gd name="T67" fmla="*/ 340 h 504"/>
                <a:gd name="T68" fmla="*/ 630 w 638"/>
                <a:gd name="T69" fmla="*/ 319 h 504"/>
                <a:gd name="T70" fmla="*/ 624 w 638"/>
                <a:gd name="T71" fmla="*/ 270 h 504"/>
                <a:gd name="T72" fmla="*/ 625 w 638"/>
                <a:gd name="T73" fmla="*/ 256 h 504"/>
                <a:gd name="T74" fmla="*/ 439 w 638"/>
                <a:gd name="T75" fmla="*/ 4 h 504"/>
                <a:gd name="T76" fmla="*/ 180 w 638"/>
                <a:gd name="T7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8" h="504">
                  <a:moveTo>
                    <a:pt x="299" y="284"/>
                  </a:moveTo>
                  <a:cubicBezTo>
                    <a:pt x="300" y="282"/>
                    <a:pt x="300" y="282"/>
                    <a:pt x="300" y="282"/>
                  </a:cubicBezTo>
                  <a:cubicBezTo>
                    <a:pt x="305" y="285"/>
                    <a:pt x="305" y="285"/>
                    <a:pt x="305" y="285"/>
                  </a:cubicBezTo>
                  <a:cubicBezTo>
                    <a:pt x="303" y="287"/>
                    <a:pt x="303" y="287"/>
                    <a:pt x="303" y="287"/>
                  </a:cubicBezTo>
                  <a:cubicBezTo>
                    <a:pt x="303" y="287"/>
                    <a:pt x="303" y="287"/>
                    <a:pt x="303" y="287"/>
                  </a:cubicBezTo>
                  <a:cubicBezTo>
                    <a:pt x="287" y="317"/>
                    <a:pt x="287" y="317"/>
                    <a:pt x="287" y="317"/>
                  </a:cubicBezTo>
                  <a:cubicBezTo>
                    <a:pt x="282" y="314"/>
                    <a:pt x="282" y="314"/>
                    <a:pt x="282" y="314"/>
                  </a:cubicBezTo>
                  <a:cubicBezTo>
                    <a:pt x="299" y="284"/>
                    <a:pt x="299" y="284"/>
                    <a:pt x="299" y="284"/>
                  </a:cubicBezTo>
                  <a:cubicBezTo>
                    <a:pt x="299" y="284"/>
                    <a:pt x="299" y="284"/>
                    <a:pt x="299" y="284"/>
                  </a:cubicBezTo>
                  <a:moveTo>
                    <a:pt x="328" y="277"/>
                  </a:moveTo>
                  <a:cubicBezTo>
                    <a:pt x="328" y="271"/>
                    <a:pt x="328" y="271"/>
                    <a:pt x="328" y="271"/>
                  </a:cubicBezTo>
                  <a:cubicBezTo>
                    <a:pt x="362" y="271"/>
                    <a:pt x="362" y="271"/>
                    <a:pt x="362" y="271"/>
                  </a:cubicBezTo>
                  <a:cubicBezTo>
                    <a:pt x="362" y="277"/>
                    <a:pt x="362" y="277"/>
                    <a:pt x="362" y="277"/>
                  </a:cubicBezTo>
                  <a:cubicBezTo>
                    <a:pt x="328" y="277"/>
                    <a:pt x="328" y="277"/>
                    <a:pt x="328" y="277"/>
                  </a:cubicBezTo>
                  <a:moveTo>
                    <a:pt x="396" y="277"/>
                  </a:moveTo>
                  <a:cubicBezTo>
                    <a:pt x="396" y="271"/>
                    <a:pt x="396" y="271"/>
                    <a:pt x="396" y="271"/>
                  </a:cubicBezTo>
                  <a:cubicBezTo>
                    <a:pt x="430" y="271"/>
                    <a:pt x="430" y="271"/>
                    <a:pt x="430" y="271"/>
                  </a:cubicBezTo>
                  <a:cubicBezTo>
                    <a:pt x="430" y="277"/>
                    <a:pt x="430" y="277"/>
                    <a:pt x="430" y="277"/>
                  </a:cubicBezTo>
                  <a:cubicBezTo>
                    <a:pt x="396" y="277"/>
                    <a:pt x="396" y="277"/>
                    <a:pt x="396" y="277"/>
                  </a:cubicBezTo>
                  <a:moveTo>
                    <a:pt x="464" y="276"/>
                  </a:moveTo>
                  <a:cubicBezTo>
                    <a:pt x="464" y="271"/>
                    <a:pt x="464" y="271"/>
                    <a:pt x="464" y="271"/>
                  </a:cubicBezTo>
                  <a:cubicBezTo>
                    <a:pt x="498" y="271"/>
                    <a:pt x="498" y="271"/>
                    <a:pt x="498" y="271"/>
                  </a:cubicBezTo>
                  <a:cubicBezTo>
                    <a:pt x="498" y="276"/>
                    <a:pt x="498" y="276"/>
                    <a:pt x="498" y="276"/>
                  </a:cubicBezTo>
                  <a:cubicBezTo>
                    <a:pt x="464" y="276"/>
                    <a:pt x="464" y="276"/>
                    <a:pt x="464" y="276"/>
                  </a:cubicBezTo>
                  <a:moveTo>
                    <a:pt x="532" y="276"/>
                  </a:moveTo>
                  <a:cubicBezTo>
                    <a:pt x="532" y="271"/>
                    <a:pt x="532" y="271"/>
                    <a:pt x="532" y="271"/>
                  </a:cubicBezTo>
                  <a:cubicBezTo>
                    <a:pt x="566" y="271"/>
                    <a:pt x="566" y="271"/>
                    <a:pt x="566" y="271"/>
                  </a:cubicBezTo>
                  <a:cubicBezTo>
                    <a:pt x="566" y="276"/>
                    <a:pt x="566" y="276"/>
                    <a:pt x="566" y="276"/>
                  </a:cubicBezTo>
                  <a:cubicBezTo>
                    <a:pt x="532" y="276"/>
                    <a:pt x="532" y="276"/>
                    <a:pt x="532" y="276"/>
                  </a:cubicBezTo>
                  <a:moveTo>
                    <a:pt x="600" y="276"/>
                  </a:moveTo>
                  <a:cubicBezTo>
                    <a:pt x="600" y="271"/>
                    <a:pt x="600" y="271"/>
                    <a:pt x="600" y="271"/>
                  </a:cubicBezTo>
                  <a:cubicBezTo>
                    <a:pt x="620" y="270"/>
                    <a:pt x="620" y="270"/>
                    <a:pt x="620" y="270"/>
                  </a:cubicBezTo>
                  <a:cubicBezTo>
                    <a:pt x="629" y="285"/>
                    <a:pt x="629" y="285"/>
                    <a:pt x="629" y="285"/>
                  </a:cubicBezTo>
                  <a:cubicBezTo>
                    <a:pt x="624" y="288"/>
                    <a:pt x="624" y="288"/>
                    <a:pt x="624" y="288"/>
                  </a:cubicBezTo>
                  <a:cubicBezTo>
                    <a:pt x="617" y="276"/>
                    <a:pt x="617" y="276"/>
                    <a:pt x="617" y="276"/>
                  </a:cubicBezTo>
                  <a:cubicBezTo>
                    <a:pt x="600" y="276"/>
                    <a:pt x="600" y="276"/>
                    <a:pt x="600" y="276"/>
                  </a:cubicBezTo>
                  <a:moveTo>
                    <a:pt x="293" y="255"/>
                  </a:moveTo>
                  <a:cubicBezTo>
                    <a:pt x="276" y="226"/>
                    <a:pt x="276" y="226"/>
                    <a:pt x="276" y="226"/>
                  </a:cubicBezTo>
                  <a:cubicBezTo>
                    <a:pt x="281" y="223"/>
                    <a:pt x="281" y="223"/>
                    <a:pt x="281" y="223"/>
                  </a:cubicBezTo>
                  <a:cubicBezTo>
                    <a:pt x="298" y="252"/>
                    <a:pt x="298" y="252"/>
                    <a:pt x="298" y="252"/>
                  </a:cubicBezTo>
                  <a:cubicBezTo>
                    <a:pt x="293" y="255"/>
                    <a:pt x="293" y="255"/>
                    <a:pt x="293" y="255"/>
                  </a:cubicBezTo>
                  <a:moveTo>
                    <a:pt x="259" y="197"/>
                  </a:moveTo>
                  <a:cubicBezTo>
                    <a:pt x="242" y="167"/>
                    <a:pt x="242" y="167"/>
                    <a:pt x="242" y="167"/>
                  </a:cubicBezTo>
                  <a:cubicBezTo>
                    <a:pt x="247" y="165"/>
                    <a:pt x="247" y="165"/>
                    <a:pt x="247" y="165"/>
                  </a:cubicBezTo>
                  <a:cubicBezTo>
                    <a:pt x="264" y="194"/>
                    <a:pt x="264" y="194"/>
                    <a:pt x="264" y="194"/>
                  </a:cubicBezTo>
                  <a:cubicBezTo>
                    <a:pt x="259" y="197"/>
                    <a:pt x="259" y="197"/>
                    <a:pt x="259" y="197"/>
                  </a:cubicBezTo>
                  <a:moveTo>
                    <a:pt x="225" y="138"/>
                  </a:moveTo>
                  <a:cubicBezTo>
                    <a:pt x="207" y="109"/>
                    <a:pt x="207" y="109"/>
                    <a:pt x="207" y="109"/>
                  </a:cubicBezTo>
                  <a:cubicBezTo>
                    <a:pt x="212" y="106"/>
                    <a:pt x="212" y="106"/>
                    <a:pt x="212" y="106"/>
                  </a:cubicBezTo>
                  <a:cubicBezTo>
                    <a:pt x="229" y="135"/>
                    <a:pt x="229" y="135"/>
                    <a:pt x="229" y="135"/>
                  </a:cubicBezTo>
                  <a:cubicBezTo>
                    <a:pt x="225" y="138"/>
                    <a:pt x="225" y="138"/>
                    <a:pt x="225" y="138"/>
                  </a:cubicBezTo>
                  <a:moveTo>
                    <a:pt x="190" y="80"/>
                  </a:moveTo>
                  <a:cubicBezTo>
                    <a:pt x="173" y="50"/>
                    <a:pt x="173" y="50"/>
                    <a:pt x="173" y="50"/>
                  </a:cubicBezTo>
                  <a:cubicBezTo>
                    <a:pt x="178" y="47"/>
                    <a:pt x="178" y="47"/>
                    <a:pt x="178" y="47"/>
                  </a:cubicBezTo>
                  <a:cubicBezTo>
                    <a:pt x="195" y="77"/>
                    <a:pt x="195" y="77"/>
                    <a:pt x="195" y="77"/>
                  </a:cubicBezTo>
                  <a:cubicBezTo>
                    <a:pt x="190" y="80"/>
                    <a:pt x="190" y="80"/>
                    <a:pt x="190" y="80"/>
                  </a:cubicBezTo>
                  <a:moveTo>
                    <a:pt x="180" y="0"/>
                  </a:moveTo>
                  <a:cubicBezTo>
                    <a:pt x="171" y="0"/>
                    <a:pt x="162" y="2"/>
                    <a:pt x="154" y="7"/>
                  </a:cubicBezTo>
                  <a:cubicBezTo>
                    <a:pt x="161" y="18"/>
                    <a:pt x="161" y="18"/>
                    <a:pt x="161" y="18"/>
                  </a:cubicBezTo>
                  <a:cubicBezTo>
                    <a:pt x="156" y="21"/>
                    <a:pt x="156" y="21"/>
                    <a:pt x="156" y="21"/>
                  </a:cubicBezTo>
                  <a:cubicBezTo>
                    <a:pt x="149" y="10"/>
                    <a:pt x="149" y="10"/>
                    <a:pt x="149" y="10"/>
                  </a:cubicBezTo>
                  <a:cubicBezTo>
                    <a:pt x="141" y="15"/>
                    <a:pt x="135" y="21"/>
                    <a:pt x="131" y="28"/>
                  </a:cubicBezTo>
                  <a:cubicBezTo>
                    <a:pt x="9" y="249"/>
                    <a:pt x="9" y="249"/>
                    <a:pt x="9" y="249"/>
                  </a:cubicBezTo>
                  <a:cubicBezTo>
                    <a:pt x="0" y="265"/>
                    <a:pt x="1" y="291"/>
                    <a:pt x="11" y="308"/>
                  </a:cubicBezTo>
                  <a:cubicBezTo>
                    <a:pt x="130" y="504"/>
                    <a:pt x="130" y="504"/>
                    <a:pt x="130" y="504"/>
                  </a:cubicBezTo>
                  <a:cubicBezTo>
                    <a:pt x="205" y="368"/>
                    <a:pt x="205" y="368"/>
                    <a:pt x="205" y="368"/>
                  </a:cubicBezTo>
                  <a:cubicBezTo>
                    <a:pt x="214" y="352"/>
                    <a:pt x="236" y="340"/>
                    <a:pt x="254" y="340"/>
                  </a:cubicBezTo>
                  <a:cubicBezTo>
                    <a:pt x="254" y="340"/>
                    <a:pt x="255" y="340"/>
                    <a:pt x="255" y="340"/>
                  </a:cubicBezTo>
                  <a:cubicBezTo>
                    <a:pt x="615" y="346"/>
                    <a:pt x="615" y="346"/>
                    <a:pt x="615" y="346"/>
                  </a:cubicBezTo>
                  <a:cubicBezTo>
                    <a:pt x="630" y="319"/>
                    <a:pt x="630" y="319"/>
                    <a:pt x="630" y="319"/>
                  </a:cubicBezTo>
                  <a:cubicBezTo>
                    <a:pt x="638" y="303"/>
                    <a:pt x="638" y="278"/>
                    <a:pt x="628" y="261"/>
                  </a:cubicBezTo>
                  <a:cubicBezTo>
                    <a:pt x="624" y="270"/>
                    <a:pt x="624" y="270"/>
                    <a:pt x="624" y="270"/>
                  </a:cubicBezTo>
                  <a:cubicBezTo>
                    <a:pt x="619" y="267"/>
                    <a:pt x="619" y="267"/>
                    <a:pt x="619" y="267"/>
                  </a:cubicBezTo>
                  <a:cubicBezTo>
                    <a:pt x="625" y="256"/>
                    <a:pt x="625" y="256"/>
                    <a:pt x="625" y="256"/>
                  </a:cubicBezTo>
                  <a:cubicBezTo>
                    <a:pt x="491" y="35"/>
                    <a:pt x="491" y="35"/>
                    <a:pt x="491" y="35"/>
                  </a:cubicBezTo>
                  <a:cubicBezTo>
                    <a:pt x="481" y="18"/>
                    <a:pt x="458" y="5"/>
                    <a:pt x="439" y="4"/>
                  </a:cubicBezTo>
                  <a:cubicBezTo>
                    <a:pt x="180" y="0"/>
                    <a:pt x="180" y="0"/>
                    <a:pt x="180" y="0"/>
                  </a:cubicBezTo>
                  <a:cubicBezTo>
                    <a:pt x="180" y="0"/>
                    <a:pt x="180" y="0"/>
                    <a:pt x="180" y="0"/>
                  </a:cubicBezTo>
                </a:path>
              </a:pathLst>
            </a:custGeom>
            <a:solidFill>
              <a:srgbClr val="7C7B7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9"/>
            <p:cNvSpPr>
              <a:spLocks noEditPoints="1"/>
            </p:cNvSpPr>
            <p:nvPr/>
          </p:nvSpPr>
          <p:spPr bwMode="auto">
            <a:xfrm>
              <a:off x="1285" y="1870"/>
              <a:ext cx="998" cy="470"/>
            </a:xfrm>
            <a:custGeom>
              <a:avLst/>
              <a:gdLst>
                <a:gd name="T0" fmla="*/ 59 w 485"/>
                <a:gd name="T1" fmla="*/ 137 h 228"/>
                <a:gd name="T2" fmla="*/ 69 w 485"/>
                <a:gd name="T3" fmla="*/ 119 h 228"/>
                <a:gd name="T4" fmla="*/ 74 w 485"/>
                <a:gd name="T5" fmla="*/ 122 h 228"/>
                <a:gd name="T6" fmla="*/ 72 w 485"/>
                <a:gd name="T7" fmla="*/ 124 h 228"/>
                <a:gd name="T8" fmla="*/ 72 w 485"/>
                <a:gd name="T9" fmla="*/ 124 h 228"/>
                <a:gd name="T10" fmla="*/ 56 w 485"/>
                <a:gd name="T11" fmla="*/ 154 h 228"/>
                <a:gd name="T12" fmla="*/ 51 w 485"/>
                <a:gd name="T13" fmla="*/ 151 h 228"/>
                <a:gd name="T14" fmla="*/ 59 w 485"/>
                <a:gd name="T15" fmla="*/ 137 h 228"/>
                <a:gd name="T16" fmla="*/ 86 w 485"/>
                <a:gd name="T17" fmla="*/ 89 h 228"/>
                <a:gd name="T18" fmla="*/ 86 w 485"/>
                <a:gd name="T19" fmla="*/ 89 h 228"/>
                <a:gd name="T20" fmla="*/ 103 w 485"/>
                <a:gd name="T21" fmla="*/ 60 h 228"/>
                <a:gd name="T22" fmla="*/ 107 w 485"/>
                <a:gd name="T23" fmla="*/ 63 h 228"/>
                <a:gd name="T24" fmla="*/ 103 w 485"/>
                <a:gd name="T25" fmla="*/ 71 h 228"/>
                <a:gd name="T26" fmla="*/ 89 w 485"/>
                <a:gd name="T27" fmla="*/ 95 h 228"/>
                <a:gd name="T28" fmla="*/ 84 w 485"/>
                <a:gd name="T29" fmla="*/ 92 h 228"/>
                <a:gd name="T30" fmla="*/ 86 w 485"/>
                <a:gd name="T31" fmla="*/ 89 h 228"/>
                <a:gd name="T32" fmla="*/ 135 w 485"/>
                <a:gd name="T33" fmla="*/ 3 h 228"/>
                <a:gd name="T34" fmla="*/ 136 w 485"/>
                <a:gd name="T35" fmla="*/ 1 h 228"/>
                <a:gd name="T36" fmla="*/ 141 w 485"/>
                <a:gd name="T37" fmla="*/ 4 h 228"/>
                <a:gd name="T38" fmla="*/ 124 w 485"/>
                <a:gd name="T39" fmla="*/ 33 h 228"/>
                <a:gd name="T40" fmla="*/ 124 w 485"/>
                <a:gd name="T41" fmla="*/ 33 h 228"/>
                <a:gd name="T42" fmla="*/ 123 w 485"/>
                <a:gd name="T43" fmla="*/ 36 h 228"/>
                <a:gd name="T44" fmla="*/ 118 w 485"/>
                <a:gd name="T45" fmla="*/ 33 h 228"/>
                <a:gd name="T46" fmla="*/ 135 w 485"/>
                <a:gd name="T47" fmla="*/ 3 h 228"/>
                <a:gd name="T48" fmla="*/ 135 w 485"/>
                <a:gd name="T49" fmla="*/ 3 h 228"/>
                <a:gd name="T50" fmla="*/ 124 w 485"/>
                <a:gd name="T51" fmla="*/ 0 h 228"/>
                <a:gd name="T52" fmla="*/ 75 w 485"/>
                <a:gd name="T53" fmla="*/ 28 h 228"/>
                <a:gd name="T54" fmla="*/ 0 w 485"/>
                <a:gd name="T55" fmla="*/ 164 h 228"/>
                <a:gd name="T56" fmla="*/ 18 w 485"/>
                <a:gd name="T57" fmla="*/ 193 h 228"/>
                <a:gd name="T58" fmla="*/ 23 w 485"/>
                <a:gd name="T59" fmla="*/ 200 h 228"/>
                <a:gd name="T60" fmla="*/ 34 w 485"/>
                <a:gd name="T61" fmla="*/ 180 h 228"/>
                <a:gd name="T62" fmla="*/ 34 w 485"/>
                <a:gd name="T63" fmla="*/ 180 h 228"/>
                <a:gd name="T64" fmla="*/ 35 w 485"/>
                <a:gd name="T65" fmla="*/ 178 h 228"/>
                <a:gd name="T66" fmla="*/ 35 w 485"/>
                <a:gd name="T67" fmla="*/ 178 h 228"/>
                <a:gd name="T68" fmla="*/ 40 w 485"/>
                <a:gd name="T69" fmla="*/ 181 h 228"/>
                <a:gd name="T70" fmla="*/ 39 w 485"/>
                <a:gd name="T71" fmla="*/ 183 h 228"/>
                <a:gd name="T72" fmla="*/ 39 w 485"/>
                <a:gd name="T73" fmla="*/ 183 h 228"/>
                <a:gd name="T74" fmla="*/ 28 w 485"/>
                <a:gd name="T75" fmla="*/ 203 h 228"/>
                <a:gd name="T76" fmla="*/ 30 w 485"/>
                <a:gd name="T77" fmla="*/ 207 h 228"/>
                <a:gd name="T78" fmla="*/ 70 w 485"/>
                <a:gd name="T79" fmla="*/ 223 h 228"/>
                <a:gd name="T80" fmla="*/ 328 w 485"/>
                <a:gd name="T81" fmla="*/ 228 h 228"/>
                <a:gd name="T82" fmla="*/ 329 w 485"/>
                <a:gd name="T83" fmla="*/ 228 h 228"/>
                <a:gd name="T84" fmla="*/ 378 w 485"/>
                <a:gd name="T85" fmla="*/ 200 h 228"/>
                <a:gd name="T86" fmla="*/ 485 w 485"/>
                <a:gd name="T87" fmla="*/ 6 h 228"/>
                <a:gd name="T88" fmla="*/ 125 w 485"/>
                <a:gd name="T89" fmla="*/ 0 h 228"/>
                <a:gd name="T90" fmla="*/ 124 w 485"/>
                <a:gd name="T9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5" h="228">
                  <a:moveTo>
                    <a:pt x="59" y="137"/>
                  </a:moveTo>
                  <a:cubicBezTo>
                    <a:pt x="69" y="119"/>
                    <a:pt x="69" y="119"/>
                    <a:pt x="69" y="119"/>
                  </a:cubicBezTo>
                  <a:cubicBezTo>
                    <a:pt x="74" y="122"/>
                    <a:pt x="74" y="122"/>
                    <a:pt x="74" y="122"/>
                  </a:cubicBezTo>
                  <a:cubicBezTo>
                    <a:pt x="72" y="124"/>
                    <a:pt x="72" y="124"/>
                    <a:pt x="72" y="124"/>
                  </a:cubicBezTo>
                  <a:cubicBezTo>
                    <a:pt x="72" y="124"/>
                    <a:pt x="72" y="124"/>
                    <a:pt x="72" y="124"/>
                  </a:cubicBezTo>
                  <a:cubicBezTo>
                    <a:pt x="56" y="154"/>
                    <a:pt x="56" y="154"/>
                    <a:pt x="56" y="154"/>
                  </a:cubicBezTo>
                  <a:cubicBezTo>
                    <a:pt x="51" y="151"/>
                    <a:pt x="51" y="151"/>
                    <a:pt x="51" y="151"/>
                  </a:cubicBezTo>
                  <a:cubicBezTo>
                    <a:pt x="59" y="137"/>
                    <a:pt x="59" y="137"/>
                    <a:pt x="59" y="137"/>
                  </a:cubicBezTo>
                  <a:moveTo>
                    <a:pt x="86" y="89"/>
                  </a:moveTo>
                  <a:cubicBezTo>
                    <a:pt x="86" y="89"/>
                    <a:pt x="86" y="89"/>
                    <a:pt x="86" y="89"/>
                  </a:cubicBezTo>
                  <a:cubicBezTo>
                    <a:pt x="103" y="60"/>
                    <a:pt x="103" y="60"/>
                    <a:pt x="103" y="60"/>
                  </a:cubicBezTo>
                  <a:cubicBezTo>
                    <a:pt x="107" y="63"/>
                    <a:pt x="107" y="63"/>
                    <a:pt x="107" y="63"/>
                  </a:cubicBezTo>
                  <a:cubicBezTo>
                    <a:pt x="103" y="71"/>
                    <a:pt x="103" y="71"/>
                    <a:pt x="103" y="71"/>
                  </a:cubicBezTo>
                  <a:cubicBezTo>
                    <a:pt x="89" y="95"/>
                    <a:pt x="89" y="95"/>
                    <a:pt x="89" y="95"/>
                  </a:cubicBezTo>
                  <a:cubicBezTo>
                    <a:pt x="84" y="92"/>
                    <a:pt x="84" y="92"/>
                    <a:pt x="84" y="92"/>
                  </a:cubicBezTo>
                  <a:cubicBezTo>
                    <a:pt x="86" y="89"/>
                    <a:pt x="86" y="89"/>
                    <a:pt x="86" y="89"/>
                  </a:cubicBezTo>
                  <a:moveTo>
                    <a:pt x="135" y="3"/>
                  </a:moveTo>
                  <a:cubicBezTo>
                    <a:pt x="136" y="1"/>
                    <a:pt x="136" y="1"/>
                    <a:pt x="136" y="1"/>
                  </a:cubicBezTo>
                  <a:cubicBezTo>
                    <a:pt x="141" y="4"/>
                    <a:pt x="141" y="4"/>
                    <a:pt x="141" y="4"/>
                  </a:cubicBezTo>
                  <a:cubicBezTo>
                    <a:pt x="124" y="33"/>
                    <a:pt x="124" y="33"/>
                    <a:pt x="124" y="33"/>
                  </a:cubicBezTo>
                  <a:cubicBezTo>
                    <a:pt x="124" y="33"/>
                    <a:pt x="124" y="33"/>
                    <a:pt x="124" y="33"/>
                  </a:cubicBezTo>
                  <a:cubicBezTo>
                    <a:pt x="123" y="36"/>
                    <a:pt x="123" y="36"/>
                    <a:pt x="123" y="36"/>
                  </a:cubicBezTo>
                  <a:cubicBezTo>
                    <a:pt x="118" y="33"/>
                    <a:pt x="118" y="33"/>
                    <a:pt x="118" y="33"/>
                  </a:cubicBezTo>
                  <a:cubicBezTo>
                    <a:pt x="135" y="3"/>
                    <a:pt x="135" y="3"/>
                    <a:pt x="135" y="3"/>
                  </a:cubicBezTo>
                  <a:cubicBezTo>
                    <a:pt x="135" y="3"/>
                    <a:pt x="135" y="3"/>
                    <a:pt x="135" y="3"/>
                  </a:cubicBezTo>
                  <a:moveTo>
                    <a:pt x="124" y="0"/>
                  </a:moveTo>
                  <a:cubicBezTo>
                    <a:pt x="106" y="0"/>
                    <a:pt x="84" y="12"/>
                    <a:pt x="75" y="28"/>
                  </a:cubicBezTo>
                  <a:cubicBezTo>
                    <a:pt x="0" y="164"/>
                    <a:pt x="0" y="164"/>
                    <a:pt x="0" y="164"/>
                  </a:cubicBezTo>
                  <a:cubicBezTo>
                    <a:pt x="18" y="193"/>
                    <a:pt x="18" y="193"/>
                    <a:pt x="18" y="193"/>
                  </a:cubicBezTo>
                  <a:cubicBezTo>
                    <a:pt x="19" y="195"/>
                    <a:pt x="21" y="198"/>
                    <a:pt x="23" y="200"/>
                  </a:cubicBezTo>
                  <a:cubicBezTo>
                    <a:pt x="34" y="180"/>
                    <a:pt x="34" y="180"/>
                    <a:pt x="34" y="180"/>
                  </a:cubicBezTo>
                  <a:cubicBezTo>
                    <a:pt x="34" y="180"/>
                    <a:pt x="34" y="180"/>
                    <a:pt x="34" y="180"/>
                  </a:cubicBezTo>
                  <a:cubicBezTo>
                    <a:pt x="35" y="178"/>
                    <a:pt x="35" y="178"/>
                    <a:pt x="35" y="178"/>
                  </a:cubicBezTo>
                  <a:cubicBezTo>
                    <a:pt x="35" y="178"/>
                    <a:pt x="35" y="178"/>
                    <a:pt x="35" y="178"/>
                  </a:cubicBezTo>
                  <a:cubicBezTo>
                    <a:pt x="40" y="181"/>
                    <a:pt x="40" y="181"/>
                    <a:pt x="40" y="181"/>
                  </a:cubicBezTo>
                  <a:cubicBezTo>
                    <a:pt x="39" y="183"/>
                    <a:pt x="39" y="183"/>
                    <a:pt x="39" y="183"/>
                  </a:cubicBezTo>
                  <a:cubicBezTo>
                    <a:pt x="39" y="183"/>
                    <a:pt x="39" y="183"/>
                    <a:pt x="39" y="183"/>
                  </a:cubicBezTo>
                  <a:cubicBezTo>
                    <a:pt x="28" y="203"/>
                    <a:pt x="28" y="203"/>
                    <a:pt x="28" y="203"/>
                  </a:cubicBezTo>
                  <a:cubicBezTo>
                    <a:pt x="30" y="207"/>
                    <a:pt x="30" y="207"/>
                    <a:pt x="30" y="207"/>
                  </a:cubicBezTo>
                  <a:cubicBezTo>
                    <a:pt x="42" y="217"/>
                    <a:pt x="57" y="223"/>
                    <a:pt x="70" y="223"/>
                  </a:cubicBezTo>
                  <a:cubicBezTo>
                    <a:pt x="328" y="228"/>
                    <a:pt x="328" y="228"/>
                    <a:pt x="328" y="228"/>
                  </a:cubicBezTo>
                  <a:cubicBezTo>
                    <a:pt x="329" y="228"/>
                    <a:pt x="329" y="228"/>
                    <a:pt x="329" y="228"/>
                  </a:cubicBezTo>
                  <a:cubicBezTo>
                    <a:pt x="348" y="228"/>
                    <a:pt x="370" y="215"/>
                    <a:pt x="378" y="200"/>
                  </a:cubicBezTo>
                  <a:cubicBezTo>
                    <a:pt x="485" y="6"/>
                    <a:pt x="485" y="6"/>
                    <a:pt x="485" y="6"/>
                  </a:cubicBezTo>
                  <a:cubicBezTo>
                    <a:pt x="125" y="0"/>
                    <a:pt x="125" y="0"/>
                    <a:pt x="125" y="0"/>
                  </a:cubicBezTo>
                  <a:cubicBezTo>
                    <a:pt x="125" y="0"/>
                    <a:pt x="124" y="0"/>
                    <a:pt x="124" y="0"/>
                  </a:cubicBezTo>
                </a:path>
              </a:pathLst>
            </a:custGeom>
            <a:solidFill>
              <a:srgbClr val="480F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0"/>
            <p:cNvSpPr>
              <a:spLocks noEditPoints="1"/>
            </p:cNvSpPr>
            <p:nvPr/>
          </p:nvSpPr>
          <p:spPr bwMode="auto">
            <a:xfrm>
              <a:off x="1289" y="1176"/>
              <a:ext cx="45" cy="14"/>
            </a:xfrm>
            <a:custGeom>
              <a:avLst/>
              <a:gdLst>
                <a:gd name="T0" fmla="*/ 22 w 22"/>
                <a:gd name="T1" fmla="*/ 3 h 7"/>
                <a:gd name="T2" fmla="*/ 21 w 22"/>
                <a:gd name="T3" fmla="*/ 4 h 7"/>
                <a:gd name="T4" fmla="*/ 22 w 22"/>
                <a:gd name="T5" fmla="*/ 4 h 7"/>
                <a:gd name="T6" fmla="*/ 22 w 22"/>
                <a:gd name="T7" fmla="*/ 3 h 7"/>
                <a:gd name="T8" fmla="*/ 17 w 22"/>
                <a:gd name="T9" fmla="*/ 0 h 7"/>
                <a:gd name="T10" fmla="*/ 0 w 22"/>
                <a:gd name="T11" fmla="*/ 0 h 7"/>
                <a:gd name="T12" fmla="*/ 0 w 22"/>
                <a:gd name="T13" fmla="*/ 6 h 7"/>
                <a:gd name="T14" fmla="*/ 17 w 22"/>
                <a:gd name="T15" fmla="*/ 6 h 7"/>
                <a:gd name="T16" fmla="*/ 17 w 22"/>
                <a:gd name="T17" fmla="*/ 7 h 7"/>
                <a:gd name="T18" fmla="*/ 19 w 22"/>
                <a:gd name="T19" fmla="*/ 6 h 7"/>
                <a:gd name="T20" fmla="*/ 15 w 22"/>
                <a:gd name="T21" fmla="*/ 3 h 7"/>
                <a:gd name="T22" fmla="*/ 17 w 22"/>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7">
                  <a:moveTo>
                    <a:pt x="22" y="3"/>
                  </a:moveTo>
                  <a:cubicBezTo>
                    <a:pt x="21" y="4"/>
                    <a:pt x="21" y="4"/>
                    <a:pt x="21" y="4"/>
                  </a:cubicBezTo>
                  <a:cubicBezTo>
                    <a:pt x="21" y="4"/>
                    <a:pt x="22" y="4"/>
                    <a:pt x="22" y="4"/>
                  </a:cubicBezTo>
                  <a:cubicBezTo>
                    <a:pt x="22" y="3"/>
                    <a:pt x="22" y="3"/>
                    <a:pt x="22" y="3"/>
                  </a:cubicBezTo>
                  <a:moveTo>
                    <a:pt x="17" y="0"/>
                  </a:moveTo>
                  <a:cubicBezTo>
                    <a:pt x="0" y="0"/>
                    <a:pt x="0" y="0"/>
                    <a:pt x="0" y="0"/>
                  </a:cubicBezTo>
                  <a:cubicBezTo>
                    <a:pt x="0" y="6"/>
                    <a:pt x="0" y="6"/>
                    <a:pt x="0" y="6"/>
                  </a:cubicBezTo>
                  <a:cubicBezTo>
                    <a:pt x="17" y="6"/>
                    <a:pt x="17" y="6"/>
                    <a:pt x="17" y="6"/>
                  </a:cubicBezTo>
                  <a:cubicBezTo>
                    <a:pt x="17" y="7"/>
                    <a:pt x="17" y="7"/>
                    <a:pt x="17" y="7"/>
                  </a:cubicBezTo>
                  <a:cubicBezTo>
                    <a:pt x="18" y="6"/>
                    <a:pt x="18" y="6"/>
                    <a:pt x="19" y="6"/>
                  </a:cubicBezTo>
                  <a:cubicBezTo>
                    <a:pt x="15" y="3"/>
                    <a:pt x="15" y="3"/>
                    <a:pt x="15" y="3"/>
                  </a:cubicBezTo>
                  <a:cubicBezTo>
                    <a:pt x="17" y="0"/>
                    <a:pt x="17" y="0"/>
                    <a:pt x="17" y="0"/>
                  </a:cubicBezTo>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1"/>
            <p:cNvSpPr>
              <a:spLocks/>
            </p:cNvSpPr>
            <p:nvPr/>
          </p:nvSpPr>
          <p:spPr bwMode="auto">
            <a:xfrm>
              <a:off x="1324" y="1184"/>
              <a:ext cx="24" cy="29"/>
            </a:xfrm>
            <a:custGeom>
              <a:avLst/>
              <a:gdLst>
                <a:gd name="T0" fmla="*/ 5 w 12"/>
                <a:gd name="T1" fmla="*/ 0 h 14"/>
                <a:gd name="T2" fmla="*/ 4 w 12"/>
                <a:gd name="T3" fmla="*/ 0 h 14"/>
                <a:gd name="T4" fmla="*/ 3 w 12"/>
                <a:gd name="T5" fmla="*/ 2 h 14"/>
                <a:gd name="T6" fmla="*/ 2 w 12"/>
                <a:gd name="T7" fmla="*/ 2 h 14"/>
                <a:gd name="T8" fmla="*/ 0 w 12"/>
                <a:gd name="T9" fmla="*/ 3 h 14"/>
                <a:gd name="T10" fmla="*/ 7 w 12"/>
                <a:gd name="T11" fmla="*/ 14 h 14"/>
                <a:gd name="T12" fmla="*/ 12 w 12"/>
                <a:gd name="T13" fmla="*/ 11 h 14"/>
                <a:gd name="T14" fmla="*/ 5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5" y="0"/>
                  </a:moveTo>
                  <a:cubicBezTo>
                    <a:pt x="5" y="0"/>
                    <a:pt x="4" y="0"/>
                    <a:pt x="4" y="0"/>
                  </a:cubicBezTo>
                  <a:cubicBezTo>
                    <a:pt x="3" y="2"/>
                    <a:pt x="3" y="2"/>
                    <a:pt x="3" y="2"/>
                  </a:cubicBezTo>
                  <a:cubicBezTo>
                    <a:pt x="2" y="2"/>
                    <a:pt x="2" y="2"/>
                    <a:pt x="2" y="2"/>
                  </a:cubicBezTo>
                  <a:cubicBezTo>
                    <a:pt x="1" y="2"/>
                    <a:pt x="1" y="2"/>
                    <a:pt x="0" y="3"/>
                  </a:cubicBezTo>
                  <a:cubicBezTo>
                    <a:pt x="7" y="14"/>
                    <a:pt x="7" y="14"/>
                    <a:pt x="7" y="14"/>
                  </a:cubicBezTo>
                  <a:cubicBezTo>
                    <a:pt x="12" y="11"/>
                    <a:pt x="12" y="11"/>
                    <a:pt x="12" y="11"/>
                  </a:cubicBezTo>
                  <a:cubicBezTo>
                    <a:pt x="5" y="0"/>
                    <a:pt x="5" y="0"/>
                    <a:pt x="5" y="0"/>
                  </a:cubicBezTo>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2"/>
            <p:cNvSpPr>
              <a:spLocks noEditPoints="1"/>
            </p:cNvSpPr>
            <p:nvPr/>
          </p:nvSpPr>
          <p:spPr bwMode="auto">
            <a:xfrm>
              <a:off x="634" y="1176"/>
              <a:ext cx="585" cy="95"/>
            </a:xfrm>
            <a:custGeom>
              <a:avLst/>
              <a:gdLst>
                <a:gd name="T0" fmla="*/ 33 w 585"/>
                <a:gd name="T1" fmla="*/ 29 h 95"/>
                <a:gd name="T2" fmla="*/ 0 w 585"/>
                <a:gd name="T3" fmla="*/ 91 h 95"/>
                <a:gd name="T4" fmla="*/ 10 w 585"/>
                <a:gd name="T5" fmla="*/ 95 h 95"/>
                <a:gd name="T6" fmla="*/ 43 w 585"/>
                <a:gd name="T7" fmla="*/ 35 h 95"/>
                <a:gd name="T8" fmla="*/ 33 w 585"/>
                <a:gd name="T9" fmla="*/ 29 h 95"/>
                <a:gd name="T10" fmla="*/ 165 w 585"/>
                <a:gd name="T11" fmla="*/ 2 h 95"/>
                <a:gd name="T12" fmla="*/ 94 w 585"/>
                <a:gd name="T13" fmla="*/ 2 h 95"/>
                <a:gd name="T14" fmla="*/ 94 w 585"/>
                <a:gd name="T15" fmla="*/ 14 h 95"/>
                <a:gd name="T16" fmla="*/ 165 w 585"/>
                <a:gd name="T17" fmla="*/ 14 h 95"/>
                <a:gd name="T18" fmla="*/ 165 w 585"/>
                <a:gd name="T19" fmla="*/ 2 h 95"/>
                <a:gd name="T20" fmla="*/ 305 w 585"/>
                <a:gd name="T21" fmla="*/ 2 h 95"/>
                <a:gd name="T22" fmla="*/ 235 w 585"/>
                <a:gd name="T23" fmla="*/ 2 h 95"/>
                <a:gd name="T24" fmla="*/ 235 w 585"/>
                <a:gd name="T25" fmla="*/ 12 h 95"/>
                <a:gd name="T26" fmla="*/ 305 w 585"/>
                <a:gd name="T27" fmla="*/ 12 h 95"/>
                <a:gd name="T28" fmla="*/ 305 w 585"/>
                <a:gd name="T29" fmla="*/ 2 h 95"/>
                <a:gd name="T30" fmla="*/ 445 w 585"/>
                <a:gd name="T31" fmla="*/ 2 h 95"/>
                <a:gd name="T32" fmla="*/ 375 w 585"/>
                <a:gd name="T33" fmla="*/ 2 h 95"/>
                <a:gd name="T34" fmla="*/ 375 w 585"/>
                <a:gd name="T35" fmla="*/ 12 h 95"/>
                <a:gd name="T36" fmla="*/ 445 w 585"/>
                <a:gd name="T37" fmla="*/ 12 h 95"/>
                <a:gd name="T38" fmla="*/ 445 w 585"/>
                <a:gd name="T39" fmla="*/ 2 h 95"/>
                <a:gd name="T40" fmla="*/ 585 w 585"/>
                <a:gd name="T41" fmla="*/ 0 h 95"/>
                <a:gd name="T42" fmla="*/ 515 w 585"/>
                <a:gd name="T43" fmla="*/ 0 h 95"/>
                <a:gd name="T44" fmla="*/ 515 w 585"/>
                <a:gd name="T45" fmla="*/ 12 h 95"/>
                <a:gd name="T46" fmla="*/ 585 w 585"/>
                <a:gd name="T47" fmla="*/ 12 h 95"/>
                <a:gd name="T48" fmla="*/ 585 w 58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5" h="95">
                  <a:moveTo>
                    <a:pt x="33" y="29"/>
                  </a:moveTo>
                  <a:lnTo>
                    <a:pt x="0" y="91"/>
                  </a:lnTo>
                  <a:lnTo>
                    <a:pt x="10" y="95"/>
                  </a:lnTo>
                  <a:lnTo>
                    <a:pt x="43" y="35"/>
                  </a:lnTo>
                  <a:lnTo>
                    <a:pt x="33" y="29"/>
                  </a:lnTo>
                  <a:close/>
                  <a:moveTo>
                    <a:pt x="165" y="2"/>
                  </a:moveTo>
                  <a:lnTo>
                    <a:pt x="94" y="2"/>
                  </a:lnTo>
                  <a:lnTo>
                    <a:pt x="94" y="14"/>
                  </a:lnTo>
                  <a:lnTo>
                    <a:pt x="165" y="14"/>
                  </a:lnTo>
                  <a:lnTo>
                    <a:pt x="165" y="2"/>
                  </a:lnTo>
                  <a:close/>
                  <a:moveTo>
                    <a:pt x="305" y="2"/>
                  </a:moveTo>
                  <a:lnTo>
                    <a:pt x="235" y="2"/>
                  </a:lnTo>
                  <a:lnTo>
                    <a:pt x="235" y="12"/>
                  </a:lnTo>
                  <a:lnTo>
                    <a:pt x="305" y="12"/>
                  </a:lnTo>
                  <a:lnTo>
                    <a:pt x="305" y="2"/>
                  </a:lnTo>
                  <a:close/>
                  <a:moveTo>
                    <a:pt x="445" y="2"/>
                  </a:moveTo>
                  <a:lnTo>
                    <a:pt x="375" y="2"/>
                  </a:lnTo>
                  <a:lnTo>
                    <a:pt x="375" y="12"/>
                  </a:lnTo>
                  <a:lnTo>
                    <a:pt x="445" y="12"/>
                  </a:lnTo>
                  <a:lnTo>
                    <a:pt x="445" y="2"/>
                  </a:lnTo>
                  <a:close/>
                  <a:moveTo>
                    <a:pt x="585" y="0"/>
                  </a:moveTo>
                  <a:lnTo>
                    <a:pt x="515" y="0"/>
                  </a:lnTo>
                  <a:lnTo>
                    <a:pt x="515" y="12"/>
                  </a:lnTo>
                  <a:lnTo>
                    <a:pt x="585" y="12"/>
                  </a:lnTo>
                  <a:lnTo>
                    <a:pt x="585"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3"/>
            <p:cNvSpPr>
              <a:spLocks noEditPoints="1"/>
            </p:cNvSpPr>
            <p:nvPr/>
          </p:nvSpPr>
          <p:spPr bwMode="auto">
            <a:xfrm>
              <a:off x="634" y="1176"/>
              <a:ext cx="585" cy="95"/>
            </a:xfrm>
            <a:custGeom>
              <a:avLst/>
              <a:gdLst>
                <a:gd name="T0" fmla="*/ 33 w 585"/>
                <a:gd name="T1" fmla="*/ 29 h 95"/>
                <a:gd name="T2" fmla="*/ 0 w 585"/>
                <a:gd name="T3" fmla="*/ 91 h 95"/>
                <a:gd name="T4" fmla="*/ 10 w 585"/>
                <a:gd name="T5" fmla="*/ 95 h 95"/>
                <a:gd name="T6" fmla="*/ 43 w 585"/>
                <a:gd name="T7" fmla="*/ 35 h 95"/>
                <a:gd name="T8" fmla="*/ 33 w 585"/>
                <a:gd name="T9" fmla="*/ 29 h 95"/>
                <a:gd name="T10" fmla="*/ 165 w 585"/>
                <a:gd name="T11" fmla="*/ 2 h 95"/>
                <a:gd name="T12" fmla="*/ 94 w 585"/>
                <a:gd name="T13" fmla="*/ 2 h 95"/>
                <a:gd name="T14" fmla="*/ 94 w 585"/>
                <a:gd name="T15" fmla="*/ 14 h 95"/>
                <a:gd name="T16" fmla="*/ 165 w 585"/>
                <a:gd name="T17" fmla="*/ 14 h 95"/>
                <a:gd name="T18" fmla="*/ 165 w 585"/>
                <a:gd name="T19" fmla="*/ 2 h 95"/>
                <a:gd name="T20" fmla="*/ 305 w 585"/>
                <a:gd name="T21" fmla="*/ 2 h 95"/>
                <a:gd name="T22" fmla="*/ 235 w 585"/>
                <a:gd name="T23" fmla="*/ 2 h 95"/>
                <a:gd name="T24" fmla="*/ 235 w 585"/>
                <a:gd name="T25" fmla="*/ 12 h 95"/>
                <a:gd name="T26" fmla="*/ 305 w 585"/>
                <a:gd name="T27" fmla="*/ 12 h 95"/>
                <a:gd name="T28" fmla="*/ 305 w 585"/>
                <a:gd name="T29" fmla="*/ 2 h 95"/>
                <a:gd name="T30" fmla="*/ 445 w 585"/>
                <a:gd name="T31" fmla="*/ 2 h 95"/>
                <a:gd name="T32" fmla="*/ 375 w 585"/>
                <a:gd name="T33" fmla="*/ 2 h 95"/>
                <a:gd name="T34" fmla="*/ 375 w 585"/>
                <a:gd name="T35" fmla="*/ 12 h 95"/>
                <a:gd name="T36" fmla="*/ 445 w 585"/>
                <a:gd name="T37" fmla="*/ 12 h 95"/>
                <a:gd name="T38" fmla="*/ 445 w 585"/>
                <a:gd name="T39" fmla="*/ 2 h 95"/>
                <a:gd name="T40" fmla="*/ 585 w 585"/>
                <a:gd name="T41" fmla="*/ 0 h 95"/>
                <a:gd name="T42" fmla="*/ 515 w 585"/>
                <a:gd name="T43" fmla="*/ 0 h 95"/>
                <a:gd name="T44" fmla="*/ 515 w 585"/>
                <a:gd name="T45" fmla="*/ 12 h 95"/>
                <a:gd name="T46" fmla="*/ 585 w 585"/>
                <a:gd name="T47" fmla="*/ 12 h 95"/>
                <a:gd name="T48" fmla="*/ 585 w 58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5" h="95">
                  <a:moveTo>
                    <a:pt x="33" y="29"/>
                  </a:moveTo>
                  <a:lnTo>
                    <a:pt x="0" y="91"/>
                  </a:lnTo>
                  <a:lnTo>
                    <a:pt x="10" y="95"/>
                  </a:lnTo>
                  <a:lnTo>
                    <a:pt x="43" y="35"/>
                  </a:lnTo>
                  <a:lnTo>
                    <a:pt x="33" y="29"/>
                  </a:lnTo>
                  <a:moveTo>
                    <a:pt x="165" y="2"/>
                  </a:moveTo>
                  <a:lnTo>
                    <a:pt x="94" y="2"/>
                  </a:lnTo>
                  <a:lnTo>
                    <a:pt x="94" y="14"/>
                  </a:lnTo>
                  <a:lnTo>
                    <a:pt x="165" y="14"/>
                  </a:lnTo>
                  <a:lnTo>
                    <a:pt x="165" y="2"/>
                  </a:lnTo>
                  <a:moveTo>
                    <a:pt x="305" y="2"/>
                  </a:moveTo>
                  <a:lnTo>
                    <a:pt x="235" y="2"/>
                  </a:lnTo>
                  <a:lnTo>
                    <a:pt x="235" y="12"/>
                  </a:lnTo>
                  <a:lnTo>
                    <a:pt x="305" y="12"/>
                  </a:lnTo>
                  <a:lnTo>
                    <a:pt x="305" y="2"/>
                  </a:lnTo>
                  <a:moveTo>
                    <a:pt x="445" y="2"/>
                  </a:moveTo>
                  <a:lnTo>
                    <a:pt x="375" y="2"/>
                  </a:lnTo>
                  <a:lnTo>
                    <a:pt x="375" y="12"/>
                  </a:lnTo>
                  <a:lnTo>
                    <a:pt x="445" y="12"/>
                  </a:lnTo>
                  <a:lnTo>
                    <a:pt x="445" y="2"/>
                  </a:lnTo>
                  <a:moveTo>
                    <a:pt x="585" y="0"/>
                  </a:moveTo>
                  <a:lnTo>
                    <a:pt x="515" y="0"/>
                  </a:lnTo>
                  <a:lnTo>
                    <a:pt x="515" y="12"/>
                  </a:lnTo>
                  <a:lnTo>
                    <a:pt x="585" y="12"/>
                  </a:lnTo>
                  <a:lnTo>
                    <a:pt x="5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4"/>
            <p:cNvSpPr>
              <a:spLocks/>
            </p:cNvSpPr>
            <p:nvPr/>
          </p:nvSpPr>
          <p:spPr bwMode="auto">
            <a:xfrm>
              <a:off x="1373" y="1267"/>
              <a:ext cx="45" cy="68"/>
            </a:xfrm>
            <a:custGeom>
              <a:avLst/>
              <a:gdLst>
                <a:gd name="T0" fmla="*/ 10 w 45"/>
                <a:gd name="T1" fmla="*/ 0 h 68"/>
                <a:gd name="T2" fmla="*/ 0 w 45"/>
                <a:gd name="T3" fmla="*/ 6 h 68"/>
                <a:gd name="T4" fmla="*/ 35 w 45"/>
                <a:gd name="T5" fmla="*/ 68 h 68"/>
                <a:gd name="T6" fmla="*/ 45 w 45"/>
                <a:gd name="T7" fmla="*/ 61 h 68"/>
                <a:gd name="T8" fmla="*/ 10 w 45"/>
                <a:gd name="T9" fmla="*/ 0 h 68"/>
              </a:gdLst>
              <a:ahLst/>
              <a:cxnLst>
                <a:cxn ang="0">
                  <a:pos x="T0" y="T1"/>
                </a:cxn>
                <a:cxn ang="0">
                  <a:pos x="T2" y="T3"/>
                </a:cxn>
                <a:cxn ang="0">
                  <a:pos x="T4" y="T5"/>
                </a:cxn>
                <a:cxn ang="0">
                  <a:pos x="T6" y="T7"/>
                </a:cxn>
                <a:cxn ang="0">
                  <a:pos x="T8" y="T9"/>
                </a:cxn>
              </a:cxnLst>
              <a:rect l="0" t="0" r="r" b="b"/>
              <a:pathLst>
                <a:path w="45" h="68">
                  <a:moveTo>
                    <a:pt x="10" y="0"/>
                  </a:moveTo>
                  <a:lnTo>
                    <a:pt x="0" y="6"/>
                  </a:lnTo>
                  <a:lnTo>
                    <a:pt x="35" y="68"/>
                  </a:lnTo>
                  <a:lnTo>
                    <a:pt x="45" y="61"/>
                  </a:lnTo>
                  <a:lnTo>
                    <a:pt x="10" y="0"/>
                  </a:lnTo>
                  <a:close/>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5"/>
            <p:cNvSpPr>
              <a:spLocks/>
            </p:cNvSpPr>
            <p:nvPr/>
          </p:nvSpPr>
          <p:spPr bwMode="auto">
            <a:xfrm>
              <a:off x="1373" y="1267"/>
              <a:ext cx="45" cy="68"/>
            </a:xfrm>
            <a:custGeom>
              <a:avLst/>
              <a:gdLst>
                <a:gd name="T0" fmla="*/ 10 w 45"/>
                <a:gd name="T1" fmla="*/ 0 h 68"/>
                <a:gd name="T2" fmla="*/ 0 w 45"/>
                <a:gd name="T3" fmla="*/ 6 h 68"/>
                <a:gd name="T4" fmla="*/ 35 w 45"/>
                <a:gd name="T5" fmla="*/ 68 h 68"/>
                <a:gd name="T6" fmla="*/ 45 w 45"/>
                <a:gd name="T7" fmla="*/ 61 h 68"/>
                <a:gd name="T8" fmla="*/ 10 w 45"/>
                <a:gd name="T9" fmla="*/ 0 h 68"/>
              </a:gdLst>
              <a:ahLst/>
              <a:cxnLst>
                <a:cxn ang="0">
                  <a:pos x="T0" y="T1"/>
                </a:cxn>
                <a:cxn ang="0">
                  <a:pos x="T2" y="T3"/>
                </a:cxn>
                <a:cxn ang="0">
                  <a:pos x="T4" y="T5"/>
                </a:cxn>
                <a:cxn ang="0">
                  <a:pos x="T6" y="T7"/>
                </a:cxn>
                <a:cxn ang="0">
                  <a:pos x="T8" y="T9"/>
                </a:cxn>
              </a:cxnLst>
              <a:rect l="0" t="0" r="r" b="b"/>
              <a:pathLst>
                <a:path w="45" h="68">
                  <a:moveTo>
                    <a:pt x="10" y="0"/>
                  </a:moveTo>
                  <a:lnTo>
                    <a:pt x="0" y="6"/>
                  </a:lnTo>
                  <a:lnTo>
                    <a:pt x="35" y="68"/>
                  </a:lnTo>
                  <a:lnTo>
                    <a:pt x="45" y="61"/>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6"/>
            <p:cNvSpPr>
              <a:spLocks/>
            </p:cNvSpPr>
            <p:nvPr/>
          </p:nvSpPr>
          <p:spPr bwMode="auto">
            <a:xfrm>
              <a:off x="564" y="1326"/>
              <a:ext cx="45" cy="66"/>
            </a:xfrm>
            <a:custGeom>
              <a:avLst/>
              <a:gdLst>
                <a:gd name="T0" fmla="*/ 35 w 45"/>
                <a:gd name="T1" fmla="*/ 0 h 66"/>
                <a:gd name="T2" fmla="*/ 0 w 45"/>
                <a:gd name="T3" fmla="*/ 62 h 66"/>
                <a:gd name="T4" fmla="*/ 10 w 45"/>
                <a:gd name="T5" fmla="*/ 66 h 66"/>
                <a:gd name="T6" fmla="*/ 45 w 45"/>
                <a:gd name="T7" fmla="*/ 7 h 66"/>
                <a:gd name="T8" fmla="*/ 35 w 45"/>
                <a:gd name="T9" fmla="*/ 0 h 66"/>
              </a:gdLst>
              <a:ahLst/>
              <a:cxnLst>
                <a:cxn ang="0">
                  <a:pos x="T0" y="T1"/>
                </a:cxn>
                <a:cxn ang="0">
                  <a:pos x="T2" y="T3"/>
                </a:cxn>
                <a:cxn ang="0">
                  <a:pos x="T4" y="T5"/>
                </a:cxn>
                <a:cxn ang="0">
                  <a:pos x="T6" y="T7"/>
                </a:cxn>
                <a:cxn ang="0">
                  <a:pos x="T8" y="T9"/>
                </a:cxn>
              </a:cxnLst>
              <a:rect l="0" t="0" r="r" b="b"/>
              <a:pathLst>
                <a:path w="45" h="66">
                  <a:moveTo>
                    <a:pt x="35" y="0"/>
                  </a:moveTo>
                  <a:lnTo>
                    <a:pt x="0" y="62"/>
                  </a:lnTo>
                  <a:lnTo>
                    <a:pt x="10" y="66"/>
                  </a:lnTo>
                  <a:lnTo>
                    <a:pt x="45" y="7"/>
                  </a:lnTo>
                  <a:lnTo>
                    <a:pt x="35"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7"/>
            <p:cNvSpPr>
              <a:spLocks/>
            </p:cNvSpPr>
            <p:nvPr/>
          </p:nvSpPr>
          <p:spPr bwMode="auto">
            <a:xfrm>
              <a:off x="564" y="1326"/>
              <a:ext cx="45" cy="66"/>
            </a:xfrm>
            <a:custGeom>
              <a:avLst/>
              <a:gdLst>
                <a:gd name="T0" fmla="*/ 35 w 45"/>
                <a:gd name="T1" fmla="*/ 0 h 66"/>
                <a:gd name="T2" fmla="*/ 0 w 45"/>
                <a:gd name="T3" fmla="*/ 62 h 66"/>
                <a:gd name="T4" fmla="*/ 10 w 45"/>
                <a:gd name="T5" fmla="*/ 66 h 66"/>
                <a:gd name="T6" fmla="*/ 45 w 45"/>
                <a:gd name="T7" fmla="*/ 7 h 66"/>
                <a:gd name="T8" fmla="*/ 35 w 45"/>
                <a:gd name="T9" fmla="*/ 0 h 66"/>
              </a:gdLst>
              <a:ahLst/>
              <a:cxnLst>
                <a:cxn ang="0">
                  <a:pos x="T0" y="T1"/>
                </a:cxn>
                <a:cxn ang="0">
                  <a:pos x="T2" y="T3"/>
                </a:cxn>
                <a:cxn ang="0">
                  <a:pos x="T4" y="T5"/>
                </a:cxn>
                <a:cxn ang="0">
                  <a:pos x="T6" y="T7"/>
                </a:cxn>
                <a:cxn ang="0">
                  <a:pos x="T8" y="T9"/>
                </a:cxn>
              </a:cxnLst>
              <a:rect l="0" t="0" r="r" b="b"/>
              <a:pathLst>
                <a:path w="45" h="66">
                  <a:moveTo>
                    <a:pt x="35" y="0"/>
                  </a:moveTo>
                  <a:lnTo>
                    <a:pt x="0" y="62"/>
                  </a:lnTo>
                  <a:lnTo>
                    <a:pt x="10" y="66"/>
                  </a:lnTo>
                  <a:lnTo>
                    <a:pt x="45" y="7"/>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8"/>
            <p:cNvSpPr>
              <a:spLocks/>
            </p:cNvSpPr>
            <p:nvPr/>
          </p:nvSpPr>
          <p:spPr bwMode="auto">
            <a:xfrm>
              <a:off x="1443" y="1388"/>
              <a:ext cx="45" cy="66"/>
            </a:xfrm>
            <a:custGeom>
              <a:avLst/>
              <a:gdLst>
                <a:gd name="T0" fmla="*/ 10 w 45"/>
                <a:gd name="T1" fmla="*/ 0 h 66"/>
                <a:gd name="T2" fmla="*/ 0 w 45"/>
                <a:gd name="T3" fmla="*/ 6 h 66"/>
                <a:gd name="T4" fmla="*/ 37 w 45"/>
                <a:gd name="T5" fmla="*/ 66 h 66"/>
                <a:gd name="T6" fmla="*/ 45 w 45"/>
                <a:gd name="T7" fmla="*/ 60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6"/>
                  </a:lnTo>
                  <a:lnTo>
                    <a:pt x="37" y="66"/>
                  </a:lnTo>
                  <a:lnTo>
                    <a:pt x="45" y="60"/>
                  </a:lnTo>
                  <a:lnTo>
                    <a:pt x="10" y="0"/>
                  </a:lnTo>
                  <a:close/>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9"/>
            <p:cNvSpPr>
              <a:spLocks/>
            </p:cNvSpPr>
            <p:nvPr/>
          </p:nvSpPr>
          <p:spPr bwMode="auto">
            <a:xfrm>
              <a:off x="1443" y="1388"/>
              <a:ext cx="45" cy="66"/>
            </a:xfrm>
            <a:custGeom>
              <a:avLst/>
              <a:gdLst>
                <a:gd name="T0" fmla="*/ 10 w 45"/>
                <a:gd name="T1" fmla="*/ 0 h 66"/>
                <a:gd name="T2" fmla="*/ 0 w 45"/>
                <a:gd name="T3" fmla="*/ 6 h 66"/>
                <a:gd name="T4" fmla="*/ 37 w 45"/>
                <a:gd name="T5" fmla="*/ 66 h 66"/>
                <a:gd name="T6" fmla="*/ 45 w 45"/>
                <a:gd name="T7" fmla="*/ 60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6"/>
                  </a:lnTo>
                  <a:lnTo>
                    <a:pt x="37" y="66"/>
                  </a:lnTo>
                  <a:lnTo>
                    <a:pt x="45" y="60"/>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0"/>
            <p:cNvSpPr>
              <a:spLocks/>
            </p:cNvSpPr>
            <p:nvPr/>
          </p:nvSpPr>
          <p:spPr bwMode="auto">
            <a:xfrm>
              <a:off x="494" y="1448"/>
              <a:ext cx="45" cy="66"/>
            </a:xfrm>
            <a:custGeom>
              <a:avLst/>
              <a:gdLst>
                <a:gd name="T0" fmla="*/ 35 w 45"/>
                <a:gd name="T1" fmla="*/ 0 h 66"/>
                <a:gd name="T2" fmla="*/ 0 w 45"/>
                <a:gd name="T3" fmla="*/ 62 h 66"/>
                <a:gd name="T4" fmla="*/ 10 w 45"/>
                <a:gd name="T5" fmla="*/ 66 h 66"/>
                <a:gd name="T6" fmla="*/ 45 w 45"/>
                <a:gd name="T7" fmla="*/ 6 h 66"/>
                <a:gd name="T8" fmla="*/ 35 w 45"/>
                <a:gd name="T9" fmla="*/ 0 h 66"/>
              </a:gdLst>
              <a:ahLst/>
              <a:cxnLst>
                <a:cxn ang="0">
                  <a:pos x="T0" y="T1"/>
                </a:cxn>
                <a:cxn ang="0">
                  <a:pos x="T2" y="T3"/>
                </a:cxn>
                <a:cxn ang="0">
                  <a:pos x="T4" y="T5"/>
                </a:cxn>
                <a:cxn ang="0">
                  <a:pos x="T6" y="T7"/>
                </a:cxn>
                <a:cxn ang="0">
                  <a:pos x="T8" y="T9"/>
                </a:cxn>
              </a:cxnLst>
              <a:rect l="0" t="0" r="r" b="b"/>
              <a:pathLst>
                <a:path w="45" h="66">
                  <a:moveTo>
                    <a:pt x="35" y="0"/>
                  </a:moveTo>
                  <a:lnTo>
                    <a:pt x="0" y="62"/>
                  </a:lnTo>
                  <a:lnTo>
                    <a:pt x="10" y="66"/>
                  </a:lnTo>
                  <a:lnTo>
                    <a:pt x="45" y="6"/>
                  </a:lnTo>
                  <a:lnTo>
                    <a:pt x="35"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1"/>
            <p:cNvSpPr>
              <a:spLocks/>
            </p:cNvSpPr>
            <p:nvPr/>
          </p:nvSpPr>
          <p:spPr bwMode="auto">
            <a:xfrm>
              <a:off x="494" y="1448"/>
              <a:ext cx="45" cy="66"/>
            </a:xfrm>
            <a:custGeom>
              <a:avLst/>
              <a:gdLst>
                <a:gd name="T0" fmla="*/ 35 w 45"/>
                <a:gd name="T1" fmla="*/ 0 h 66"/>
                <a:gd name="T2" fmla="*/ 0 w 45"/>
                <a:gd name="T3" fmla="*/ 62 h 66"/>
                <a:gd name="T4" fmla="*/ 10 w 45"/>
                <a:gd name="T5" fmla="*/ 66 h 66"/>
                <a:gd name="T6" fmla="*/ 45 w 45"/>
                <a:gd name="T7" fmla="*/ 6 h 66"/>
                <a:gd name="T8" fmla="*/ 35 w 45"/>
                <a:gd name="T9" fmla="*/ 0 h 66"/>
              </a:gdLst>
              <a:ahLst/>
              <a:cxnLst>
                <a:cxn ang="0">
                  <a:pos x="T0" y="T1"/>
                </a:cxn>
                <a:cxn ang="0">
                  <a:pos x="T2" y="T3"/>
                </a:cxn>
                <a:cxn ang="0">
                  <a:pos x="T4" y="T5"/>
                </a:cxn>
                <a:cxn ang="0">
                  <a:pos x="T6" y="T7"/>
                </a:cxn>
                <a:cxn ang="0">
                  <a:pos x="T8" y="T9"/>
                </a:cxn>
              </a:cxnLst>
              <a:rect l="0" t="0" r="r" b="b"/>
              <a:pathLst>
                <a:path w="45" h="66">
                  <a:moveTo>
                    <a:pt x="35" y="0"/>
                  </a:moveTo>
                  <a:lnTo>
                    <a:pt x="0" y="62"/>
                  </a:lnTo>
                  <a:lnTo>
                    <a:pt x="10" y="66"/>
                  </a:lnTo>
                  <a:lnTo>
                    <a:pt x="45" y="6"/>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32"/>
            <p:cNvSpPr>
              <a:spLocks/>
            </p:cNvSpPr>
            <p:nvPr/>
          </p:nvSpPr>
          <p:spPr bwMode="auto">
            <a:xfrm>
              <a:off x="1515" y="1510"/>
              <a:ext cx="45" cy="66"/>
            </a:xfrm>
            <a:custGeom>
              <a:avLst/>
              <a:gdLst>
                <a:gd name="T0" fmla="*/ 10 w 45"/>
                <a:gd name="T1" fmla="*/ 0 h 66"/>
                <a:gd name="T2" fmla="*/ 0 w 45"/>
                <a:gd name="T3" fmla="*/ 4 h 66"/>
                <a:gd name="T4" fmla="*/ 35 w 45"/>
                <a:gd name="T5" fmla="*/ 66 h 66"/>
                <a:gd name="T6" fmla="*/ 45 w 45"/>
                <a:gd name="T7" fmla="*/ 59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4"/>
                  </a:lnTo>
                  <a:lnTo>
                    <a:pt x="35" y="66"/>
                  </a:lnTo>
                  <a:lnTo>
                    <a:pt x="45" y="59"/>
                  </a:lnTo>
                  <a:lnTo>
                    <a:pt x="10" y="0"/>
                  </a:lnTo>
                  <a:close/>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33"/>
            <p:cNvSpPr>
              <a:spLocks/>
            </p:cNvSpPr>
            <p:nvPr/>
          </p:nvSpPr>
          <p:spPr bwMode="auto">
            <a:xfrm>
              <a:off x="1515" y="1510"/>
              <a:ext cx="45" cy="66"/>
            </a:xfrm>
            <a:custGeom>
              <a:avLst/>
              <a:gdLst>
                <a:gd name="T0" fmla="*/ 10 w 45"/>
                <a:gd name="T1" fmla="*/ 0 h 66"/>
                <a:gd name="T2" fmla="*/ 0 w 45"/>
                <a:gd name="T3" fmla="*/ 4 h 66"/>
                <a:gd name="T4" fmla="*/ 35 w 45"/>
                <a:gd name="T5" fmla="*/ 66 h 66"/>
                <a:gd name="T6" fmla="*/ 45 w 45"/>
                <a:gd name="T7" fmla="*/ 59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4"/>
                  </a:lnTo>
                  <a:lnTo>
                    <a:pt x="35" y="66"/>
                  </a:lnTo>
                  <a:lnTo>
                    <a:pt x="45" y="59"/>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4"/>
            <p:cNvSpPr>
              <a:spLocks/>
            </p:cNvSpPr>
            <p:nvPr/>
          </p:nvSpPr>
          <p:spPr bwMode="auto">
            <a:xfrm>
              <a:off x="426" y="1569"/>
              <a:ext cx="43" cy="66"/>
            </a:xfrm>
            <a:custGeom>
              <a:avLst/>
              <a:gdLst>
                <a:gd name="T0" fmla="*/ 33 w 43"/>
                <a:gd name="T1" fmla="*/ 0 h 66"/>
                <a:gd name="T2" fmla="*/ 0 w 43"/>
                <a:gd name="T3" fmla="*/ 62 h 66"/>
                <a:gd name="T4" fmla="*/ 10 w 43"/>
                <a:gd name="T5" fmla="*/ 66 h 66"/>
                <a:gd name="T6" fmla="*/ 43 w 43"/>
                <a:gd name="T7" fmla="*/ 7 h 66"/>
                <a:gd name="T8" fmla="*/ 33 w 43"/>
                <a:gd name="T9" fmla="*/ 0 h 66"/>
              </a:gdLst>
              <a:ahLst/>
              <a:cxnLst>
                <a:cxn ang="0">
                  <a:pos x="T0" y="T1"/>
                </a:cxn>
                <a:cxn ang="0">
                  <a:pos x="T2" y="T3"/>
                </a:cxn>
                <a:cxn ang="0">
                  <a:pos x="T4" y="T5"/>
                </a:cxn>
                <a:cxn ang="0">
                  <a:pos x="T6" y="T7"/>
                </a:cxn>
                <a:cxn ang="0">
                  <a:pos x="T8" y="T9"/>
                </a:cxn>
              </a:cxnLst>
              <a:rect l="0" t="0" r="r" b="b"/>
              <a:pathLst>
                <a:path w="43" h="66">
                  <a:moveTo>
                    <a:pt x="33" y="0"/>
                  </a:moveTo>
                  <a:lnTo>
                    <a:pt x="0" y="62"/>
                  </a:lnTo>
                  <a:lnTo>
                    <a:pt x="10" y="66"/>
                  </a:lnTo>
                  <a:lnTo>
                    <a:pt x="43" y="7"/>
                  </a:lnTo>
                  <a:lnTo>
                    <a:pt x="33"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5"/>
            <p:cNvSpPr>
              <a:spLocks/>
            </p:cNvSpPr>
            <p:nvPr/>
          </p:nvSpPr>
          <p:spPr bwMode="auto">
            <a:xfrm>
              <a:off x="426" y="1569"/>
              <a:ext cx="43" cy="66"/>
            </a:xfrm>
            <a:custGeom>
              <a:avLst/>
              <a:gdLst>
                <a:gd name="T0" fmla="*/ 33 w 43"/>
                <a:gd name="T1" fmla="*/ 0 h 66"/>
                <a:gd name="T2" fmla="*/ 0 w 43"/>
                <a:gd name="T3" fmla="*/ 62 h 66"/>
                <a:gd name="T4" fmla="*/ 10 w 43"/>
                <a:gd name="T5" fmla="*/ 66 h 66"/>
                <a:gd name="T6" fmla="*/ 43 w 43"/>
                <a:gd name="T7" fmla="*/ 7 h 66"/>
                <a:gd name="T8" fmla="*/ 33 w 43"/>
                <a:gd name="T9" fmla="*/ 0 h 66"/>
              </a:gdLst>
              <a:ahLst/>
              <a:cxnLst>
                <a:cxn ang="0">
                  <a:pos x="T0" y="T1"/>
                </a:cxn>
                <a:cxn ang="0">
                  <a:pos x="T2" y="T3"/>
                </a:cxn>
                <a:cxn ang="0">
                  <a:pos x="T4" y="T5"/>
                </a:cxn>
                <a:cxn ang="0">
                  <a:pos x="T6" y="T7"/>
                </a:cxn>
                <a:cxn ang="0">
                  <a:pos x="T8" y="T9"/>
                </a:cxn>
              </a:cxnLst>
              <a:rect l="0" t="0" r="r" b="b"/>
              <a:pathLst>
                <a:path w="43" h="66">
                  <a:moveTo>
                    <a:pt x="33" y="0"/>
                  </a:moveTo>
                  <a:lnTo>
                    <a:pt x="0" y="62"/>
                  </a:lnTo>
                  <a:lnTo>
                    <a:pt x="10" y="66"/>
                  </a:lnTo>
                  <a:lnTo>
                    <a:pt x="43" y="7"/>
                  </a:lnTo>
                  <a:lnTo>
                    <a:pt x="3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6"/>
            <p:cNvSpPr>
              <a:spLocks/>
            </p:cNvSpPr>
            <p:nvPr/>
          </p:nvSpPr>
          <p:spPr bwMode="auto">
            <a:xfrm>
              <a:off x="1585" y="1629"/>
              <a:ext cx="46" cy="66"/>
            </a:xfrm>
            <a:custGeom>
              <a:avLst/>
              <a:gdLst>
                <a:gd name="T0" fmla="*/ 11 w 46"/>
                <a:gd name="T1" fmla="*/ 0 h 66"/>
                <a:gd name="T2" fmla="*/ 0 w 46"/>
                <a:gd name="T3" fmla="*/ 6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6"/>
                  </a:lnTo>
                  <a:lnTo>
                    <a:pt x="35" y="66"/>
                  </a:lnTo>
                  <a:lnTo>
                    <a:pt x="46" y="60"/>
                  </a:lnTo>
                  <a:lnTo>
                    <a:pt x="11" y="0"/>
                  </a:lnTo>
                  <a:close/>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37"/>
            <p:cNvSpPr>
              <a:spLocks/>
            </p:cNvSpPr>
            <p:nvPr/>
          </p:nvSpPr>
          <p:spPr bwMode="auto">
            <a:xfrm>
              <a:off x="1585" y="1629"/>
              <a:ext cx="46" cy="66"/>
            </a:xfrm>
            <a:custGeom>
              <a:avLst/>
              <a:gdLst>
                <a:gd name="T0" fmla="*/ 11 w 46"/>
                <a:gd name="T1" fmla="*/ 0 h 66"/>
                <a:gd name="T2" fmla="*/ 0 w 46"/>
                <a:gd name="T3" fmla="*/ 6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6"/>
                  </a:lnTo>
                  <a:lnTo>
                    <a:pt x="35" y="66"/>
                  </a:lnTo>
                  <a:lnTo>
                    <a:pt x="46" y="60"/>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8"/>
            <p:cNvSpPr>
              <a:spLocks/>
            </p:cNvSpPr>
            <p:nvPr/>
          </p:nvSpPr>
          <p:spPr bwMode="auto">
            <a:xfrm>
              <a:off x="364" y="1691"/>
              <a:ext cx="37" cy="66"/>
            </a:xfrm>
            <a:custGeom>
              <a:avLst/>
              <a:gdLst>
                <a:gd name="T0" fmla="*/ 27 w 37"/>
                <a:gd name="T1" fmla="*/ 0 h 66"/>
                <a:gd name="T2" fmla="*/ 0 w 37"/>
                <a:gd name="T3" fmla="*/ 45 h 66"/>
                <a:gd name="T4" fmla="*/ 12 w 37"/>
                <a:gd name="T5" fmla="*/ 66 h 66"/>
                <a:gd name="T6" fmla="*/ 23 w 37"/>
                <a:gd name="T7" fmla="*/ 62 h 66"/>
                <a:gd name="T8" fmla="*/ 14 w 37"/>
                <a:gd name="T9" fmla="*/ 45 h 66"/>
                <a:gd name="T10" fmla="*/ 37 w 37"/>
                <a:gd name="T11" fmla="*/ 6 h 66"/>
                <a:gd name="T12" fmla="*/ 27 w 3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7" h="66">
                  <a:moveTo>
                    <a:pt x="27" y="0"/>
                  </a:moveTo>
                  <a:lnTo>
                    <a:pt x="0" y="45"/>
                  </a:lnTo>
                  <a:lnTo>
                    <a:pt x="12" y="66"/>
                  </a:lnTo>
                  <a:lnTo>
                    <a:pt x="23" y="62"/>
                  </a:lnTo>
                  <a:lnTo>
                    <a:pt x="14" y="45"/>
                  </a:lnTo>
                  <a:lnTo>
                    <a:pt x="37" y="6"/>
                  </a:lnTo>
                  <a:lnTo>
                    <a:pt x="27"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9"/>
            <p:cNvSpPr>
              <a:spLocks/>
            </p:cNvSpPr>
            <p:nvPr/>
          </p:nvSpPr>
          <p:spPr bwMode="auto">
            <a:xfrm>
              <a:off x="364" y="1691"/>
              <a:ext cx="37" cy="66"/>
            </a:xfrm>
            <a:custGeom>
              <a:avLst/>
              <a:gdLst>
                <a:gd name="T0" fmla="*/ 27 w 37"/>
                <a:gd name="T1" fmla="*/ 0 h 66"/>
                <a:gd name="T2" fmla="*/ 0 w 37"/>
                <a:gd name="T3" fmla="*/ 45 h 66"/>
                <a:gd name="T4" fmla="*/ 12 w 37"/>
                <a:gd name="T5" fmla="*/ 66 h 66"/>
                <a:gd name="T6" fmla="*/ 23 w 37"/>
                <a:gd name="T7" fmla="*/ 62 h 66"/>
                <a:gd name="T8" fmla="*/ 14 w 37"/>
                <a:gd name="T9" fmla="*/ 45 h 66"/>
                <a:gd name="T10" fmla="*/ 37 w 37"/>
                <a:gd name="T11" fmla="*/ 6 h 66"/>
                <a:gd name="T12" fmla="*/ 27 w 3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7" h="66">
                  <a:moveTo>
                    <a:pt x="27" y="0"/>
                  </a:moveTo>
                  <a:lnTo>
                    <a:pt x="0" y="45"/>
                  </a:lnTo>
                  <a:lnTo>
                    <a:pt x="12" y="66"/>
                  </a:lnTo>
                  <a:lnTo>
                    <a:pt x="23" y="62"/>
                  </a:lnTo>
                  <a:lnTo>
                    <a:pt x="14" y="45"/>
                  </a:lnTo>
                  <a:lnTo>
                    <a:pt x="37" y="6"/>
                  </a:lnTo>
                  <a:lnTo>
                    <a:pt x="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0"/>
            <p:cNvSpPr>
              <a:spLocks/>
            </p:cNvSpPr>
            <p:nvPr/>
          </p:nvSpPr>
          <p:spPr bwMode="auto">
            <a:xfrm>
              <a:off x="1633" y="1751"/>
              <a:ext cx="12" cy="10"/>
            </a:xfrm>
            <a:custGeom>
              <a:avLst/>
              <a:gdLst>
                <a:gd name="T0" fmla="*/ 2 w 12"/>
                <a:gd name="T1" fmla="*/ 0 h 10"/>
                <a:gd name="T2" fmla="*/ 0 w 12"/>
                <a:gd name="T3" fmla="*/ 4 h 10"/>
                <a:gd name="T4" fmla="*/ 8 w 12"/>
                <a:gd name="T5" fmla="*/ 10 h 10"/>
                <a:gd name="T6" fmla="*/ 12 w 12"/>
                <a:gd name="T7" fmla="*/ 6 h 10"/>
                <a:gd name="T8" fmla="*/ 2 w 12"/>
                <a:gd name="T9" fmla="*/ 0 h 10"/>
              </a:gdLst>
              <a:ahLst/>
              <a:cxnLst>
                <a:cxn ang="0">
                  <a:pos x="T0" y="T1"/>
                </a:cxn>
                <a:cxn ang="0">
                  <a:pos x="T2" y="T3"/>
                </a:cxn>
                <a:cxn ang="0">
                  <a:pos x="T4" y="T5"/>
                </a:cxn>
                <a:cxn ang="0">
                  <a:pos x="T6" y="T7"/>
                </a:cxn>
                <a:cxn ang="0">
                  <a:pos x="T8" y="T9"/>
                </a:cxn>
              </a:cxnLst>
              <a:rect l="0" t="0" r="r" b="b"/>
              <a:pathLst>
                <a:path w="12" h="10">
                  <a:moveTo>
                    <a:pt x="2" y="0"/>
                  </a:moveTo>
                  <a:lnTo>
                    <a:pt x="0" y="4"/>
                  </a:lnTo>
                  <a:lnTo>
                    <a:pt x="8" y="10"/>
                  </a:lnTo>
                  <a:lnTo>
                    <a:pt x="12" y="6"/>
                  </a:lnTo>
                  <a:lnTo>
                    <a:pt x="2" y="0"/>
                  </a:lnTo>
                  <a:close/>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41"/>
            <p:cNvSpPr>
              <a:spLocks/>
            </p:cNvSpPr>
            <p:nvPr/>
          </p:nvSpPr>
          <p:spPr bwMode="auto">
            <a:xfrm>
              <a:off x="1633" y="1751"/>
              <a:ext cx="12" cy="10"/>
            </a:xfrm>
            <a:custGeom>
              <a:avLst/>
              <a:gdLst>
                <a:gd name="T0" fmla="*/ 2 w 12"/>
                <a:gd name="T1" fmla="*/ 0 h 10"/>
                <a:gd name="T2" fmla="*/ 0 w 12"/>
                <a:gd name="T3" fmla="*/ 4 h 10"/>
                <a:gd name="T4" fmla="*/ 8 w 12"/>
                <a:gd name="T5" fmla="*/ 10 h 10"/>
                <a:gd name="T6" fmla="*/ 12 w 12"/>
                <a:gd name="T7" fmla="*/ 6 h 10"/>
                <a:gd name="T8" fmla="*/ 2 w 12"/>
                <a:gd name="T9" fmla="*/ 0 h 10"/>
              </a:gdLst>
              <a:ahLst/>
              <a:cxnLst>
                <a:cxn ang="0">
                  <a:pos x="T0" y="T1"/>
                </a:cxn>
                <a:cxn ang="0">
                  <a:pos x="T2" y="T3"/>
                </a:cxn>
                <a:cxn ang="0">
                  <a:pos x="T4" y="T5"/>
                </a:cxn>
                <a:cxn ang="0">
                  <a:pos x="T6" y="T7"/>
                </a:cxn>
                <a:cxn ang="0">
                  <a:pos x="T8" y="T9"/>
                </a:cxn>
              </a:cxnLst>
              <a:rect l="0" t="0" r="r" b="b"/>
              <a:pathLst>
                <a:path w="12" h="10">
                  <a:moveTo>
                    <a:pt x="2" y="0"/>
                  </a:moveTo>
                  <a:lnTo>
                    <a:pt x="0" y="4"/>
                  </a:lnTo>
                  <a:lnTo>
                    <a:pt x="8" y="10"/>
                  </a:lnTo>
                  <a:lnTo>
                    <a:pt x="12" y="6"/>
                  </a:lnTo>
                  <a:lnTo>
                    <a:pt x="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42"/>
            <p:cNvSpPr>
              <a:spLocks/>
            </p:cNvSpPr>
            <p:nvPr/>
          </p:nvSpPr>
          <p:spPr bwMode="auto">
            <a:xfrm>
              <a:off x="411" y="1812"/>
              <a:ext cx="46" cy="66"/>
            </a:xfrm>
            <a:custGeom>
              <a:avLst/>
              <a:gdLst>
                <a:gd name="T0" fmla="*/ 11 w 46"/>
                <a:gd name="T1" fmla="*/ 0 h 66"/>
                <a:gd name="T2" fmla="*/ 0 w 46"/>
                <a:gd name="T3" fmla="*/ 7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7"/>
                  </a:lnTo>
                  <a:lnTo>
                    <a:pt x="35" y="66"/>
                  </a:lnTo>
                  <a:lnTo>
                    <a:pt x="46" y="60"/>
                  </a:lnTo>
                  <a:lnTo>
                    <a:pt x="11"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3"/>
            <p:cNvSpPr>
              <a:spLocks/>
            </p:cNvSpPr>
            <p:nvPr/>
          </p:nvSpPr>
          <p:spPr bwMode="auto">
            <a:xfrm>
              <a:off x="411" y="1812"/>
              <a:ext cx="46" cy="66"/>
            </a:xfrm>
            <a:custGeom>
              <a:avLst/>
              <a:gdLst>
                <a:gd name="T0" fmla="*/ 11 w 46"/>
                <a:gd name="T1" fmla="*/ 0 h 66"/>
                <a:gd name="T2" fmla="*/ 0 w 46"/>
                <a:gd name="T3" fmla="*/ 7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7"/>
                  </a:lnTo>
                  <a:lnTo>
                    <a:pt x="35" y="66"/>
                  </a:lnTo>
                  <a:lnTo>
                    <a:pt x="46" y="60"/>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44"/>
            <p:cNvSpPr>
              <a:spLocks/>
            </p:cNvSpPr>
            <p:nvPr/>
          </p:nvSpPr>
          <p:spPr bwMode="auto">
            <a:xfrm>
              <a:off x="1540" y="1872"/>
              <a:ext cx="35" cy="66"/>
            </a:xfrm>
            <a:custGeom>
              <a:avLst/>
              <a:gdLst>
                <a:gd name="T0" fmla="*/ 25 w 35"/>
                <a:gd name="T1" fmla="*/ 0 h 66"/>
                <a:gd name="T2" fmla="*/ 23 w 35"/>
                <a:gd name="T3" fmla="*/ 4 h 66"/>
                <a:gd name="T4" fmla="*/ 33 w 35"/>
                <a:gd name="T5" fmla="*/ 10 h 66"/>
                <a:gd name="T6" fmla="*/ 0 w 35"/>
                <a:gd name="T7" fmla="*/ 66 h 66"/>
                <a:gd name="T8" fmla="*/ 0 w 35"/>
                <a:gd name="T9" fmla="*/ 66 h 66"/>
                <a:gd name="T10" fmla="*/ 35 w 35"/>
                <a:gd name="T11" fmla="*/ 6 h 66"/>
                <a:gd name="T12" fmla="*/ 25 w 35"/>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5" h="66">
                  <a:moveTo>
                    <a:pt x="25" y="0"/>
                  </a:moveTo>
                  <a:lnTo>
                    <a:pt x="23" y="4"/>
                  </a:lnTo>
                  <a:lnTo>
                    <a:pt x="33" y="10"/>
                  </a:lnTo>
                  <a:lnTo>
                    <a:pt x="0" y="66"/>
                  </a:lnTo>
                  <a:lnTo>
                    <a:pt x="0" y="66"/>
                  </a:lnTo>
                  <a:lnTo>
                    <a:pt x="35" y="6"/>
                  </a:lnTo>
                  <a:lnTo>
                    <a:pt x="25" y="0"/>
                  </a:lnTo>
                  <a:close/>
                </a:path>
              </a:pathLst>
            </a:custGeom>
            <a:solidFill>
              <a:srgbClr val="5D4E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45"/>
            <p:cNvSpPr>
              <a:spLocks/>
            </p:cNvSpPr>
            <p:nvPr/>
          </p:nvSpPr>
          <p:spPr bwMode="auto">
            <a:xfrm>
              <a:off x="1540" y="1872"/>
              <a:ext cx="35" cy="66"/>
            </a:xfrm>
            <a:custGeom>
              <a:avLst/>
              <a:gdLst>
                <a:gd name="T0" fmla="*/ 25 w 35"/>
                <a:gd name="T1" fmla="*/ 0 h 66"/>
                <a:gd name="T2" fmla="*/ 23 w 35"/>
                <a:gd name="T3" fmla="*/ 4 h 66"/>
                <a:gd name="T4" fmla="*/ 33 w 35"/>
                <a:gd name="T5" fmla="*/ 10 h 66"/>
                <a:gd name="T6" fmla="*/ 0 w 35"/>
                <a:gd name="T7" fmla="*/ 66 h 66"/>
                <a:gd name="T8" fmla="*/ 0 w 35"/>
                <a:gd name="T9" fmla="*/ 66 h 66"/>
                <a:gd name="T10" fmla="*/ 35 w 35"/>
                <a:gd name="T11" fmla="*/ 6 h 66"/>
                <a:gd name="T12" fmla="*/ 25 w 35"/>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5" h="66">
                  <a:moveTo>
                    <a:pt x="25" y="0"/>
                  </a:moveTo>
                  <a:lnTo>
                    <a:pt x="23" y="4"/>
                  </a:lnTo>
                  <a:lnTo>
                    <a:pt x="33" y="10"/>
                  </a:lnTo>
                  <a:lnTo>
                    <a:pt x="0" y="66"/>
                  </a:lnTo>
                  <a:lnTo>
                    <a:pt x="0" y="66"/>
                  </a:lnTo>
                  <a:lnTo>
                    <a:pt x="35" y="6"/>
                  </a:lnTo>
                  <a:lnTo>
                    <a:pt x="2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46"/>
            <p:cNvSpPr>
              <a:spLocks/>
            </p:cNvSpPr>
            <p:nvPr/>
          </p:nvSpPr>
          <p:spPr bwMode="auto">
            <a:xfrm>
              <a:off x="481" y="1932"/>
              <a:ext cx="48" cy="68"/>
            </a:xfrm>
            <a:custGeom>
              <a:avLst/>
              <a:gdLst>
                <a:gd name="T0" fmla="*/ 11 w 48"/>
                <a:gd name="T1" fmla="*/ 0 h 68"/>
                <a:gd name="T2" fmla="*/ 0 w 48"/>
                <a:gd name="T3" fmla="*/ 6 h 68"/>
                <a:gd name="T4" fmla="*/ 37 w 48"/>
                <a:gd name="T5" fmla="*/ 68 h 68"/>
                <a:gd name="T6" fmla="*/ 48 w 48"/>
                <a:gd name="T7" fmla="*/ 62 h 68"/>
                <a:gd name="T8" fmla="*/ 11 w 48"/>
                <a:gd name="T9" fmla="*/ 0 h 68"/>
              </a:gdLst>
              <a:ahLst/>
              <a:cxnLst>
                <a:cxn ang="0">
                  <a:pos x="T0" y="T1"/>
                </a:cxn>
                <a:cxn ang="0">
                  <a:pos x="T2" y="T3"/>
                </a:cxn>
                <a:cxn ang="0">
                  <a:pos x="T4" y="T5"/>
                </a:cxn>
                <a:cxn ang="0">
                  <a:pos x="T6" y="T7"/>
                </a:cxn>
                <a:cxn ang="0">
                  <a:pos x="T8" y="T9"/>
                </a:cxn>
              </a:cxnLst>
              <a:rect l="0" t="0" r="r" b="b"/>
              <a:pathLst>
                <a:path w="48" h="68">
                  <a:moveTo>
                    <a:pt x="11" y="0"/>
                  </a:moveTo>
                  <a:lnTo>
                    <a:pt x="0" y="6"/>
                  </a:lnTo>
                  <a:lnTo>
                    <a:pt x="37" y="68"/>
                  </a:lnTo>
                  <a:lnTo>
                    <a:pt x="48" y="62"/>
                  </a:lnTo>
                  <a:lnTo>
                    <a:pt x="11"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7"/>
            <p:cNvSpPr>
              <a:spLocks/>
            </p:cNvSpPr>
            <p:nvPr/>
          </p:nvSpPr>
          <p:spPr bwMode="auto">
            <a:xfrm>
              <a:off x="481" y="1932"/>
              <a:ext cx="48" cy="68"/>
            </a:xfrm>
            <a:custGeom>
              <a:avLst/>
              <a:gdLst>
                <a:gd name="T0" fmla="*/ 11 w 48"/>
                <a:gd name="T1" fmla="*/ 0 h 68"/>
                <a:gd name="T2" fmla="*/ 0 w 48"/>
                <a:gd name="T3" fmla="*/ 6 h 68"/>
                <a:gd name="T4" fmla="*/ 37 w 48"/>
                <a:gd name="T5" fmla="*/ 68 h 68"/>
                <a:gd name="T6" fmla="*/ 48 w 48"/>
                <a:gd name="T7" fmla="*/ 62 h 68"/>
                <a:gd name="T8" fmla="*/ 11 w 48"/>
                <a:gd name="T9" fmla="*/ 0 h 68"/>
              </a:gdLst>
              <a:ahLst/>
              <a:cxnLst>
                <a:cxn ang="0">
                  <a:pos x="T0" y="T1"/>
                </a:cxn>
                <a:cxn ang="0">
                  <a:pos x="T2" y="T3"/>
                </a:cxn>
                <a:cxn ang="0">
                  <a:pos x="T4" y="T5"/>
                </a:cxn>
                <a:cxn ang="0">
                  <a:pos x="T6" y="T7"/>
                </a:cxn>
                <a:cxn ang="0">
                  <a:pos x="T8" y="T9"/>
                </a:cxn>
              </a:cxnLst>
              <a:rect l="0" t="0" r="r" b="b"/>
              <a:pathLst>
                <a:path w="48" h="68">
                  <a:moveTo>
                    <a:pt x="11" y="0"/>
                  </a:moveTo>
                  <a:lnTo>
                    <a:pt x="0" y="6"/>
                  </a:lnTo>
                  <a:lnTo>
                    <a:pt x="37" y="68"/>
                  </a:lnTo>
                  <a:lnTo>
                    <a:pt x="48" y="62"/>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8"/>
            <p:cNvSpPr>
              <a:spLocks/>
            </p:cNvSpPr>
            <p:nvPr/>
          </p:nvSpPr>
          <p:spPr bwMode="auto">
            <a:xfrm>
              <a:off x="1462" y="1994"/>
              <a:ext cx="43" cy="59"/>
            </a:xfrm>
            <a:custGeom>
              <a:avLst/>
              <a:gdLst>
                <a:gd name="T0" fmla="*/ 35 w 43"/>
                <a:gd name="T1" fmla="*/ 0 h 59"/>
                <a:gd name="T2" fmla="*/ 0 w 43"/>
                <a:gd name="T3" fmla="*/ 59 h 59"/>
                <a:gd name="T4" fmla="*/ 0 w 43"/>
                <a:gd name="T5" fmla="*/ 59 h 59"/>
                <a:gd name="T6" fmla="*/ 31 w 43"/>
                <a:gd name="T7" fmla="*/ 4 h 59"/>
                <a:gd name="T8" fmla="*/ 41 w 43"/>
                <a:gd name="T9" fmla="*/ 10 h 59"/>
                <a:gd name="T10" fmla="*/ 35 w 43"/>
                <a:gd name="T11" fmla="*/ 22 h 59"/>
                <a:gd name="T12" fmla="*/ 43 w 43"/>
                <a:gd name="T13" fmla="*/ 6 h 59"/>
                <a:gd name="T14" fmla="*/ 35 w 43"/>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9">
                  <a:moveTo>
                    <a:pt x="35" y="0"/>
                  </a:moveTo>
                  <a:lnTo>
                    <a:pt x="0" y="59"/>
                  </a:lnTo>
                  <a:lnTo>
                    <a:pt x="0" y="59"/>
                  </a:lnTo>
                  <a:lnTo>
                    <a:pt x="31" y="4"/>
                  </a:lnTo>
                  <a:lnTo>
                    <a:pt x="41" y="10"/>
                  </a:lnTo>
                  <a:lnTo>
                    <a:pt x="35" y="22"/>
                  </a:lnTo>
                  <a:lnTo>
                    <a:pt x="43" y="6"/>
                  </a:lnTo>
                  <a:lnTo>
                    <a:pt x="35" y="0"/>
                  </a:lnTo>
                  <a:close/>
                </a:path>
              </a:pathLst>
            </a:custGeom>
            <a:solidFill>
              <a:srgbClr val="5D4E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49"/>
            <p:cNvSpPr>
              <a:spLocks/>
            </p:cNvSpPr>
            <p:nvPr/>
          </p:nvSpPr>
          <p:spPr bwMode="auto">
            <a:xfrm>
              <a:off x="1462" y="1994"/>
              <a:ext cx="43" cy="59"/>
            </a:xfrm>
            <a:custGeom>
              <a:avLst/>
              <a:gdLst>
                <a:gd name="T0" fmla="*/ 35 w 43"/>
                <a:gd name="T1" fmla="*/ 0 h 59"/>
                <a:gd name="T2" fmla="*/ 0 w 43"/>
                <a:gd name="T3" fmla="*/ 59 h 59"/>
                <a:gd name="T4" fmla="*/ 0 w 43"/>
                <a:gd name="T5" fmla="*/ 59 h 59"/>
                <a:gd name="T6" fmla="*/ 31 w 43"/>
                <a:gd name="T7" fmla="*/ 4 h 59"/>
                <a:gd name="T8" fmla="*/ 41 w 43"/>
                <a:gd name="T9" fmla="*/ 10 h 59"/>
                <a:gd name="T10" fmla="*/ 35 w 43"/>
                <a:gd name="T11" fmla="*/ 22 h 59"/>
                <a:gd name="T12" fmla="*/ 43 w 43"/>
                <a:gd name="T13" fmla="*/ 6 h 59"/>
                <a:gd name="T14" fmla="*/ 35 w 43"/>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9">
                  <a:moveTo>
                    <a:pt x="35" y="0"/>
                  </a:moveTo>
                  <a:lnTo>
                    <a:pt x="0" y="59"/>
                  </a:lnTo>
                  <a:lnTo>
                    <a:pt x="0" y="59"/>
                  </a:lnTo>
                  <a:lnTo>
                    <a:pt x="31" y="4"/>
                  </a:lnTo>
                  <a:lnTo>
                    <a:pt x="41" y="10"/>
                  </a:lnTo>
                  <a:lnTo>
                    <a:pt x="35" y="22"/>
                  </a:lnTo>
                  <a:lnTo>
                    <a:pt x="43" y="6"/>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0"/>
            <p:cNvSpPr>
              <a:spLocks/>
            </p:cNvSpPr>
            <p:nvPr/>
          </p:nvSpPr>
          <p:spPr bwMode="auto">
            <a:xfrm>
              <a:off x="553" y="2053"/>
              <a:ext cx="46" cy="66"/>
            </a:xfrm>
            <a:custGeom>
              <a:avLst/>
              <a:gdLst>
                <a:gd name="T0" fmla="*/ 11 w 46"/>
                <a:gd name="T1" fmla="*/ 0 h 66"/>
                <a:gd name="T2" fmla="*/ 0 w 46"/>
                <a:gd name="T3" fmla="*/ 7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7"/>
                  </a:lnTo>
                  <a:lnTo>
                    <a:pt x="35" y="66"/>
                  </a:lnTo>
                  <a:lnTo>
                    <a:pt x="46" y="60"/>
                  </a:lnTo>
                  <a:lnTo>
                    <a:pt x="11"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
            <p:cNvSpPr>
              <a:spLocks/>
            </p:cNvSpPr>
            <p:nvPr/>
          </p:nvSpPr>
          <p:spPr bwMode="auto">
            <a:xfrm>
              <a:off x="553" y="2053"/>
              <a:ext cx="46" cy="66"/>
            </a:xfrm>
            <a:custGeom>
              <a:avLst/>
              <a:gdLst>
                <a:gd name="T0" fmla="*/ 11 w 46"/>
                <a:gd name="T1" fmla="*/ 0 h 66"/>
                <a:gd name="T2" fmla="*/ 0 w 46"/>
                <a:gd name="T3" fmla="*/ 7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7"/>
                  </a:lnTo>
                  <a:lnTo>
                    <a:pt x="35" y="66"/>
                  </a:lnTo>
                  <a:lnTo>
                    <a:pt x="46" y="60"/>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2"/>
            <p:cNvSpPr>
              <a:spLocks/>
            </p:cNvSpPr>
            <p:nvPr/>
          </p:nvSpPr>
          <p:spPr bwMode="auto">
            <a:xfrm>
              <a:off x="1406" y="2115"/>
              <a:ext cx="31" cy="37"/>
            </a:xfrm>
            <a:custGeom>
              <a:avLst/>
              <a:gdLst>
                <a:gd name="T0" fmla="*/ 21 w 31"/>
                <a:gd name="T1" fmla="*/ 0 h 37"/>
                <a:gd name="T2" fmla="*/ 0 w 31"/>
                <a:gd name="T3" fmla="*/ 37 h 37"/>
                <a:gd name="T4" fmla="*/ 19 w 31"/>
                <a:gd name="T5" fmla="*/ 4 h 37"/>
                <a:gd name="T6" fmla="*/ 27 w 31"/>
                <a:gd name="T7" fmla="*/ 11 h 37"/>
                <a:gd name="T8" fmla="*/ 31 w 31"/>
                <a:gd name="T9" fmla="*/ 6 h 37"/>
                <a:gd name="T10" fmla="*/ 21 w 31"/>
                <a:gd name="T11" fmla="*/ 0 h 37"/>
              </a:gdLst>
              <a:ahLst/>
              <a:cxnLst>
                <a:cxn ang="0">
                  <a:pos x="T0" y="T1"/>
                </a:cxn>
                <a:cxn ang="0">
                  <a:pos x="T2" y="T3"/>
                </a:cxn>
                <a:cxn ang="0">
                  <a:pos x="T4" y="T5"/>
                </a:cxn>
                <a:cxn ang="0">
                  <a:pos x="T6" y="T7"/>
                </a:cxn>
                <a:cxn ang="0">
                  <a:pos x="T8" y="T9"/>
                </a:cxn>
                <a:cxn ang="0">
                  <a:pos x="T10" y="T11"/>
                </a:cxn>
              </a:cxnLst>
              <a:rect l="0" t="0" r="r" b="b"/>
              <a:pathLst>
                <a:path w="31" h="37">
                  <a:moveTo>
                    <a:pt x="21" y="0"/>
                  </a:moveTo>
                  <a:lnTo>
                    <a:pt x="0" y="37"/>
                  </a:lnTo>
                  <a:lnTo>
                    <a:pt x="19" y="4"/>
                  </a:lnTo>
                  <a:lnTo>
                    <a:pt x="27" y="11"/>
                  </a:lnTo>
                  <a:lnTo>
                    <a:pt x="31" y="6"/>
                  </a:lnTo>
                  <a:lnTo>
                    <a:pt x="21" y="0"/>
                  </a:lnTo>
                  <a:close/>
                </a:path>
              </a:pathLst>
            </a:custGeom>
            <a:solidFill>
              <a:srgbClr val="5D4E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3"/>
            <p:cNvSpPr>
              <a:spLocks/>
            </p:cNvSpPr>
            <p:nvPr/>
          </p:nvSpPr>
          <p:spPr bwMode="auto">
            <a:xfrm>
              <a:off x="1406" y="2115"/>
              <a:ext cx="31" cy="37"/>
            </a:xfrm>
            <a:custGeom>
              <a:avLst/>
              <a:gdLst>
                <a:gd name="T0" fmla="*/ 21 w 31"/>
                <a:gd name="T1" fmla="*/ 0 h 37"/>
                <a:gd name="T2" fmla="*/ 0 w 31"/>
                <a:gd name="T3" fmla="*/ 37 h 37"/>
                <a:gd name="T4" fmla="*/ 19 w 31"/>
                <a:gd name="T5" fmla="*/ 4 h 37"/>
                <a:gd name="T6" fmla="*/ 27 w 31"/>
                <a:gd name="T7" fmla="*/ 11 h 37"/>
                <a:gd name="T8" fmla="*/ 31 w 31"/>
                <a:gd name="T9" fmla="*/ 6 h 37"/>
                <a:gd name="T10" fmla="*/ 21 w 31"/>
                <a:gd name="T11" fmla="*/ 0 h 37"/>
              </a:gdLst>
              <a:ahLst/>
              <a:cxnLst>
                <a:cxn ang="0">
                  <a:pos x="T0" y="T1"/>
                </a:cxn>
                <a:cxn ang="0">
                  <a:pos x="T2" y="T3"/>
                </a:cxn>
                <a:cxn ang="0">
                  <a:pos x="T4" y="T5"/>
                </a:cxn>
                <a:cxn ang="0">
                  <a:pos x="T6" y="T7"/>
                </a:cxn>
                <a:cxn ang="0">
                  <a:pos x="T8" y="T9"/>
                </a:cxn>
                <a:cxn ang="0">
                  <a:pos x="T10" y="T11"/>
                </a:cxn>
              </a:cxnLst>
              <a:rect l="0" t="0" r="r" b="b"/>
              <a:pathLst>
                <a:path w="31" h="37">
                  <a:moveTo>
                    <a:pt x="21" y="0"/>
                  </a:moveTo>
                  <a:lnTo>
                    <a:pt x="0" y="37"/>
                  </a:lnTo>
                  <a:lnTo>
                    <a:pt x="19" y="4"/>
                  </a:lnTo>
                  <a:lnTo>
                    <a:pt x="27" y="11"/>
                  </a:lnTo>
                  <a:lnTo>
                    <a:pt x="31" y="6"/>
                  </a:lnTo>
                  <a:lnTo>
                    <a:pt x="2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4"/>
            <p:cNvSpPr>
              <a:spLocks/>
            </p:cNvSpPr>
            <p:nvPr/>
          </p:nvSpPr>
          <p:spPr bwMode="auto">
            <a:xfrm>
              <a:off x="623" y="2175"/>
              <a:ext cx="46" cy="66"/>
            </a:xfrm>
            <a:custGeom>
              <a:avLst/>
              <a:gdLst>
                <a:gd name="T0" fmla="*/ 11 w 46"/>
                <a:gd name="T1" fmla="*/ 0 h 66"/>
                <a:gd name="T2" fmla="*/ 0 w 46"/>
                <a:gd name="T3" fmla="*/ 4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4"/>
                  </a:lnTo>
                  <a:lnTo>
                    <a:pt x="35" y="66"/>
                  </a:lnTo>
                  <a:lnTo>
                    <a:pt x="46" y="60"/>
                  </a:lnTo>
                  <a:lnTo>
                    <a:pt x="11"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5"/>
            <p:cNvSpPr>
              <a:spLocks/>
            </p:cNvSpPr>
            <p:nvPr/>
          </p:nvSpPr>
          <p:spPr bwMode="auto">
            <a:xfrm>
              <a:off x="623" y="2175"/>
              <a:ext cx="46" cy="66"/>
            </a:xfrm>
            <a:custGeom>
              <a:avLst/>
              <a:gdLst>
                <a:gd name="T0" fmla="*/ 11 w 46"/>
                <a:gd name="T1" fmla="*/ 0 h 66"/>
                <a:gd name="T2" fmla="*/ 0 w 46"/>
                <a:gd name="T3" fmla="*/ 4 h 66"/>
                <a:gd name="T4" fmla="*/ 35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4"/>
                  </a:lnTo>
                  <a:lnTo>
                    <a:pt x="35" y="66"/>
                  </a:lnTo>
                  <a:lnTo>
                    <a:pt x="46" y="60"/>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6"/>
            <p:cNvSpPr>
              <a:spLocks/>
            </p:cNvSpPr>
            <p:nvPr/>
          </p:nvSpPr>
          <p:spPr bwMode="auto">
            <a:xfrm>
              <a:off x="1355" y="2237"/>
              <a:ext cx="12" cy="10"/>
            </a:xfrm>
            <a:custGeom>
              <a:avLst/>
              <a:gdLst>
                <a:gd name="T0" fmla="*/ 2 w 12"/>
                <a:gd name="T1" fmla="*/ 0 h 10"/>
                <a:gd name="T2" fmla="*/ 0 w 12"/>
                <a:gd name="T3" fmla="*/ 4 h 10"/>
                <a:gd name="T4" fmla="*/ 10 w 12"/>
                <a:gd name="T5" fmla="*/ 10 h 10"/>
                <a:gd name="T6" fmla="*/ 12 w 12"/>
                <a:gd name="T7" fmla="*/ 6 h 10"/>
                <a:gd name="T8" fmla="*/ 2 w 12"/>
                <a:gd name="T9" fmla="*/ 0 h 10"/>
                <a:gd name="T10" fmla="*/ 2 w 12"/>
                <a:gd name="T11" fmla="*/ 0 h 10"/>
              </a:gdLst>
              <a:ahLst/>
              <a:cxnLst>
                <a:cxn ang="0">
                  <a:pos x="T0" y="T1"/>
                </a:cxn>
                <a:cxn ang="0">
                  <a:pos x="T2" y="T3"/>
                </a:cxn>
                <a:cxn ang="0">
                  <a:pos x="T4" y="T5"/>
                </a:cxn>
                <a:cxn ang="0">
                  <a:pos x="T6" y="T7"/>
                </a:cxn>
                <a:cxn ang="0">
                  <a:pos x="T8" y="T9"/>
                </a:cxn>
                <a:cxn ang="0">
                  <a:pos x="T10" y="T11"/>
                </a:cxn>
              </a:cxnLst>
              <a:rect l="0" t="0" r="r" b="b"/>
              <a:pathLst>
                <a:path w="12" h="10">
                  <a:moveTo>
                    <a:pt x="2" y="0"/>
                  </a:moveTo>
                  <a:lnTo>
                    <a:pt x="0" y="4"/>
                  </a:lnTo>
                  <a:lnTo>
                    <a:pt x="10" y="10"/>
                  </a:lnTo>
                  <a:lnTo>
                    <a:pt x="12" y="6"/>
                  </a:lnTo>
                  <a:lnTo>
                    <a:pt x="2" y="0"/>
                  </a:lnTo>
                  <a:lnTo>
                    <a:pt x="2" y="0"/>
                  </a:lnTo>
                  <a:close/>
                </a:path>
              </a:pathLst>
            </a:custGeom>
            <a:solidFill>
              <a:srgbClr val="5D4E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7"/>
            <p:cNvSpPr>
              <a:spLocks/>
            </p:cNvSpPr>
            <p:nvPr/>
          </p:nvSpPr>
          <p:spPr bwMode="auto">
            <a:xfrm>
              <a:off x="1355" y="2237"/>
              <a:ext cx="12" cy="10"/>
            </a:xfrm>
            <a:custGeom>
              <a:avLst/>
              <a:gdLst>
                <a:gd name="T0" fmla="*/ 2 w 12"/>
                <a:gd name="T1" fmla="*/ 0 h 10"/>
                <a:gd name="T2" fmla="*/ 0 w 12"/>
                <a:gd name="T3" fmla="*/ 4 h 10"/>
                <a:gd name="T4" fmla="*/ 10 w 12"/>
                <a:gd name="T5" fmla="*/ 10 h 10"/>
                <a:gd name="T6" fmla="*/ 12 w 12"/>
                <a:gd name="T7" fmla="*/ 6 h 10"/>
                <a:gd name="T8" fmla="*/ 2 w 12"/>
                <a:gd name="T9" fmla="*/ 0 h 10"/>
                <a:gd name="T10" fmla="*/ 2 w 12"/>
                <a:gd name="T11" fmla="*/ 0 h 10"/>
              </a:gdLst>
              <a:ahLst/>
              <a:cxnLst>
                <a:cxn ang="0">
                  <a:pos x="T0" y="T1"/>
                </a:cxn>
                <a:cxn ang="0">
                  <a:pos x="T2" y="T3"/>
                </a:cxn>
                <a:cxn ang="0">
                  <a:pos x="T4" y="T5"/>
                </a:cxn>
                <a:cxn ang="0">
                  <a:pos x="T6" y="T7"/>
                </a:cxn>
                <a:cxn ang="0">
                  <a:pos x="T8" y="T9"/>
                </a:cxn>
                <a:cxn ang="0">
                  <a:pos x="T10" y="T11"/>
                </a:cxn>
              </a:cxnLst>
              <a:rect l="0" t="0" r="r" b="b"/>
              <a:pathLst>
                <a:path w="12" h="10">
                  <a:moveTo>
                    <a:pt x="2" y="0"/>
                  </a:moveTo>
                  <a:lnTo>
                    <a:pt x="0" y="4"/>
                  </a:lnTo>
                  <a:lnTo>
                    <a:pt x="10" y="10"/>
                  </a:lnTo>
                  <a:lnTo>
                    <a:pt x="12" y="6"/>
                  </a:lnTo>
                  <a:lnTo>
                    <a:pt x="2" y="0"/>
                  </a:lnTo>
                  <a:lnTo>
                    <a:pt x="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8"/>
            <p:cNvSpPr>
              <a:spLocks/>
            </p:cNvSpPr>
            <p:nvPr/>
          </p:nvSpPr>
          <p:spPr bwMode="auto">
            <a:xfrm>
              <a:off x="1264" y="2282"/>
              <a:ext cx="68" cy="12"/>
            </a:xfrm>
            <a:custGeom>
              <a:avLst/>
              <a:gdLst>
                <a:gd name="T0" fmla="*/ 68 w 68"/>
                <a:gd name="T1" fmla="*/ 0 h 12"/>
                <a:gd name="T2" fmla="*/ 0 w 68"/>
                <a:gd name="T3" fmla="*/ 0 h 12"/>
                <a:gd name="T4" fmla="*/ 0 w 68"/>
                <a:gd name="T5" fmla="*/ 12 h 12"/>
                <a:gd name="T6" fmla="*/ 68 w 68"/>
                <a:gd name="T7" fmla="*/ 10 h 12"/>
                <a:gd name="T8" fmla="*/ 64 w 68"/>
                <a:gd name="T9" fmla="*/ 6 h 12"/>
                <a:gd name="T10" fmla="*/ 68 w 68"/>
                <a:gd name="T11" fmla="*/ 0 h 12"/>
              </a:gdLst>
              <a:ahLst/>
              <a:cxnLst>
                <a:cxn ang="0">
                  <a:pos x="T0" y="T1"/>
                </a:cxn>
                <a:cxn ang="0">
                  <a:pos x="T2" y="T3"/>
                </a:cxn>
                <a:cxn ang="0">
                  <a:pos x="T4" y="T5"/>
                </a:cxn>
                <a:cxn ang="0">
                  <a:pos x="T6" y="T7"/>
                </a:cxn>
                <a:cxn ang="0">
                  <a:pos x="T8" y="T9"/>
                </a:cxn>
                <a:cxn ang="0">
                  <a:pos x="T10" y="T11"/>
                </a:cxn>
              </a:cxnLst>
              <a:rect l="0" t="0" r="r" b="b"/>
              <a:pathLst>
                <a:path w="68" h="12">
                  <a:moveTo>
                    <a:pt x="68" y="0"/>
                  </a:moveTo>
                  <a:lnTo>
                    <a:pt x="0" y="0"/>
                  </a:lnTo>
                  <a:lnTo>
                    <a:pt x="0" y="12"/>
                  </a:lnTo>
                  <a:lnTo>
                    <a:pt x="68" y="10"/>
                  </a:lnTo>
                  <a:lnTo>
                    <a:pt x="64" y="6"/>
                  </a:lnTo>
                  <a:lnTo>
                    <a:pt x="68" y="0"/>
                  </a:lnTo>
                  <a:close/>
                </a:path>
              </a:pathLst>
            </a:custGeom>
            <a:solidFill>
              <a:srgbClr val="7F69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9"/>
            <p:cNvSpPr>
              <a:spLocks/>
            </p:cNvSpPr>
            <p:nvPr/>
          </p:nvSpPr>
          <p:spPr bwMode="auto">
            <a:xfrm>
              <a:off x="1264" y="2282"/>
              <a:ext cx="68" cy="12"/>
            </a:xfrm>
            <a:custGeom>
              <a:avLst/>
              <a:gdLst>
                <a:gd name="T0" fmla="*/ 68 w 68"/>
                <a:gd name="T1" fmla="*/ 0 h 12"/>
                <a:gd name="T2" fmla="*/ 0 w 68"/>
                <a:gd name="T3" fmla="*/ 0 h 12"/>
                <a:gd name="T4" fmla="*/ 0 w 68"/>
                <a:gd name="T5" fmla="*/ 12 h 12"/>
                <a:gd name="T6" fmla="*/ 68 w 68"/>
                <a:gd name="T7" fmla="*/ 10 h 12"/>
                <a:gd name="T8" fmla="*/ 64 w 68"/>
                <a:gd name="T9" fmla="*/ 6 h 12"/>
                <a:gd name="T10" fmla="*/ 68 w 68"/>
                <a:gd name="T11" fmla="*/ 0 h 12"/>
              </a:gdLst>
              <a:ahLst/>
              <a:cxnLst>
                <a:cxn ang="0">
                  <a:pos x="T0" y="T1"/>
                </a:cxn>
                <a:cxn ang="0">
                  <a:pos x="T2" y="T3"/>
                </a:cxn>
                <a:cxn ang="0">
                  <a:pos x="T4" y="T5"/>
                </a:cxn>
                <a:cxn ang="0">
                  <a:pos x="T6" y="T7"/>
                </a:cxn>
                <a:cxn ang="0">
                  <a:pos x="T8" y="T9"/>
                </a:cxn>
                <a:cxn ang="0">
                  <a:pos x="T10" y="T11"/>
                </a:cxn>
              </a:cxnLst>
              <a:rect l="0" t="0" r="r" b="b"/>
              <a:pathLst>
                <a:path w="68" h="12">
                  <a:moveTo>
                    <a:pt x="68" y="0"/>
                  </a:moveTo>
                  <a:lnTo>
                    <a:pt x="0" y="0"/>
                  </a:lnTo>
                  <a:lnTo>
                    <a:pt x="0" y="12"/>
                  </a:lnTo>
                  <a:lnTo>
                    <a:pt x="68" y="10"/>
                  </a:lnTo>
                  <a:lnTo>
                    <a:pt x="64" y="6"/>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0"/>
            <p:cNvSpPr>
              <a:spLocks noEditPoints="1"/>
            </p:cNvSpPr>
            <p:nvPr/>
          </p:nvSpPr>
          <p:spPr bwMode="auto">
            <a:xfrm>
              <a:off x="706" y="2282"/>
              <a:ext cx="488" cy="12"/>
            </a:xfrm>
            <a:custGeom>
              <a:avLst/>
              <a:gdLst>
                <a:gd name="T0" fmla="*/ 70 w 488"/>
                <a:gd name="T1" fmla="*/ 0 h 12"/>
                <a:gd name="T2" fmla="*/ 0 w 488"/>
                <a:gd name="T3" fmla="*/ 2 h 12"/>
                <a:gd name="T4" fmla="*/ 0 w 488"/>
                <a:gd name="T5" fmla="*/ 12 h 12"/>
                <a:gd name="T6" fmla="*/ 70 w 488"/>
                <a:gd name="T7" fmla="*/ 12 h 12"/>
                <a:gd name="T8" fmla="*/ 70 w 488"/>
                <a:gd name="T9" fmla="*/ 0 h 12"/>
                <a:gd name="T10" fmla="*/ 208 w 488"/>
                <a:gd name="T11" fmla="*/ 0 h 12"/>
                <a:gd name="T12" fmla="*/ 140 w 488"/>
                <a:gd name="T13" fmla="*/ 0 h 12"/>
                <a:gd name="T14" fmla="*/ 140 w 488"/>
                <a:gd name="T15" fmla="*/ 12 h 12"/>
                <a:gd name="T16" fmla="*/ 208 w 488"/>
                <a:gd name="T17" fmla="*/ 12 h 12"/>
                <a:gd name="T18" fmla="*/ 208 w 488"/>
                <a:gd name="T19" fmla="*/ 0 h 12"/>
                <a:gd name="T20" fmla="*/ 348 w 488"/>
                <a:gd name="T21" fmla="*/ 0 h 12"/>
                <a:gd name="T22" fmla="*/ 278 w 488"/>
                <a:gd name="T23" fmla="*/ 0 h 12"/>
                <a:gd name="T24" fmla="*/ 278 w 488"/>
                <a:gd name="T25" fmla="*/ 12 h 12"/>
                <a:gd name="T26" fmla="*/ 348 w 488"/>
                <a:gd name="T27" fmla="*/ 12 h 12"/>
                <a:gd name="T28" fmla="*/ 348 w 488"/>
                <a:gd name="T29" fmla="*/ 0 h 12"/>
                <a:gd name="T30" fmla="*/ 488 w 488"/>
                <a:gd name="T31" fmla="*/ 0 h 12"/>
                <a:gd name="T32" fmla="*/ 418 w 488"/>
                <a:gd name="T33" fmla="*/ 0 h 12"/>
                <a:gd name="T34" fmla="*/ 418 w 488"/>
                <a:gd name="T35" fmla="*/ 12 h 12"/>
                <a:gd name="T36" fmla="*/ 488 w 488"/>
                <a:gd name="T37" fmla="*/ 12 h 12"/>
                <a:gd name="T38" fmla="*/ 488 w 488"/>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
                  <a:moveTo>
                    <a:pt x="70" y="0"/>
                  </a:moveTo>
                  <a:lnTo>
                    <a:pt x="0" y="2"/>
                  </a:lnTo>
                  <a:lnTo>
                    <a:pt x="0" y="12"/>
                  </a:lnTo>
                  <a:lnTo>
                    <a:pt x="70" y="12"/>
                  </a:lnTo>
                  <a:lnTo>
                    <a:pt x="70" y="0"/>
                  </a:lnTo>
                  <a:close/>
                  <a:moveTo>
                    <a:pt x="208" y="0"/>
                  </a:moveTo>
                  <a:lnTo>
                    <a:pt x="140" y="0"/>
                  </a:lnTo>
                  <a:lnTo>
                    <a:pt x="140" y="12"/>
                  </a:lnTo>
                  <a:lnTo>
                    <a:pt x="208" y="12"/>
                  </a:lnTo>
                  <a:lnTo>
                    <a:pt x="208" y="0"/>
                  </a:lnTo>
                  <a:close/>
                  <a:moveTo>
                    <a:pt x="348" y="0"/>
                  </a:moveTo>
                  <a:lnTo>
                    <a:pt x="278" y="0"/>
                  </a:lnTo>
                  <a:lnTo>
                    <a:pt x="278" y="12"/>
                  </a:lnTo>
                  <a:lnTo>
                    <a:pt x="348" y="12"/>
                  </a:lnTo>
                  <a:lnTo>
                    <a:pt x="348" y="0"/>
                  </a:lnTo>
                  <a:close/>
                  <a:moveTo>
                    <a:pt x="488" y="0"/>
                  </a:moveTo>
                  <a:lnTo>
                    <a:pt x="418" y="0"/>
                  </a:lnTo>
                  <a:lnTo>
                    <a:pt x="418" y="12"/>
                  </a:lnTo>
                  <a:lnTo>
                    <a:pt x="488" y="12"/>
                  </a:lnTo>
                  <a:lnTo>
                    <a:pt x="488" y="0"/>
                  </a:lnTo>
                  <a:close/>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p:cNvSpPr>
              <a:spLocks noEditPoints="1"/>
            </p:cNvSpPr>
            <p:nvPr/>
          </p:nvSpPr>
          <p:spPr bwMode="auto">
            <a:xfrm>
              <a:off x="706" y="2282"/>
              <a:ext cx="488" cy="12"/>
            </a:xfrm>
            <a:custGeom>
              <a:avLst/>
              <a:gdLst>
                <a:gd name="T0" fmla="*/ 70 w 488"/>
                <a:gd name="T1" fmla="*/ 0 h 12"/>
                <a:gd name="T2" fmla="*/ 0 w 488"/>
                <a:gd name="T3" fmla="*/ 2 h 12"/>
                <a:gd name="T4" fmla="*/ 0 w 488"/>
                <a:gd name="T5" fmla="*/ 12 h 12"/>
                <a:gd name="T6" fmla="*/ 70 w 488"/>
                <a:gd name="T7" fmla="*/ 12 h 12"/>
                <a:gd name="T8" fmla="*/ 70 w 488"/>
                <a:gd name="T9" fmla="*/ 0 h 12"/>
                <a:gd name="T10" fmla="*/ 208 w 488"/>
                <a:gd name="T11" fmla="*/ 0 h 12"/>
                <a:gd name="T12" fmla="*/ 140 w 488"/>
                <a:gd name="T13" fmla="*/ 0 h 12"/>
                <a:gd name="T14" fmla="*/ 140 w 488"/>
                <a:gd name="T15" fmla="*/ 12 h 12"/>
                <a:gd name="T16" fmla="*/ 208 w 488"/>
                <a:gd name="T17" fmla="*/ 12 h 12"/>
                <a:gd name="T18" fmla="*/ 208 w 488"/>
                <a:gd name="T19" fmla="*/ 0 h 12"/>
                <a:gd name="T20" fmla="*/ 348 w 488"/>
                <a:gd name="T21" fmla="*/ 0 h 12"/>
                <a:gd name="T22" fmla="*/ 278 w 488"/>
                <a:gd name="T23" fmla="*/ 0 h 12"/>
                <a:gd name="T24" fmla="*/ 278 w 488"/>
                <a:gd name="T25" fmla="*/ 12 h 12"/>
                <a:gd name="T26" fmla="*/ 348 w 488"/>
                <a:gd name="T27" fmla="*/ 12 h 12"/>
                <a:gd name="T28" fmla="*/ 348 w 488"/>
                <a:gd name="T29" fmla="*/ 0 h 12"/>
                <a:gd name="T30" fmla="*/ 488 w 488"/>
                <a:gd name="T31" fmla="*/ 0 h 12"/>
                <a:gd name="T32" fmla="*/ 418 w 488"/>
                <a:gd name="T33" fmla="*/ 0 h 12"/>
                <a:gd name="T34" fmla="*/ 418 w 488"/>
                <a:gd name="T35" fmla="*/ 12 h 12"/>
                <a:gd name="T36" fmla="*/ 488 w 488"/>
                <a:gd name="T37" fmla="*/ 12 h 12"/>
                <a:gd name="T38" fmla="*/ 488 w 488"/>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
                  <a:moveTo>
                    <a:pt x="70" y="0"/>
                  </a:moveTo>
                  <a:lnTo>
                    <a:pt x="0" y="2"/>
                  </a:lnTo>
                  <a:lnTo>
                    <a:pt x="0" y="12"/>
                  </a:lnTo>
                  <a:lnTo>
                    <a:pt x="70" y="12"/>
                  </a:lnTo>
                  <a:lnTo>
                    <a:pt x="70" y="0"/>
                  </a:lnTo>
                  <a:moveTo>
                    <a:pt x="208" y="0"/>
                  </a:moveTo>
                  <a:lnTo>
                    <a:pt x="140" y="0"/>
                  </a:lnTo>
                  <a:lnTo>
                    <a:pt x="140" y="12"/>
                  </a:lnTo>
                  <a:lnTo>
                    <a:pt x="208" y="12"/>
                  </a:lnTo>
                  <a:lnTo>
                    <a:pt x="208" y="0"/>
                  </a:lnTo>
                  <a:moveTo>
                    <a:pt x="348" y="0"/>
                  </a:moveTo>
                  <a:lnTo>
                    <a:pt x="278" y="0"/>
                  </a:lnTo>
                  <a:lnTo>
                    <a:pt x="278" y="12"/>
                  </a:lnTo>
                  <a:lnTo>
                    <a:pt x="348" y="12"/>
                  </a:lnTo>
                  <a:lnTo>
                    <a:pt x="348" y="0"/>
                  </a:lnTo>
                  <a:moveTo>
                    <a:pt x="488" y="0"/>
                  </a:moveTo>
                  <a:lnTo>
                    <a:pt x="418" y="0"/>
                  </a:lnTo>
                  <a:lnTo>
                    <a:pt x="418" y="12"/>
                  </a:lnTo>
                  <a:lnTo>
                    <a:pt x="488" y="12"/>
                  </a:lnTo>
                  <a:lnTo>
                    <a:pt x="48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2"/>
            <p:cNvSpPr>
              <a:spLocks noEditPoints="1"/>
            </p:cNvSpPr>
            <p:nvPr/>
          </p:nvSpPr>
          <p:spPr bwMode="auto">
            <a:xfrm>
              <a:off x="1598" y="1726"/>
              <a:ext cx="714" cy="97"/>
            </a:xfrm>
            <a:custGeom>
              <a:avLst/>
              <a:gdLst>
                <a:gd name="T0" fmla="*/ 35 w 714"/>
                <a:gd name="T1" fmla="*/ 29 h 97"/>
                <a:gd name="T2" fmla="*/ 0 w 714"/>
                <a:gd name="T3" fmla="*/ 91 h 97"/>
                <a:gd name="T4" fmla="*/ 10 w 714"/>
                <a:gd name="T5" fmla="*/ 97 h 97"/>
                <a:gd name="T6" fmla="*/ 43 w 714"/>
                <a:gd name="T7" fmla="*/ 35 h 97"/>
                <a:gd name="T8" fmla="*/ 43 w 714"/>
                <a:gd name="T9" fmla="*/ 35 h 97"/>
                <a:gd name="T10" fmla="*/ 35 w 714"/>
                <a:gd name="T11" fmla="*/ 29 h 97"/>
                <a:gd name="T12" fmla="*/ 35 w 714"/>
                <a:gd name="T13" fmla="*/ 29 h 97"/>
                <a:gd name="T14" fmla="*/ 164 w 714"/>
                <a:gd name="T15" fmla="*/ 2 h 97"/>
                <a:gd name="T16" fmla="*/ 94 w 714"/>
                <a:gd name="T17" fmla="*/ 2 h 97"/>
                <a:gd name="T18" fmla="*/ 94 w 714"/>
                <a:gd name="T19" fmla="*/ 14 h 97"/>
                <a:gd name="T20" fmla="*/ 164 w 714"/>
                <a:gd name="T21" fmla="*/ 14 h 97"/>
                <a:gd name="T22" fmla="*/ 164 w 714"/>
                <a:gd name="T23" fmla="*/ 2 h 97"/>
                <a:gd name="T24" fmla="*/ 304 w 714"/>
                <a:gd name="T25" fmla="*/ 2 h 97"/>
                <a:gd name="T26" fmla="*/ 234 w 714"/>
                <a:gd name="T27" fmla="*/ 2 h 97"/>
                <a:gd name="T28" fmla="*/ 234 w 714"/>
                <a:gd name="T29" fmla="*/ 14 h 97"/>
                <a:gd name="T30" fmla="*/ 304 w 714"/>
                <a:gd name="T31" fmla="*/ 14 h 97"/>
                <a:gd name="T32" fmla="*/ 304 w 714"/>
                <a:gd name="T33" fmla="*/ 2 h 97"/>
                <a:gd name="T34" fmla="*/ 444 w 714"/>
                <a:gd name="T35" fmla="*/ 2 h 97"/>
                <a:gd name="T36" fmla="*/ 374 w 714"/>
                <a:gd name="T37" fmla="*/ 2 h 97"/>
                <a:gd name="T38" fmla="*/ 374 w 714"/>
                <a:gd name="T39" fmla="*/ 12 h 97"/>
                <a:gd name="T40" fmla="*/ 444 w 714"/>
                <a:gd name="T41" fmla="*/ 12 h 97"/>
                <a:gd name="T42" fmla="*/ 444 w 714"/>
                <a:gd name="T43" fmla="*/ 2 h 97"/>
                <a:gd name="T44" fmla="*/ 584 w 714"/>
                <a:gd name="T45" fmla="*/ 2 h 97"/>
                <a:gd name="T46" fmla="*/ 514 w 714"/>
                <a:gd name="T47" fmla="*/ 2 h 97"/>
                <a:gd name="T48" fmla="*/ 514 w 714"/>
                <a:gd name="T49" fmla="*/ 12 h 97"/>
                <a:gd name="T50" fmla="*/ 584 w 714"/>
                <a:gd name="T51" fmla="*/ 12 h 97"/>
                <a:gd name="T52" fmla="*/ 584 w 714"/>
                <a:gd name="T53" fmla="*/ 2 h 97"/>
                <a:gd name="T54" fmla="*/ 696 w 714"/>
                <a:gd name="T55" fmla="*/ 0 h 97"/>
                <a:gd name="T56" fmla="*/ 654 w 714"/>
                <a:gd name="T57" fmla="*/ 2 h 97"/>
                <a:gd name="T58" fmla="*/ 654 w 714"/>
                <a:gd name="T59" fmla="*/ 12 h 97"/>
                <a:gd name="T60" fmla="*/ 689 w 714"/>
                <a:gd name="T61" fmla="*/ 12 h 97"/>
                <a:gd name="T62" fmla="*/ 704 w 714"/>
                <a:gd name="T63" fmla="*/ 37 h 97"/>
                <a:gd name="T64" fmla="*/ 714 w 714"/>
                <a:gd name="T65" fmla="*/ 31 h 97"/>
                <a:gd name="T66" fmla="*/ 696 w 714"/>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4" h="97">
                  <a:moveTo>
                    <a:pt x="35" y="29"/>
                  </a:moveTo>
                  <a:lnTo>
                    <a:pt x="0" y="91"/>
                  </a:lnTo>
                  <a:lnTo>
                    <a:pt x="10" y="97"/>
                  </a:lnTo>
                  <a:lnTo>
                    <a:pt x="43" y="35"/>
                  </a:lnTo>
                  <a:lnTo>
                    <a:pt x="43" y="35"/>
                  </a:lnTo>
                  <a:lnTo>
                    <a:pt x="35" y="29"/>
                  </a:lnTo>
                  <a:lnTo>
                    <a:pt x="35" y="29"/>
                  </a:lnTo>
                  <a:close/>
                  <a:moveTo>
                    <a:pt x="164" y="2"/>
                  </a:moveTo>
                  <a:lnTo>
                    <a:pt x="94" y="2"/>
                  </a:lnTo>
                  <a:lnTo>
                    <a:pt x="94" y="14"/>
                  </a:lnTo>
                  <a:lnTo>
                    <a:pt x="164" y="14"/>
                  </a:lnTo>
                  <a:lnTo>
                    <a:pt x="164" y="2"/>
                  </a:lnTo>
                  <a:close/>
                  <a:moveTo>
                    <a:pt x="304" y="2"/>
                  </a:moveTo>
                  <a:lnTo>
                    <a:pt x="234" y="2"/>
                  </a:lnTo>
                  <a:lnTo>
                    <a:pt x="234" y="14"/>
                  </a:lnTo>
                  <a:lnTo>
                    <a:pt x="304" y="14"/>
                  </a:lnTo>
                  <a:lnTo>
                    <a:pt x="304" y="2"/>
                  </a:lnTo>
                  <a:close/>
                  <a:moveTo>
                    <a:pt x="444" y="2"/>
                  </a:moveTo>
                  <a:lnTo>
                    <a:pt x="374" y="2"/>
                  </a:lnTo>
                  <a:lnTo>
                    <a:pt x="374" y="12"/>
                  </a:lnTo>
                  <a:lnTo>
                    <a:pt x="444" y="12"/>
                  </a:lnTo>
                  <a:lnTo>
                    <a:pt x="444" y="2"/>
                  </a:lnTo>
                  <a:close/>
                  <a:moveTo>
                    <a:pt x="584" y="2"/>
                  </a:moveTo>
                  <a:lnTo>
                    <a:pt x="514" y="2"/>
                  </a:lnTo>
                  <a:lnTo>
                    <a:pt x="514" y="12"/>
                  </a:lnTo>
                  <a:lnTo>
                    <a:pt x="584" y="12"/>
                  </a:lnTo>
                  <a:lnTo>
                    <a:pt x="584" y="2"/>
                  </a:lnTo>
                  <a:close/>
                  <a:moveTo>
                    <a:pt x="696" y="0"/>
                  </a:moveTo>
                  <a:lnTo>
                    <a:pt x="654" y="2"/>
                  </a:lnTo>
                  <a:lnTo>
                    <a:pt x="654" y="12"/>
                  </a:lnTo>
                  <a:lnTo>
                    <a:pt x="689" y="12"/>
                  </a:lnTo>
                  <a:lnTo>
                    <a:pt x="704" y="37"/>
                  </a:lnTo>
                  <a:lnTo>
                    <a:pt x="714" y="31"/>
                  </a:lnTo>
                  <a:lnTo>
                    <a:pt x="696" y="0"/>
                  </a:lnTo>
                  <a:close/>
                </a:path>
              </a:pathLst>
            </a:custGeom>
            <a:solidFill>
              <a:srgbClr val="93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3"/>
            <p:cNvSpPr>
              <a:spLocks noEditPoints="1"/>
            </p:cNvSpPr>
            <p:nvPr/>
          </p:nvSpPr>
          <p:spPr bwMode="auto">
            <a:xfrm>
              <a:off x="1598" y="1726"/>
              <a:ext cx="714" cy="97"/>
            </a:xfrm>
            <a:custGeom>
              <a:avLst/>
              <a:gdLst>
                <a:gd name="T0" fmla="*/ 35 w 714"/>
                <a:gd name="T1" fmla="*/ 29 h 97"/>
                <a:gd name="T2" fmla="*/ 0 w 714"/>
                <a:gd name="T3" fmla="*/ 91 h 97"/>
                <a:gd name="T4" fmla="*/ 10 w 714"/>
                <a:gd name="T5" fmla="*/ 97 h 97"/>
                <a:gd name="T6" fmla="*/ 43 w 714"/>
                <a:gd name="T7" fmla="*/ 35 h 97"/>
                <a:gd name="T8" fmla="*/ 43 w 714"/>
                <a:gd name="T9" fmla="*/ 35 h 97"/>
                <a:gd name="T10" fmla="*/ 35 w 714"/>
                <a:gd name="T11" fmla="*/ 29 h 97"/>
                <a:gd name="T12" fmla="*/ 35 w 714"/>
                <a:gd name="T13" fmla="*/ 29 h 97"/>
                <a:gd name="T14" fmla="*/ 164 w 714"/>
                <a:gd name="T15" fmla="*/ 2 h 97"/>
                <a:gd name="T16" fmla="*/ 94 w 714"/>
                <a:gd name="T17" fmla="*/ 2 h 97"/>
                <a:gd name="T18" fmla="*/ 94 w 714"/>
                <a:gd name="T19" fmla="*/ 14 h 97"/>
                <a:gd name="T20" fmla="*/ 164 w 714"/>
                <a:gd name="T21" fmla="*/ 14 h 97"/>
                <a:gd name="T22" fmla="*/ 164 w 714"/>
                <a:gd name="T23" fmla="*/ 2 h 97"/>
                <a:gd name="T24" fmla="*/ 304 w 714"/>
                <a:gd name="T25" fmla="*/ 2 h 97"/>
                <a:gd name="T26" fmla="*/ 234 w 714"/>
                <a:gd name="T27" fmla="*/ 2 h 97"/>
                <a:gd name="T28" fmla="*/ 234 w 714"/>
                <a:gd name="T29" fmla="*/ 14 h 97"/>
                <a:gd name="T30" fmla="*/ 304 w 714"/>
                <a:gd name="T31" fmla="*/ 14 h 97"/>
                <a:gd name="T32" fmla="*/ 304 w 714"/>
                <a:gd name="T33" fmla="*/ 2 h 97"/>
                <a:gd name="T34" fmla="*/ 444 w 714"/>
                <a:gd name="T35" fmla="*/ 2 h 97"/>
                <a:gd name="T36" fmla="*/ 374 w 714"/>
                <a:gd name="T37" fmla="*/ 2 h 97"/>
                <a:gd name="T38" fmla="*/ 374 w 714"/>
                <a:gd name="T39" fmla="*/ 12 h 97"/>
                <a:gd name="T40" fmla="*/ 444 w 714"/>
                <a:gd name="T41" fmla="*/ 12 h 97"/>
                <a:gd name="T42" fmla="*/ 444 w 714"/>
                <a:gd name="T43" fmla="*/ 2 h 97"/>
                <a:gd name="T44" fmla="*/ 584 w 714"/>
                <a:gd name="T45" fmla="*/ 2 h 97"/>
                <a:gd name="T46" fmla="*/ 514 w 714"/>
                <a:gd name="T47" fmla="*/ 2 h 97"/>
                <a:gd name="T48" fmla="*/ 514 w 714"/>
                <a:gd name="T49" fmla="*/ 12 h 97"/>
                <a:gd name="T50" fmla="*/ 584 w 714"/>
                <a:gd name="T51" fmla="*/ 12 h 97"/>
                <a:gd name="T52" fmla="*/ 584 w 714"/>
                <a:gd name="T53" fmla="*/ 2 h 97"/>
                <a:gd name="T54" fmla="*/ 696 w 714"/>
                <a:gd name="T55" fmla="*/ 0 h 97"/>
                <a:gd name="T56" fmla="*/ 654 w 714"/>
                <a:gd name="T57" fmla="*/ 2 h 97"/>
                <a:gd name="T58" fmla="*/ 654 w 714"/>
                <a:gd name="T59" fmla="*/ 12 h 97"/>
                <a:gd name="T60" fmla="*/ 689 w 714"/>
                <a:gd name="T61" fmla="*/ 12 h 97"/>
                <a:gd name="T62" fmla="*/ 704 w 714"/>
                <a:gd name="T63" fmla="*/ 37 h 97"/>
                <a:gd name="T64" fmla="*/ 714 w 714"/>
                <a:gd name="T65" fmla="*/ 31 h 97"/>
                <a:gd name="T66" fmla="*/ 696 w 714"/>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4" h="97">
                  <a:moveTo>
                    <a:pt x="35" y="29"/>
                  </a:moveTo>
                  <a:lnTo>
                    <a:pt x="0" y="91"/>
                  </a:lnTo>
                  <a:lnTo>
                    <a:pt x="10" y="97"/>
                  </a:lnTo>
                  <a:lnTo>
                    <a:pt x="43" y="35"/>
                  </a:lnTo>
                  <a:lnTo>
                    <a:pt x="43" y="35"/>
                  </a:lnTo>
                  <a:lnTo>
                    <a:pt x="35" y="29"/>
                  </a:lnTo>
                  <a:lnTo>
                    <a:pt x="35" y="29"/>
                  </a:lnTo>
                  <a:moveTo>
                    <a:pt x="164" y="2"/>
                  </a:moveTo>
                  <a:lnTo>
                    <a:pt x="94" y="2"/>
                  </a:lnTo>
                  <a:lnTo>
                    <a:pt x="94" y="14"/>
                  </a:lnTo>
                  <a:lnTo>
                    <a:pt x="164" y="14"/>
                  </a:lnTo>
                  <a:lnTo>
                    <a:pt x="164" y="2"/>
                  </a:lnTo>
                  <a:moveTo>
                    <a:pt x="304" y="2"/>
                  </a:moveTo>
                  <a:lnTo>
                    <a:pt x="234" y="2"/>
                  </a:lnTo>
                  <a:lnTo>
                    <a:pt x="234" y="14"/>
                  </a:lnTo>
                  <a:lnTo>
                    <a:pt x="304" y="14"/>
                  </a:lnTo>
                  <a:lnTo>
                    <a:pt x="304" y="2"/>
                  </a:lnTo>
                  <a:moveTo>
                    <a:pt x="444" y="2"/>
                  </a:moveTo>
                  <a:lnTo>
                    <a:pt x="374" y="2"/>
                  </a:lnTo>
                  <a:lnTo>
                    <a:pt x="374" y="12"/>
                  </a:lnTo>
                  <a:lnTo>
                    <a:pt x="444" y="12"/>
                  </a:lnTo>
                  <a:lnTo>
                    <a:pt x="444" y="2"/>
                  </a:lnTo>
                  <a:moveTo>
                    <a:pt x="584" y="2"/>
                  </a:moveTo>
                  <a:lnTo>
                    <a:pt x="514" y="2"/>
                  </a:lnTo>
                  <a:lnTo>
                    <a:pt x="514" y="12"/>
                  </a:lnTo>
                  <a:lnTo>
                    <a:pt x="584" y="12"/>
                  </a:lnTo>
                  <a:lnTo>
                    <a:pt x="584" y="2"/>
                  </a:lnTo>
                  <a:moveTo>
                    <a:pt x="696" y="0"/>
                  </a:moveTo>
                  <a:lnTo>
                    <a:pt x="654" y="2"/>
                  </a:lnTo>
                  <a:lnTo>
                    <a:pt x="654" y="12"/>
                  </a:lnTo>
                  <a:lnTo>
                    <a:pt x="689" y="12"/>
                  </a:lnTo>
                  <a:lnTo>
                    <a:pt x="704" y="37"/>
                  </a:lnTo>
                  <a:lnTo>
                    <a:pt x="714" y="31"/>
                  </a:lnTo>
                  <a:lnTo>
                    <a:pt x="69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4"/>
            <p:cNvSpPr>
              <a:spLocks/>
            </p:cNvSpPr>
            <p:nvPr/>
          </p:nvSpPr>
          <p:spPr bwMode="auto">
            <a:xfrm>
              <a:off x="2337" y="1819"/>
              <a:ext cx="45" cy="66"/>
            </a:xfrm>
            <a:custGeom>
              <a:avLst/>
              <a:gdLst>
                <a:gd name="T0" fmla="*/ 10 w 45"/>
                <a:gd name="T1" fmla="*/ 0 h 66"/>
                <a:gd name="T2" fmla="*/ 0 w 45"/>
                <a:gd name="T3" fmla="*/ 4 h 66"/>
                <a:gd name="T4" fmla="*/ 35 w 45"/>
                <a:gd name="T5" fmla="*/ 66 h 66"/>
                <a:gd name="T6" fmla="*/ 45 w 45"/>
                <a:gd name="T7" fmla="*/ 59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4"/>
                  </a:lnTo>
                  <a:lnTo>
                    <a:pt x="35" y="66"/>
                  </a:lnTo>
                  <a:lnTo>
                    <a:pt x="45" y="59"/>
                  </a:lnTo>
                  <a:lnTo>
                    <a:pt x="10" y="0"/>
                  </a:lnTo>
                  <a:close/>
                </a:path>
              </a:pathLst>
            </a:custGeom>
            <a:solidFill>
              <a:srgbClr val="C6C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5"/>
            <p:cNvSpPr>
              <a:spLocks/>
            </p:cNvSpPr>
            <p:nvPr/>
          </p:nvSpPr>
          <p:spPr bwMode="auto">
            <a:xfrm>
              <a:off x="2337" y="1819"/>
              <a:ext cx="45" cy="66"/>
            </a:xfrm>
            <a:custGeom>
              <a:avLst/>
              <a:gdLst>
                <a:gd name="T0" fmla="*/ 10 w 45"/>
                <a:gd name="T1" fmla="*/ 0 h 66"/>
                <a:gd name="T2" fmla="*/ 0 w 45"/>
                <a:gd name="T3" fmla="*/ 4 h 66"/>
                <a:gd name="T4" fmla="*/ 35 w 45"/>
                <a:gd name="T5" fmla="*/ 66 h 66"/>
                <a:gd name="T6" fmla="*/ 45 w 45"/>
                <a:gd name="T7" fmla="*/ 59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4"/>
                  </a:lnTo>
                  <a:lnTo>
                    <a:pt x="35" y="66"/>
                  </a:lnTo>
                  <a:lnTo>
                    <a:pt x="45" y="59"/>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6"/>
            <p:cNvSpPr>
              <a:spLocks/>
            </p:cNvSpPr>
            <p:nvPr/>
          </p:nvSpPr>
          <p:spPr bwMode="auto">
            <a:xfrm>
              <a:off x="1528" y="1876"/>
              <a:ext cx="45" cy="68"/>
            </a:xfrm>
            <a:custGeom>
              <a:avLst/>
              <a:gdLst>
                <a:gd name="T0" fmla="*/ 35 w 45"/>
                <a:gd name="T1" fmla="*/ 0 h 68"/>
                <a:gd name="T2" fmla="*/ 0 w 45"/>
                <a:gd name="T3" fmla="*/ 62 h 68"/>
                <a:gd name="T4" fmla="*/ 10 w 45"/>
                <a:gd name="T5" fmla="*/ 68 h 68"/>
                <a:gd name="T6" fmla="*/ 12 w 45"/>
                <a:gd name="T7" fmla="*/ 62 h 68"/>
                <a:gd name="T8" fmla="*/ 45 w 45"/>
                <a:gd name="T9" fmla="*/ 6 h 68"/>
                <a:gd name="T10" fmla="*/ 35 w 45"/>
                <a:gd name="T11" fmla="*/ 0 h 68"/>
                <a:gd name="T12" fmla="*/ 35 w 45"/>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5" h="68">
                  <a:moveTo>
                    <a:pt x="35" y="0"/>
                  </a:moveTo>
                  <a:lnTo>
                    <a:pt x="0" y="62"/>
                  </a:lnTo>
                  <a:lnTo>
                    <a:pt x="10" y="68"/>
                  </a:lnTo>
                  <a:lnTo>
                    <a:pt x="12" y="62"/>
                  </a:lnTo>
                  <a:lnTo>
                    <a:pt x="45" y="6"/>
                  </a:lnTo>
                  <a:lnTo>
                    <a:pt x="35" y="0"/>
                  </a:lnTo>
                  <a:lnTo>
                    <a:pt x="35" y="0"/>
                  </a:lnTo>
                  <a:close/>
                </a:path>
              </a:pathLst>
            </a:custGeom>
            <a:solidFill>
              <a:srgbClr val="7764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7"/>
            <p:cNvSpPr>
              <a:spLocks/>
            </p:cNvSpPr>
            <p:nvPr/>
          </p:nvSpPr>
          <p:spPr bwMode="auto">
            <a:xfrm>
              <a:off x="1528" y="1876"/>
              <a:ext cx="45" cy="68"/>
            </a:xfrm>
            <a:custGeom>
              <a:avLst/>
              <a:gdLst>
                <a:gd name="T0" fmla="*/ 35 w 45"/>
                <a:gd name="T1" fmla="*/ 0 h 68"/>
                <a:gd name="T2" fmla="*/ 0 w 45"/>
                <a:gd name="T3" fmla="*/ 62 h 68"/>
                <a:gd name="T4" fmla="*/ 10 w 45"/>
                <a:gd name="T5" fmla="*/ 68 h 68"/>
                <a:gd name="T6" fmla="*/ 12 w 45"/>
                <a:gd name="T7" fmla="*/ 62 h 68"/>
                <a:gd name="T8" fmla="*/ 45 w 45"/>
                <a:gd name="T9" fmla="*/ 6 h 68"/>
                <a:gd name="T10" fmla="*/ 35 w 45"/>
                <a:gd name="T11" fmla="*/ 0 h 68"/>
                <a:gd name="T12" fmla="*/ 35 w 45"/>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5" h="68">
                  <a:moveTo>
                    <a:pt x="35" y="0"/>
                  </a:moveTo>
                  <a:lnTo>
                    <a:pt x="0" y="62"/>
                  </a:lnTo>
                  <a:lnTo>
                    <a:pt x="10" y="68"/>
                  </a:lnTo>
                  <a:lnTo>
                    <a:pt x="12" y="62"/>
                  </a:lnTo>
                  <a:lnTo>
                    <a:pt x="45" y="6"/>
                  </a:lnTo>
                  <a:lnTo>
                    <a:pt x="35" y="0"/>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
            <p:cNvSpPr>
              <a:spLocks/>
            </p:cNvSpPr>
            <p:nvPr/>
          </p:nvSpPr>
          <p:spPr bwMode="auto">
            <a:xfrm>
              <a:off x="2407" y="1938"/>
              <a:ext cx="47" cy="66"/>
            </a:xfrm>
            <a:custGeom>
              <a:avLst/>
              <a:gdLst>
                <a:gd name="T0" fmla="*/ 10 w 47"/>
                <a:gd name="T1" fmla="*/ 0 h 66"/>
                <a:gd name="T2" fmla="*/ 0 w 47"/>
                <a:gd name="T3" fmla="*/ 6 h 66"/>
                <a:gd name="T4" fmla="*/ 37 w 47"/>
                <a:gd name="T5" fmla="*/ 66 h 66"/>
                <a:gd name="T6" fmla="*/ 47 w 47"/>
                <a:gd name="T7" fmla="*/ 60 h 66"/>
                <a:gd name="T8" fmla="*/ 10 w 47"/>
                <a:gd name="T9" fmla="*/ 0 h 66"/>
              </a:gdLst>
              <a:ahLst/>
              <a:cxnLst>
                <a:cxn ang="0">
                  <a:pos x="T0" y="T1"/>
                </a:cxn>
                <a:cxn ang="0">
                  <a:pos x="T2" y="T3"/>
                </a:cxn>
                <a:cxn ang="0">
                  <a:pos x="T4" y="T5"/>
                </a:cxn>
                <a:cxn ang="0">
                  <a:pos x="T6" y="T7"/>
                </a:cxn>
                <a:cxn ang="0">
                  <a:pos x="T8" y="T9"/>
                </a:cxn>
              </a:cxnLst>
              <a:rect l="0" t="0" r="r" b="b"/>
              <a:pathLst>
                <a:path w="47" h="66">
                  <a:moveTo>
                    <a:pt x="10" y="0"/>
                  </a:moveTo>
                  <a:lnTo>
                    <a:pt x="0" y="6"/>
                  </a:lnTo>
                  <a:lnTo>
                    <a:pt x="37" y="66"/>
                  </a:lnTo>
                  <a:lnTo>
                    <a:pt x="47" y="60"/>
                  </a:lnTo>
                  <a:lnTo>
                    <a:pt x="10"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9"/>
            <p:cNvSpPr>
              <a:spLocks/>
            </p:cNvSpPr>
            <p:nvPr/>
          </p:nvSpPr>
          <p:spPr bwMode="auto">
            <a:xfrm>
              <a:off x="2407" y="1938"/>
              <a:ext cx="47" cy="66"/>
            </a:xfrm>
            <a:custGeom>
              <a:avLst/>
              <a:gdLst>
                <a:gd name="T0" fmla="*/ 10 w 47"/>
                <a:gd name="T1" fmla="*/ 0 h 66"/>
                <a:gd name="T2" fmla="*/ 0 w 47"/>
                <a:gd name="T3" fmla="*/ 6 h 66"/>
                <a:gd name="T4" fmla="*/ 37 w 47"/>
                <a:gd name="T5" fmla="*/ 66 h 66"/>
                <a:gd name="T6" fmla="*/ 47 w 47"/>
                <a:gd name="T7" fmla="*/ 60 h 66"/>
                <a:gd name="T8" fmla="*/ 10 w 47"/>
                <a:gd name="T9" fmla="*/ 0 h 66"/>
              </a:gdLst>
              <a:ahLst/>
              <a:cxnLst>
                <a:cxn ang="0">
                  <a:pos x="T0" y="T1"/>
                </a:cxn>
                <a:cxn ang="0">
                  <a:pos x="T2" y="T3"/>
                </a:cxn>
                <a:cxn ang="0">
                  <a:pos x="T4" y="T5"/>
                </a:cxn>
                <a:cxn ang="0">
                  <a:pos x="T6" y="T7"/>
                </a:cxn>
                <a:cxn ang="0">
                  <a:pos x="T8" y="T9"/>
                </a:cxn>
              </a:cxnLst>
              <a:rect l="0" t="0" r="r" b="b"/>
              <a:pathLst>
                <a:path w="47" h="66">
                  <a:moveTo>
                    <a:pt x="10" y="0"/>
                  </a:moveTo>
                  <a:lnTo>
                    <a:pt x="0" y="6"/>
                  </a:lnTo>
                  <a:lnTo>
                    <a:pt x="37" y="66"/>
                  </a:lnTo>
                  <a:lnTo>
                    <a:pt x="47" y="60"/>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70"/>
            <p:cNvSpPr>
              <a:spLocks/>
            </p:cNvSpPr>
            <p:nvPr/>
          </p:nvSpPr>
          <p:spPr bwMode="auto">
            <a:xfrm>
              <a:off x="1458" y="1998"/>
              <a:ext cx="45" cy="68"/>
            </a:xfrm>
            <a:custGeom>
              <a:avLst/>
              <a:gdLst>
                <a:gd name="T0" fmla="*/ 35 w 45"/>
                <a:gd name="T1" fmla="*/ 0 h 68"/>
                <a:gd name="T2" fmla="*/ 4 w 45"/>
                <a:gd name="T3" fmla="*/ 55 h 68"/>
                <a:gd name="T4" fmla="*/ 0 w 45"/>
                <a:gd name="T5" fmla="*/ 62 h 68"/>
                <a:gd name="T6" fmla="*/ 10 w 45"/>
                <a:gd name="T7" fmla="*/ 68 h 68"/>
                <a:gd name="T8" fmla="*/ 39 w 45"/>
                <a:gd name="T9" fmla="*/ 18 h 68"/>
                <a:gd name="T10" fmla="*/ 45 w 45"/>
                <a:gd name="T11" fmla="*/ 6 h 68"/>
                <a:gd name="T12" fmla="*/ 35 w 45"/>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5" h="68">
                  <a:moveTo>
                    <a:pt x="35" y="0"/>
                  </a:moveTo>
                  <a:lnTo>
                    <a:pt x="4" y="55"/>
                  </a:lnTo>
                  <a:lnTo>
                    <a:pt x="0" y="62"/>
                  </a:lnTo>
                  <a:lnTo>
                    <a:pt x="10" y="68"/>
                  </a:lnTo>
                  <a:lnTo>
                    <a:pt x="39" y="18"/>
                  </a:lnTo>
                  <a:lnTo>
                    <a:pt x="45" y="6"/>
                  </a:lnTo>
                  <a:lnTo>
                    <a:pt x="35" y="0"/>
                  </a:lnTo>
                  <a:close/>
                </a:path>
              </a:pathLst>
            </a:custGeom>
            <a:solidFill>
              <a:srgbClr val="7764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71"/>
            <p:cNvSpPr>
              <a:spLocks/>
            </p:cNvSpPr>
            <p:nvPr/>
          </p:nvSpPr>
          <p:spPr bwMode="auto">
            <a:xfrm>
              <a:off x="1458" y="1998"/>
              <a:ext cx="45" cy="68"/>
            </a:xfrm>
            <a:custGeom>
              <a:avLst/>
              <a:gdLst>
                <a:gd name="T0" fmla="*/ 35 w 45"/>
                <a:gd name="T1" fmla="*/ 0 h 68"/>
                <a:gd name="T2" fmla="*/ 4 w 45"/>
                <a:gd name="T3" fmla="*/ 55 h 68"/>
                <a:gd name="T4" fmla="*/ 0 w 45"/>
                <a:gd name="T5" fmla="*/ 62 h 68"/>
                <a:gd name="T6" fmla="*/ 10 w 45"/>
                <a:gd name="T7" fmla="*/ 68 h 68"/>
                <a:gd name="T8" fmla="*/ 39 w 45"/>
                <a:gd name="T9" fmla="*/ 18 h 68"/>
                <a:gd name="T10" fmla="*/ 45 w 45"/>
                <a:gd name="T11" fmla="*/ 6 h 68"/>
                <a:gd name="T12" fmla="*/ 35 w 45"/>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5" h="68">
                  <a:moveTo>
                    <a:pt x="35" y="0"/>
                  </a:moveTo>
                  <a:lnTo>
                    <a:pt x="4" y="55"/>
                  </a:lnTo>
                  <a:lnTo>
                    <a:pt x="0" y="62"/>
                  </a:lnTo>
                  <a:lnTo>
                    <a:pt x="10" y="68"/>
                  </a:lnTo>
                  <a:lnTo>
                    <a:pt x="39" y="18"/>
                  </a:lnTo>
                  <a:lnTo>
                    <a:pt x="45" y="6"/>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72"/>
            <p:cNvSpPr>
              <a:spLocks/>
            </p:cNvSpPr>
            <p:nvPr/>
          </p:nvSpPr>
          <p:spPr bwMode="auto">
            <a:xfrm>
              <a:off x="2479" y="2060"/>
              <a:ext cx="45" cy="66"/>
            </a:xfrm>
            <a:custGeom>
              <a:avLst/>
              <a:gdLst>
                <a:gd name="T0" fmla="*/ 10 w 45"/>
                <a:gd name="T1" fmla="*/ 0 h 66"/>
                <a:gd name="T2" fmla="*/ 0 w 45"/>
                <a:gd name="T3" fmla="*/ 6 h 66"/>
                <a:gd name="T4" fmla="*/ 35 w 45"/>
                <a:gd name="T5" fmla="*/ 66 h 66"/>
                <a:gd name="T6" fmla="*/ 45 w 45"/>
                <a:gd name="T7" fmla="*/ 59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6"/>
                  </a:lnTo>
                  <a:lnTo>
                    <a:pt x="35" y="66"/>
                  </a:lnTo>
                  <a:lnTo>
                    <a:pt x="45" y="59"/>
                  </a:lnTo>
                  <a:lnTo>
                    <a:pt x="10"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73"/>
            <p:cNvSpPr>
              <a:spLocks/>
            </p:cNvSpPr>
            <p:nvPr/>
          </p:nvSpPr>
          <p:spPr bwMode="auto">
            <a:xfrm>
              <a:off x="2479" y="2060"/>
              <a:ext cx="45" cy="66"/>
            </a:xfrm>
            <a:custGeom>
              <a:avLst/>
              <a:gdLst>
                <a:gd name="T0" fmla="*/ 10 w 45"/>
                <a:gd name="T1" fmla="*/ 0 h 66"/>
                <a:gd name="T2" fmla="*/ 0 w 45"/>
                <a:gd name="T3" fmla="*/ 6 h 66"/>
                <a:gd name="T4" fmla="*/ 35 w 45"/>
                <a:gd name="T5" fmla="*/ 66 h 66"/>
                <a:gd name="T6" fmla="*/ 45 w 45"/>
                <a:gd name="T7" fmla="*/ 59 h 66"/>
                <a:gd name="T8" fmla="*/ 10 w 45"/>
                <a:gd name="T9" fmla="*/ 0 h 66"/>
              </a:gdLst>
              <a:ahLst/>
              <a:cxnLst>
                <a:cxn ang="0">
                  <a:pos x="T0" y="T1"/>
                </a:cxn>
                <a:cxn ang="0">
                  <a:pos x="T2" y="T3"/>
                </a:cxn>
                <a:cxn ang="0">
                  <a:pos x="T4" y="T5"/>
                </a:cxn>
                <a:cxn ang="0">
                  <a:pos x="T6" y="T7"/>
                </a:cxn>
                <a:cxn ang="0">
                  <a:pos x="T8" y="T9"/>
                </a:cxn>
              </a:cxnLst>
              <a:rect l="0" t="0" r="r" b="b"/>
              <a:pathLst>
                <a:path w="45" h="66">
                  <a:moveTo>
                    <a:pt x="10" y="0"/>
                  </a:moveTo>
                  <a:lnTo>
                    <a:pt x="0" y="6"/>
                  </a:lnTo>
                  <a:lnTo>
                    <a:pt x="35" y="66"/>
                  </a:lnTo>
                  <a:lnTo>
                    <a:pt x="45" y="59"/>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4"/>
            <p:cNvSpPr>
              <a:spLocks/>
            </p:cNvSpPr>
            <p:nvPr/>
          </p:nvSpPr>
          <p:spPr bwMode="auto">
            <a:xfrm>
              <a:off x="1390" y="2119"/>
              <a:ext cx="43" cy="68"/>
            </a:xfrm>
            <a:custGeom>
              <a:avLst/>
              <a:gdLst>
                <a:gd name="T0" fmla="*/ 35 w 43"/>
                <a:gd name="T1" fmla="*/ 0 h 68"/>
                <a:gd name="T2" fmla="*/ 16 w 43"/>
                <a:gd name="T3" fmla="*/ 33 h 68"/>
                <a:gd name="T4" fmla="*/ 0 w 43"/>
                <a:gd name="T5" fmla="*/ 62 h 68"/>
                <a:gd name="T6" fmla="*/ 10 w 43"/>
                <a:gd name="T7" fmla="*/ 68 h 68"/>
                <a:gd name="T8" fmla="*/ 43 w 43"/>
                <a:gd name="T9" fmla="*/ 7 h 68"/>
                <a:gd name="T10" fmla="*/ 43 w 43"/>
                <a:gd name="T11" fmla="*/ 7 h 68"/>
                <a:gd name="T12" fmla="*/ 35 w 4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3" h="68">
                  <a:moveTo>
                    <a:pt x="35" y="0"/>
                  </a:moveTo>
                  <a:lnTo>
                    <a:pt x="16" y="33"/>
                  </a:lnTo>
                  <a:lnTo>
                    <a:pt x="0" y="62"/>
                  </a:lnTo>
                  <a:lnTo>
                    <a:pt x="10" y="68"/>
                  </a:lnTo>
                  <a:lnTo>
                    <a:pt x="43" y="7"/>
                  </a:lnTo>
                  <a:lnTo>
                    <a:pt x="43" y="7"/>
                  </a:lnTo>
                  <a:lnTo>
                    <a:pt x="35" y="0"/>
                  </a:lnTo>
                  <a:close/>
                </a:path>
              </a:pathLst>
            </a:custGeom>
            <a:solidFill>
              <a:srgbClr val="7764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75"/>
            <p:cNvSpPr>
              <a:spLocks/>
            </p:cNvSpPr>
            <p:nvPr/>
          </p:nvSpPr>
          <p:spPr bwMode="auto">
            <a:xfrm>
              <a:off x="1390" y="2119"/>
              <a:ext cx="43" cy="68"/>
            </a:xfrm>
            <a:custGeom>
              <a:avLst/>
              <a:gdLst>
                <a:gd name="T0" fmla="*/ 35 w 43"/>
                <a:gd name="T1" fmla="*/ 0 h 68"/>
                <a:gd name="T2" fmla="*/ 16 w 43"/>
                <a:gd name="T3" fmla="*/ 33 h 68"/>
                <a:gd name="T4" fmla="*/ 0 w 43"/>
                <a:gd name="T5" fmla="*/ 62 h 68"/>
                <a:gd name="T6" fmla="*/ 10 w 43"/>
                <a:gd name="T7" fmla="*/ 68 h 68"/>
                <a:gd name="T8" fmla="*/ 43 w 43"/>
                <a:gd name="T9" fmla="*/ 7 h 68"/>
                <a:gd name="T10" fmla="*/ 43 w 43"/>
                <a:gd name="T11" fmla="*/ 7 h 68"/>
                <a:gd name="T12" fmla="*/ 35 w 4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3" h="68">
                  <a:moveTo>
                    <a:pt x="35" y="0"/>
                  </a:moveTo>
                  <a:lnTo>
                    <a:pt x="16" y="33"/>
                  </a:lnTo>
                  <a:lnTo>
                    <a:pt x="0" y="62"/>
                  </a:lnTo>
                  <a:lnTo>
                    <a:pt x="10" y="68"/>
                  </a:lnTo>
                  <a:lnTo>
                    <a:pt x="43" y="7"/>
                  </a:lnTo>
                  <a:lnTo>
                    <a:pt x="43" y="7"/>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76"/>
            <p:cNvSpPr>
              <a:spLocks noEditPoints="1"/>
            </p:cNvSpPr>
            <p:nvPr/>
          </p:nvSpPr>
          <p:spPr bwMode="auto">
            <a:xfrm>
              <a:off x="1328" y="2179"/>
              <a:ext cx="1266" cy="130"/>
            </a:xfrm>
            <a:custGeom>
              <a:avLst/>
              <a:gdLst>
                <a:gd name="T0" fmla="*/ 2 w 615"/>
                <a:gd name="T1" fmla="*/ 50 h 63"/>
                <a:gd name="T2" fmla="*/ 2 w 615"/>
                <a:gd name="T3" fmla="*/ 50 h 63"/>
                <a:gd name="T4" fmla="*/ 0 w 615"/>
                <a:gd name="T5" fmla="*/ 53 h 63"/>
                <a:gd name="T6" fmla="*/ 2 w 615"/>
                <a:gd name="T7" fmla="*/ 55 h 63"/>
                <a:gd name="T8" fmla="*/ 6 w 615"/>
                <a:gd name="T9" fmla="*/ 63 h 63"/>
                <a:gd name="T10" fmla="*/ 11 w 615"/>
                <a:gd name="T11" fmla="*/ 60 h 63"/>
                <a:gd name="T12" fmla="*/ 9 w 615"/>
                <a:gd name="T13" fmla="*/ 57 h 63"/>
                <a:gd name="T14" fmla="*/ 2 w 615"/>
                <a:gd name="T15" fmla="*/ 50 h 63"/>
                <a:gd name="T16" fmla="*/ 598 w 615"/>
                <a:gd name="T17" fmla="*/ 0 h 63"/>
                <a:gd name="T18" fmla="*/ 593 w 615"/>
                <a:gd name="T19" fmla="*/ 3 h 63"/>
                <a:gd name="T20" fmla="*/ 610 w 615"/>
                <a:gd name="T21" fmla="*/ 33 h 63"/>
                <a:gd name="T22" fmla="*/ 615 w 615"/>
                <a:gd name="T23" fmla="*/ 30 h 63"/>
                <a:gd name="T24" fmla="*/ 598 w 61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5" h="63">
                  <a:moveTo>
                    <a:pt x="2" y="50"/>
                  </a:moveTo>
                  <a:cubicBezTo>
                    <a:pt x="2" y="50"/>
                    <a:pt x="2" y="50"/>
                    <a:pt x="2" y="50"/>
                  </a:cubicBezTo>
                  <a:cubicBezTo>
                    <a:pt x="0" y="53"/>
                    <a:pt x="0" y="53"/>
                    <a:pt x="0" y="53"/>
                  </a:cubicBezTo>
                  <a:cubicBezTo>
                    <a:pt x="2" y="55"/>
                    <a:pt x="2" y="55"/>
                    <a:pt x="2" y="55"/>
                  </a:cubicBezTo>
                  <a:cubicBezTo>
                    <a:pt x="6" y="63"/>
                    <a:pt x="6" y="63"/>
                    <a:pt x="6" y="63"/>
                  </a:cubicBezTo>
                  <a:cubicBezTo>
                    <a:pt x="11" y="60"/>
                    <a:pt x="11" y="60"/>
                    <a:pt x="11" y="60"/>
                  </a:cubicBezTo>
                  <a:cubicBezTo>
                    <a:pt x="9" y="57"/>
                    <a:pt x="9" y="57"/>
                    <a:pt x="9" y="57"/>
                  </a:cubicBezTo>
                  <a:cubicBezTo>
                    <a:pt x="6" y="55"/>
                    <a:pt x="4" y="52"/>
                    <a:pt x="2" y="50"/>
                  </a:cubicBezTo>
                  <a:moveTo>
                    <a:pt x="598" y="0"/>
                  </a:moveTo>
                  <a:cubicBezTo>
                    <a:pt x="593" y="3"/>
                    <a:pt x="593" y="3"/>
                    <a:pt x="593" y="3"/>
                  </a:cubicBezTo>
                  <a:cubicBezTo>
                    <a:pt x="610" y="33"/>
                    <a:pt x="610" y="33"/>
                    <a:pt x="610" y="33"/>
                  </a:cubicBezTo>
                  <a:cubicBezTo>
                    <a:pt x="615" y="30"/>
                    <a:pt x="615" y="30"/>
                    <a:pt x="615" y="30"/>
                  </a:cubicBezTo>
                  <a:cubicBezTo>
                    <a:pt x="598" y="0"/>
                    <a:pt x="598" y="0"/>
                    <a:pt x="598" y="0"/>
                  </a:cubicBezTo>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77"/>
            <p:cNvSpPr>
              <a:spLocks/>
            </p:cNvSpPr>
            <p:nvPr/>
          </p:nvSpPr>
          <p:spPr bwMode="auto">
            <a:xfrm>
              <a:off x="1332" y="2241"/>
              <a:ext cx="33" cy="55"/>
            </a:xfrm>
            <a:custGeom>
              <a:avLst/>
              <a:gdLst>
                <a:gd name="T0" fmla="*/ 11 w 16"/>
                <a:gd name="T1" fmla="*/ 0 h 27"/>
                <a:gd name="T2" fmla="*/ 0 w 16"/>
                <a:gd name="T3" fmla="*/ 20 h 27"/>
                <a:gd name="T4" fmla="*/ 7 w 16"/>
                <a:gd name="T5" fmla="*/ 27 h 27"/>
                <a:gd name="T6" fmla="*/ 5 w 16"/>
                <a:gd name="T7" fmla="*/ 23 h 27"/>
                <a:gd name="T8" fmla="*/ 16 w 16"/>
                <a:gd name="T9" fmla="*/ 3 h 27"/>
                <a:gd name="T10" fmla="*/ 16 w 16"/>
                <a:gd name="T11" fmla="*/ 3 h 27"/>
                <a:gd name="T12" fmla="*/ 11 w 16"/>
                <a:gd name="T13" fmla="*/ 0 h 27"/>
                <a:gd name="T14" fmla="*/ 11 w 1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7">
                  <a:moveTo>
                    <a:pt x="11" y="0"/>
                  </a:moveTo>
                  <a:cubicBezTo>
                    <a:pt x="0" y="20"/>
                    <a:pt x="0" y="20"/>
                    <a:pt x="0" y="20"/>
                  </a:cubicBezTo>
                  <a:cubicBezTo>
                    <a:pt x="2" y="22"/>
                    <a:pt x="4" y="25"/>
                    <a:pt x="7" y="27"/>
                  </a:cubicBezTo>
                  <a:cubicBezTo>
                    <a:pt x="5" y="23"/>
                    <a:pt x="5" y="23"/>
                    <a:pt x="5" y="23"/>
                  </a:cubicBezTo>
                  <a:cubicBezTo>
                    <a:pt x="16" y="3"/>
                    <a:pt x="16" y="3"/>
                    <a:pt x="16" y="3"/>
                  </a:cubicBezTo>
                  <a:cubicBezTo>
                    <a:pt x="16" y="3"/>
                    <a:pt x="16" y="3"/>
                    <a:pt x="16" y="3"/>
                  </a:cubicBezTo>
                  <a:cubicBezTo>
                    <a:pt x="11" y="0"/>
                    <a:pt x="11" y="0"/>
                    <a:pt x="11" y="0"/>
                  </a:cubicBezTo>
                  <a:cubicBezTo>
                    <a:pt x="11" y="0"/>
                    <a:pt x="11" y="0"/>
                    <a:pt x="11" y="0"/>
                  </a:cubicBezTo>
                </a:path>
              </a:pathLst>
            </a:custGeom>
            <a:solidFill>
              <a:srgbClr val="7764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78"/>
            <p:cNvSpPr>
              <a:spLocks noEditPoints="1"/>
            </p:cNvSpPr>
            <p:nvPr/>
          </p:nvSpPr>
          <p:spPr bwMode="auto">
            <a:xfrm>
              <a:off x="1375" y="2301"/>
              <a:ext cx="1234" cy="127"/>
            </a:xfrm>
            <a:custGeom>
              <a:avLst/>
              <a:gdLst>
                <a:gd name="T0" fmla="*/ 10 w 1234"/>
                <a:gd name="T1" fmla="*/ 61 h 127"/>
                <a:gd name="T2" fmla="*/ 0 w 1234"/>
                <a:gd name="T3" fmla="*/ 68 h 127"/>
                <a:gd name="T4" fmla="*/ 35 w 1234"/>
                <a:gd name="T5" fmla="*/ 127 h 127"/>
                <a:gd name="T6" fmla="*/ 45 w 1234"/>
                <a:gd name="T7" fmla="*/ 121 h 127"/>
                <a:gd name="T8" fmla="*/ 10 w 1234"/>
                <a:gd name="T9" fmla="*/ 61 h 127"/>
                <a:gd name="T10" fmla="*/ 1223 w 1234"/>
                <a:gd name="T11" fmla="*/ 0 h 127"/>
                <a:gd name="T12" fmla="*/ 1188 w 1234"/>
                <a:gd name="T13" fmla="*/ 61 h 127"/>
                <a:gd name="T14" fmla="*/ 1199 w 1234"/>
                <a:gd name="T15" fmla="*/ 65 h 127"/>
                <a:gd name="T16" fmla="*/ 1234 w 1234"/>
                <a:gd name="T17" fmla="*/ 6 h 127"/>
                <a:gd name="T18" fmla="*/ 1223 w 1234"/>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4" h="127">
                  <a:moveTo>
                    <a:pt x="10" y="61"/>
                  </a:moveTo>
                  <a:lnTo>
                    <a:pt x="0" y="68"/>
                  </a:lnTo>
                  <a:lnTo>
                    <a:pt x="35" y="127"/>
                  </a:lnTo>
                  <a:lnTo>
                    <a:pt x="45" y="121"/>
                  </a:lnTo>
                  <a:lnTo>
                    <a:pt x="10" y="61"/>
                  </a:lnTo>
                  <a:close/>
                  <a:moveTo>
                    <a:pt x="1223" y="0"/>
                  </a:moveTo>
                  <a:lnTo>
                    <a:pt x="1188" y="61"/>
                  </a:lnTo>
                  <a:lnTo>
                    <a:pt x="1199" y="65"/>
                  </a:lnTo>
                  <a:lnTo>
                    <a:pt x="1234" y="6"/>
                  </a:lnTo>
                  <a:lnTo>
                    <a:pt x="1223"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79"/>
            <p:cNvSpPr>
              <a:spLocks noEditPoints="1"/>
            </p:cNvSpPr>
            <p:nvPr/>
          </p:nvSpPr>
          <p:spPr bwMode="auto">
            <a:xfrm>
              <a:off x="1375" y="2301"/>
              <a:ext cx="1234" cy="127"/>
            </a:xfrm>
            <a:custGeom>
              <a:avLst/>
              <a:gdLst>
                <a:gd name="T0" fmla="*/ 10 w 1234"/>
                <a:gd name="T1" fmla="*/ 61 h 127"/>
                <a:gd name="T2" fmla="*/ 0 w 1234"/>
                <a:gd name="T3" fmla="*/ 68 h 127"/>
                <a:gd name="T4" fmla="*/ 35 w 1234"/>
                <a:gd name="T5" fmla="*/ 127 h 127"/>
                <a:gd name="T6" fmla="*/ 45 w 1234"/>
                <a:gd name="T7" fmla="*/ 121 h 127"/>
                <a:gd name="T8" fmla="*/ 10 w 1234"/>
                <a:gd name="T9" fmla="*/ 61 h 127"/>
                <a:gd name="T10" fmla="*/ 1223 w 1234"/>
                <a:gd name="T11" fmla="*/ 0 h 127"/>
                <a:gd name="T12" fmla="*/ 1188 w 1234"/>
                <a:gd name="T13" fmla="*/ 61 h 127"/>
                <a:gd name="T14" fmla="*/ 1199 w 1234"/>
                <a:gd name="T15" fmla="*/ 65 h 127"/>
                <a:gd name="T16" fmla="*/ 1234 w 1234"/>
                <a:gd name="T17" fmla="*/ 6 h 127"/>
                <a:gd name="T18" fmla="*/ 1223 w 1234"/>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4" h="127">
                  <a:moveTo>
                    <a:pt x="10" y="61"/>
                  </a:moveTo>
                  <a:lnTo>
                    <a:pt x="0" y="68"/>
                  </a:lnTo>
                  <a:lnTo>
                    <a:pt x="35" y="127"/>
                  </a:lnTo>
                  <a:lnTo>
                    <a:pt x="45" y="121"/>
                  </a:lnTo>
                  <a:lnTo>
                    <a:pt x="10" y="61"/>
                  </a:lnTo>
                  <a:moveTo>
                    <a:pt x="1223" y="0"/>
                  </a:moveTo>
                  <a:lnTo>
                    <a:pt x="1188" y="61"/>
                  </a:lnTo>
                  <a:lnTo>
                    <a:pt x="1199" y="65"/>
                  </a:lnTo>
                  <a:lnTo>
                    <a:pt x="1234" y="6"/>
                  </a:lnTo>
                  <a:lnTo>
                    <a:pt x="12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80"/>
            <p:cNvSpPr>
              <a:spLocks/>
            </p:cNvSpPr>
            <p:nvPr/>
          </p:nvSpPr>
          <p:spPr bwMode="auto">
            <a:xfrm>
              <a:off x="2493" y="2422"/>
              <a:ext cx="46" cy="66"/>
            </a:xfrm>
            <a:custGeom>
              <a:avLst/>
              <a:gdLst>
                <a:gd name="T0" fmla="*/ 35 w 46"/>
                <a:gd name="T1" fmla="*/ 0 h 66"/>
                <a:gd name="T2" fmla="*/ 0 w 46"/>
                <a:gd name="T3" fmla="*/ 62 h 66"/>
                <a:gd name="T4" fmla="*/ 11 w 46"/>
                <a:gd name="T5" fmla="*/ 66 h 66"/>
                <a:gd name="T6" fmla="*/ 46 w 46"/>
                <a:gd name="T7" fmla="*/ 6 h 66"/>
                <a:gd name="T8" fmla="*/ 35 w 46"/>
                <a:gd name="T9" fmla="*/ 0 h 66"/>
              </a:gdLst>
              <a:ahLst/>
              <a:cxnLst>
                <a:cxn ang="0">
                  <a:pos x="T0" y="T1"/>
                </a:cxn>
                <a:cxn ang="0">
                  <a:pos x="T2" y="T3"/>
                </a:cxn>
                <a:cxn ang="0">
                  <a:pos x="T4" y="T5"/>
                </a:cxn>
                <a:cxn ang="0">
                  <a:pos x="T6" y="T7"/>
                </a:cxn>
                <a:cxn ang="0">
                  <a:pos x="T8" y="T9"/>
                </a:cxn>
              </a:cxnLst>
              <a:rect l="0" t="0" r="r" b="b"/>
              <a:pathLst>
                <a:path w="46" h="66">
                  <a:moveTo>
                    <a:pt x="35" y="0"/>
                  </a:moveTo>
                  <a:lnTo>
                    <a:pt x="0" y="62"/>
                  </a:lnTo>
                  <a:lnTo>
                    <a:pt x="11" y="66"/>
                  </a:lnTo>
                  <a:lnTo>
                    <a:pt x="46" y="6"/>
                  </a:lnTo>
                  <a:lnTo>
                    <a:pt x="35" y="0"/>
                  </a:lnTo>
                  <a:close/>
                </a:path>
              </a:pathLst>
            </a:custGeom>
            <a:solidFill>
              <a:srgbClr val="6776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81"/>
            <p:cNvSpPr>
              <a:spLocks/>
            </p:cNvSpPr>
            <p:nvPr/>
          </p:nvSpPr>
          <p:spPr bwMode="auto">
            <a:xfrm>
              <a:off x="2493" y="2422"/>
              <a:ext cx="46" cy="66"/>
            </a:xfrm>
            <a:custGeom>
              <a:avLst/>
              <a:gdLst>
                <a:gd name="T0" fmla="*/ 35 w 46"/>
                <a:gd name="T1" fmla="*/ 0 h 66"/>
                <a:gd name="T2" fmla="*/ 0 w 46"/>
                <a:gd name="T3" fmla="*/ 62 h 66"/>
                <a:gd name="T4" fmla="*/ 11 w 46"/>
                <a:gd name="T5" fmla="*/ 66 h 66"/>
                <a:gd name="T6" fmla="*/ 46 w 46"/>
                <a:gd name="T7" fmla="*/ 6 h 66"/>
                <a:gd name="T8" fmla="*/ 35 w 46"/>
                <a:gd name="T9" fmla="*/ 0 h 66"/>
              </a:gdLst>
              <a:ahLst/>
              <a:cxnLst>
                <a:cxn ang="0">
                  <a:pos x="T0" y="T1"/>
                </a:cxn>
                <a:cxn ang="0">
                  <a:pos x="T2" y="T3"/>
                </a:cxn>
                <a:cxn ang="0">
                  <a:pos x="T4" y="T5"/>
                </a:cxn>
                <a:cxn ang="0">
                  <a:pos x="T6" y="T7"/>
                </a:cxn>
                <a:cxn ang="0">
                  <a:pos x="T8" y="T9"/>
                </a:cxn>
              </a:cxnLst>
              <a:rect l="0" t="0" r="r" b="b"/>
              <a:pathLst>
                <a:path w="46" h="66">
                  <a:moveTo>
                    <a:pt x="35" y="0"/>
                  </a:moveTo>
                  <a:lnTo>
                    <a:pt x="0" y="62"/>
                  </a:lnTo>
                  <a:lnTo>
                    <a:pt x="11" y="66"/>
                  </a:lnTo>
                  <a:lnTo>
                    <a:pt x="46" y="6"/>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82"/>
            <p:cNvSpPr>
              <a:spLocks/>
            </p:cNvSpPr>
            <p:nvPr/>
          </p:nvSpPr>
          <p:spPr bwMode="auto">
            <a:xfrm>
              <a:off x="1447" y="2484"/>
              <a:ext cx="46" cy="66"/>
            </a:xfrm>
            <a:custGeom>
              <a:avLst/>
              <a:gdLst>
                <a:gd name="T0" fmla="*/ 8 w 46"/>
                <a:gd name="T1" fmla="*/ 0 h 66"/>
                <a:gd name="T2" fmla="*/ 0 w 46"/>
                <a:gd name="T3" fmla="*/ 4 h 66"/>
                <a:gd name="T4" fmla="*/ 35 w 46"/>
                <a:gd name="T5" fmla="*/ 66 h 66"/>
                <a:gd name="T6" fmla="*/ 46 w 46"/>
                <a:gd name="T7" fmla="*/ 60 h 66"/>
                <a:gd name="T8" fmla="*/ 8 w 46"/>
                <a:gd name="T9" fmla="*/ 0 h 66"/>
              </a:gdLst>
              <a:ahLst/>
              <a:cxnLst>
                <a:cxn ang="0">
                  <a:pos x="T0" y="T1"/>
                </a:cxn>
                <a:cxn ang="0">
                  <a:pos x="T2" y="T3"/>
                </a:cxn>
                <a:cxn ang="0">
                  <a:pos x="T4" y="T5"/>
                </a:cxn>
                <a:cxn ang="0">
                  <a:pos x="T6" y="T7"/>
                </a:cxn>
                <a:cxn ang="0">
                  <a:pos x="T8" y="T9"/>
                </a:cxn>
              </a:cxnLst>
              <a:rect l="0" t="0" r="r" b="b"/>
              <a:pathLst>
                <a:path w="46" h="66">
                  <a:moveTo>
                    <a:pt x="8" y="0"/>
                  </a:moveTo>
                  <a:lnTo>
                    <a:pt x="0" y="4"/>
                  </a:lnTo>
                  <a:lnTo>
                    <a:pt x="35" y="66"/>
                  </a:lnTo>
                  <a:lnTo>
                    <a:pt x="46" y="60"/>
                  </a:lnTo>
                  <a:lnTo>
                    <a:pt x="8"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83"/>
            <p:cNvSpPr>
              <a:spLocks/>
            </p:cNvSpPr>
            <p:nvPr/>
          </p:nvSpPr>
          <p:spPr bwMode="auto">
            <a:xfrm>
              <a:off x="1447" y="2484"/>
              <a:ext cx="46" cy="66"/>
            </a:xfrm>
            <a:custGeom>
              <a:avLst/>
              <a:gdLst>
                <a:gd name="T0" fmla="*/ 8 w 46"/>
                <a:gd name="T1" fmla="*/ 0 h 66"/>
                <a:gd name="T2" fmla="*/ 0 w 46"/>
                <a:gd name="T3" fmla="*/ 4 h 66"/>
                <a:gd name="T4" fmla="*/ 35 w 46"/>
                <a:gd name="T5" fmla="*/ 66 h 66"/>
                <a:gd name="T6" fmla="*/ 46 w 46"/>
                <a:gd name="T7" fmla="*/ 60 h 66"/>
                <a:gd name="T8" fmla="*/ 8 w 46"/>
                <a:gd name="T9" fmla="*/ 0 h 66"/>
              </a:gdLst>
              <a:ahLst/>
              <a:cxnLst>
                <a:cxn ang="0">
                  <a:pos x="T0" y="T1"/>
                </a:cxn>
                <a:cxn ang="0">
                  <a:pos x="T2" y="T3"/>
                </a:cxn>
                <a:cxn ang="0">
                  <a:pos x="T4" y="T5"/>
                </a:cxn>
                <a:cxn ang="0">
                  <a:pos x="T6" y="T7"/>
                </a:cxn>
                <a:cxn ang="0">
                  <a:pos x="T8" y="T9"/>
                </a:cxn>
              </a:cxnLst>
              <a:rect l="0" t="0" r="r" b="b"/>
              <a:pathLst>
                <a:path w="46" h="66">
                  <a:moveTo>
                    <a:pt x="8" y="0"/>
                  </a:moveTo>
                  <a:lnTo>
                    <a:pt x="0" y="4"/>
                  </a:lnTo>
                  <a:lnTo>
                    <a:pt x="35" y="66"/>
                  </a:lnTo>
                  <a:lnTo>
                    <a:pt x="46" y="60"/>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4"/>
            <p:cNvSpPr>
              <a:spLocks/>
            </p:cNvSpPr>
            <p:nvPr/>
          </p:nvSpPr>
          <p:spPr bwMode="auto">
            <a:xfrm>
              <a:off x="2425" y="2544"/>
              <a:ext cx="46" cy="66"/>
            </a:xfrm>
            <a:custGeom>
              <a:avLst/>
              <a:gdLst>
                <a:gd name="T0" fmla="*/ 35 w 46"/>
                <a:gd name="T1" fmla="*/ 0 h 66"/>
                <a:gd name="T2" fmla="*/ 0 w 46"/>
                <a:gd name="T3" fmla="*/ 61 h 66"/>
                <a:gd name="T4" fmla="*/ 11 w 46"/>
                <a:gd name="T5" fmla="*/ 66 h 66"/>
                <a:gd name="T6" fmla="*/ 46 w 46"/>
                <a:gd name="T7" fmla="*/ 6 h 66"/>
                <a:gd name="T8" fmla="*/ 35 w 46"/>
                <a:gd name="T9" fmla="*/ 0 h 66"/>
              </a:gdLst>
              <a:ahLst/>
              <a:cxnLst>
                <a:cxn ang="0">
                  <a:pos x="T0" y="T1"/>
                </a:cxn>
                <a:cxn ang="0">
                  <a:pos x="T2" y="T3"/>
                </a:cxn>
                <a:cxn ang="0">
                  <a:pos x="T4" y="T5"/>
                </a:cxn>
                <a:cxn ang="0">
                  <a:pos x="T6" y="T7"/>
                </a:cxn>
                <a:cxn ang="0">
                  <a:pos x="T8" y="T9"/>
                </a:cxn>
              </a:cxnLst>
              <a:rect l="0" t="0" r="r" b="b"/>
              <a:pathLst>
                <a:path w="46" h="66">
                  <a:moveTo>
                    <a:pt x="35" y="0"/>
                  </a:moveTo>
                  <a:lnTo>
                    <a:pt x="0" y="61"/>
                  </a:lnTo>
                  <a:lnTo>
                    <a:pt x="11" y="66"/>
                  </a:lnTo>
                  <a:lnTo>
                    <a:pt x="46" y="6"/>
                  </a:lnTo>
                  <a:lnTo>
                    <a:pt x="35" y="0"/>
                  </a:lnTo>
                  <a:close/>
                </a:path>
              </a:pathLst>
            </a:custGeom>
            <a:solidFill>
              <a:srgbClr val="6776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85"/>
            <p:cNvSpPr>
              <a:spLocks/>
            </p:cNvSpPr>
            <p:nvPr/>
          </p:nvSpPr>
          <p:spPr bwMode="auto">
            <a:xfrm>
              <a:off x="2425" y="2544"/>
              <a:ext cx="46" cy="66"/>
            </a:xfrm>
            <a:custGeom>
              <a:avLst/>
              <a:gdLst>
                <a:gd name="T0" fmla="*/ 35 w 46"/>
                <a:gd name="T1" fmla="*/ 0 h 66"/>
                <a:gd name="T2" fmla="*/ 0 w 46"/>
                <a:gd name="T3" fmla="*/ 61 h 66"/>
                <a:gd name="T4" fmla="*/ 11 w 46"/>
                <a:gd name="T5" fmla="*/ 66 h 66"/>
                <a:gd name="T6" fmla="*/ 46 w 46"/>
                <a:gd name="T7" fmla="*/ 6 h 66"/>
                <a:gd name="T8" fmla="*/ 35 w 46"/>
                <a:gd name="T9" fmla="*/ 0 h 66"/>
              </a:gdLst>
              <a:ahLst/>
              <a:cxnLst>
                <a:cxn ang="0">
                  <a:pos x="T0" y="T1"/>
                </a:cxn>
                <a:cxn ang="0">
                  <a:pos x="T2" y="T3"/>
                </a:cxn>
                <a:cxn ang="0">
                  <a:pos x="T4" y="T5"/>
                </a:cxn>
                <a:cxn ang="0">
                  <a:pos x="T6" y="T7"/>
                </a:cxn>
                <a:cxn ang="0">
                  <a:pos x="T8" y="T9"/>
                </a:cxn>
              </a:cxnLst>
              <a:rect l="0" t="0" r="r" b="b"/>
              <a:pathLst>
                <a:path w="46" h="66">
                  <a:moveTo>
                    <a:pt x="35" y="0"/>
                  </a:moveTo>
                  <a:lnTo>
                    <a:pt x="0" y="61"/>
                  </a:lnTo>
                  <a:lnTo>
                    <a:pt x="11" y="66"/>
                  </a:lnTo>
                  <a:lnTo>
                    <a:pt x="46" y="6"/>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86"/>
            <p:cNvSpPr>
              <a:spLocks/>
            </p:cNvSpPr>
            <p:nvPr/>
          </p:nvSpPr>
          <p:spPr bwMode="auto">
            <a:xfrm>
              <a:off x="1517" y="2603"/>
              <a:ext cx="46" cy="66"/>
            </a:xfrm>
            <a:custGeom>
              <a:avLst/>
              <a:gdLst>
                <a:gd name="T0" fmla="*/ 11 w 46"/>
                <a:gd name="T1" fmla="*/ 0 h 66"/>
                <a:gd name="T2" fmla="*/ 0 w 46"/>
                <a:gd name="T3" fmla="*/ 7 h 66"/>
                <a:gd name="T4" fmla="*/ 35 w 46"/>
                <a:gd name="T5" fmla="*/ 66 h 66"/>
                <a:gd name="T6" fmla="*/ 46 w 46"/>
                <a:gd name="T7" fmla="*/ 62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7"/>
                  </a:lnTo>
                  <a:lnTo>
                    <a:pt x="35" y="66"/>
                  </a:lnTo>
                  <a:lnTo>
                    <a:pt x="46" y="62"/>
                  </a:lnTo>
                  <a:lnTo>
                    <a:pt x="11"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87"/>
            <p:cNvSpPr>
              <a:spLocks/>
            </p:cNvSpPr>
            <p:nvPr/>
          </p:nvSpPr>
          <p:spPr bwMode="auto">
            <a:xfrm>
              <a:off x="1517" y="2603"/>
              <a:ext cx="46" cy="66"/>
            </a:xfrm>
            <a:custGeom>
              <a:avLst/>
              <a:gdLst>
                <a:gd name="T0" fmla="*/ 11 w 46"/>
                <a:gd name="T1" fmla="*/ 0 h 66"/>
                <a:gd name="T2" fmla="*/ 0 w 46"/>
                <a:gd name="T3" fmla="*/ 7 h 66"/>
                <a:gd name="T4" fmla="*/ 35 w 46"/>
                <a:gd name="T5" fmla="*/ 66 h 66"/>
                <a:gd name="T6" fmla="*/ 46 w 46"/>
                <a:gd name="T7" fmla="*/ 62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7"/>
                  </a:lnTo>
                  <a:lnTo>
                    <a:pt x="35" y="66"/>
                  </a:lnTo>
                  <a:lnTo>
                    <a:pt x="46" y="62"/>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8"/>
            <p:cNvSpPr>
              <a:spLocks/>
            </p:cNvSpPr>
            <p:nvPr/>
          </p:nvSpPr>
          <p:spPr bwMode="auto">
            <a:xfrm>
              <a:off x="2355" y="2665"/>
              <a:ext cx="46" cy="66"/>
            </a:xfrm>
            <a:custGeom>
              <a:avLst/>
              <a:gdLst>
                <a:gd name="T0" fmla="*/ 35 w 46"/>
                <a:gd name="T1" fmla="*/ 0 h 66"/>
                <a:gd name="T2" fmla="*/ 0 w 46"/>
                <a:gd name="T3" fmla="*/ 62 h 66"/>
                <a:gd name="T4" fmla="*/ 11 w 46"/>
                <a:gd name="T5" fmla="*/ 66 h 66"/>
                <a:gd name="T6" fmla="*/ 46 w 46"/>
                <a:gd name="T7" fmla="*/ 6 h 66"/>
                <a:gd name="T8" fmla="*/ 35 w 46"/>
                <a:gd name="T9" fmla="*/ 0 h 66"/>
              </a:gdLst>
              <a:ahLst/>
              <a:cxnLst>
                <a:cxn ang="0">
                  <a:pos x="T0" y="T1"/>
                </a:cxn>
                <a:cxn ang="0">
                  <a:pos x="T2" y="T3"/>
                </a:cxn>
                <a:cxn ang="0">
                  <a:pos x="T4" y="T5"/>
                </a:cxn>
                <a:cxn ang="0">
                  <a:pos x="T6" y="T7"/>
                </a:cxn>
                <a:cxn ang="0">
                  <a:pos x="T8" y="T9"/>
                </a:cxn>
              </a:cxnLst>
              <a:rect l="0" t="0" r="r" b="b"/>
              <a:pathLst>
                <a:path w="46" h="66">
                  <a:moveTo>
                    <a:pt x="35" y="0"/>
                  </a:moveTo>
                  <a:lnTo>
                    <a:pt x="0" y="62"/>
                  </a:lnTo>
                  <a:lnTo>
                    <a:pt x="11" y="66"/>
                  </a:lnTo>
                  <a:lnTo>
                    <a:pt x="46" y="6"/>
                  </a:lnTo>
                  <a:lnTo>
                    <a:pt x="35" y="0"/>
                  </a:lnTo>
                  <a:close/>
                </a:path>
              </a:pathLst>
            </a:custGeom>
            <a:solidFill>
              <a:srgbClr val="6776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9"/>
            <p:cNvSpPr>
              <a:spLocks/>
            </p:cNvSpPr>
            <p:nvPr/>
          </p:nvSpPr>
          <p:spPr bwMode="auto">
            <a:xfrm>
              <a:off x="2355" y="2665"/>
              <a:ext cx="46" cy="66"/>
            </a:xfrm>
            <a:custGeom>
              <a:avLst/>
              <a:gdLst>
                <a:gd name="T0" fmla="*/ 35 w 46"/>
                <a:gd name="T1" fmla="*/ 0 h 66"/>
                <a:gd name="T2" fmla="*/ 0 w 46"/>
                <a:gd name="T3" fmla="*/ 62 h 66"/>
                <a:gd name="T4" fmla="*/ 11 w 46"/>
                <a:gd name="T5" fmla="*/ 66 h 66"/>
                <a:gd name="T6" fmla="*/ 46 w 46"/>
                <a:gd name="T7" fmla="*/ 6 h 66"/>
                <a:gd name="T8" fmla="*/ 35 w 46"/>
                <a:gd name="T9" fmla="*/ 0 h 66"/>
              </a:gdLst>
              <a:ahLst/>
              <a:cxnLst>
                <a:cxn ang="0">
                  <a:pos x="T0" y="T1"/>
                </a:cxn>
                <a:cxn ang="0">
                  <a:pos x="T2" y="T3"/>
                </a:cxn>
                <a:cxn ang="0">
                  <a:pos x="T4" y="T5"/>
                </a:cxn>
                <a:cxn ang="0">
                  <a:pos x="T6" y="T7"/>
                </a:cxn>
                <a:cxn ang="0">
                  <a:pos x="T8" y="T9"/>
                </a:cxn>
              </a:cxnLst>
              <a:rect l="0" t="0" r="r" b="b"/>
              <a:pathLst>
                <a:path w="46" h="66">
                  <a:moveTo>
                    <a:pt x="35" y="0"/>
                  </a:moveTo>
                  <a:lnTo>
                    <a:pt x="0" y="62"/>
                  </a:lnTo>
                  <a:lnTo>
                    <a:pt x="11" y="66"/>
                  </a:lnTo>
                  <a:lnTo>
                    <a:pt x="46" y="6"/>
                  </a:lnTo>
                  <a:lnTo>
                    <a:pt x="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90"/>
            <p:cNvSpPr>
              <a:spLocks/>
            </p:cNvSpPr>
            <p:nvPr/>
          </p:nvSpPr>
          <p:spPr bwMode="auto">
            <a:xfrm>
              <a:off x="1587" y="2725"/>
              <a:ext cx="46" cy="66"/>
            </a:xfrm>
            <a:custGeom>
              <a:avLst/>
              <a:gdLst>
                <a:gd name="T0" fmla="*/ 11 w 46"/>
                <a:gd name="T1" fmla="*/ 0 h 66"/>
                <a:gd name="T2" fmla="*/ 0 w 46"/>
                <a:gd name="T3" fmla="*/ 6 h 66"/>
                <a:gd name="T4" fmla="*/ 37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6"/>
                  </a:lnTo>
                  <a:lnTo>
                    <a:pt x="37" y="66"/>
                  </a:lnTo>
                  <a:lnTo>
                    <a:pt x="46" y="60"/>
                  </a:lnTo>
                  <a:lnTo>
                    <a:pt x="11"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91"/>
            <p:cNvSpPr>
              <a:spLocks/>
            </p:cNvSpPr>
            <p:nvPr/>
          </p:nvSpPr>
          <p:spPr bwMode="auto">
            <a:xfrm>
              <a:off x="1587" y="2725"/>
              <a:ext cx="46" cy="66"/>
            </a:xfrm>
            <a:custGeom>
              <a:avLst/>
              <a:gdLst>
                <a:gd name="T0" fmla="*/ 11 w 46"/>
                <a:gd name="T1" fmla="*/ 0 h 66"/>
                <a:gd name="T2" fmla="*/ 0 w 46"/>
                <a:gd name="T3" fmla="*/ 6 h 66"/>
                <a:gd name="T4" fmla="*/ 37 w 46"/>
                <a:gd name="T5" fmla="*/ 66 h 66"/>
                <a:gd name="T6" fmla="*/ 46 w 46"/>
                <a:gd name="T7" fmla="*/ 60 h 66"/>
                <a:gd name="T8" fmla="*/ 11 w 46"/>
                <a:gd name="T9" fmla="*/ 0 h 66"/>
              </a:gdLst>
              <a:ahLst/>
              <a:cxnLst>
                <a:cxn ang="0">
                  <a:pos x="T0" y="T1"/>
                </a:cxn>
                <a:cxn ang="0">
                  <a:pos x="T2" y="T3"/>
                </a:cxn>
                <a:cxn ang="0">
                  <a:pos x="T4" y="T5"/>
                </a:cxn>
                <a:cxn ang="0">
                  <a:pos x="T6" y="T7"/>
                </a:cxn>
                <a:cxn ang="0">
                  <a:pos x="T8" y="T9"/>
                </a:cxn>
              </a:cxnLst>
              <a:rect l="0" t="0" r="r" b="b"/>
              <a:pathLst>
                <a:path w="46" h="66">
                  <a:moveTo>
                    <a:pt x="11" y="0"/>
                  </a:moveTo>
                  <a:lnTo>
                    <a:pt x="0" y="6"/>
                  </a:lnTo>
                  <a:lnTo>
                    <a:pt x="37" y="66"/>
                  </a:lnTo>
                  <a:lnTo>
                    <a:pt x="46" y="60"/>
                  </a:lnTo>
                  <a:lnTo>
                    <a:pt x="1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92"/>
            <p:cNvSpPr>
              <a:spLocks/>
            </p:cNvSpPr>
            <p:nvPr/>
          </p:nvSpPr>
          <p:spPr bwMode="auto">
            <a:xfrm>
              <a:off x="2228" y="2787"/>
              <a:ext cx="103" cy="57"/>
            </a:xfrm>
            <a:custGeom>
              <a:avLst/>
              <a:gdLst>
                <a:gd name="T0" fmla="*/ 92 w 103"/>
                <a:gd name="T1" fmla="*/ 0 h 57"/>
                <a:gd name="T2" fmla="*/ 92 w 103"/>
                <a:gd name="T3" fmla="*/ 0 h 57"/>
                <a:gd name="T4" fmla="*/ 68 w 103"/>
                <a:gd name="T5" fmla="*/ 45 h 57"/>
                <a:gd name="T6" fmla="*/ 0 w 103"/>
                <a:gd name="T7" fmla="*/ 45 h 57"/>
                <a:gd name="T8" fmla="*/ 0 w 103"/>
                <a:gd name="T9" fmla="*/ 57 h 57"/>
                <a:gd name="T10" fmla="*/ 74 w 103"/>
                <a:gd name="T11" fmla="*/ 57 h 57"/>
                <a:gd name="T12" fmla="*/ 103 w 103"/>
                <a:gd name="T13" fmla="*/ 6 h 57"/>
                <a:gd name="T14" fmla="*/ 92 w 103"/>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57">
                  <a:moveTo>
                    <a:pt x="92" y="0"/>
                  </a:moveTo>
                  <a:lnTo>
                    <a:pt x="92" y="0"/>
                  </a:lnTo>
                  <a:lnTo>
                    <a:pt x="68" y="45"/>
                  </a:lnTo>
                  <a:lnTo>
                    <a:pt x="0" y="45"/>
                  </a:lnTo>
                  <a:lnTo>
                    <a:pt x="0" y="57"/>
                  </a:lnTo>
                  <a:lnTo>
                    <a:pt x="74" y="57"/>
                  </a:lnTo>
                  <a:lnTo>
                    <a:pt x="103" y="6"/>
                  </a:lnTo>
                  <a:lnTo>
                    <a:pt x="92" y="0"/>
                  </a:lnTo>
                  <a:close/>
                </a:path>
              </a:pathLst>
            </a:custGeom>
            <a:solidFill>
              <a:srgbClr val="6776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3"/>
            <p:cNvSpPr>
              <a:spLocks/>
            </p:cNvSpPr>
            <p:nvPr/>
          </p:nvSpPr>
          <p:spPr bwMode="auto">
            <a:xfrm>
              <a:off x="2228" y="2787"/>
              <a:ext cx="103" cy="57"/>
            </a:xfrm>
            <a:custGeom>
              <a:avLst/>
              <a:gdLst>
                <a:gd name="T0" fmla="*/ 92 w 103"/>
                <a:gd name="T1" fmla="*/ 0 h 57"/>
                <a:gd name="T2" fmla="*/ 92 w 103"/>
                <a:gd name="T3" fmla="*/ 0 h 57"/>
                <a:gd name="T4" fmla="*/ 68 w 103"/>
                <a:gd name="T5" fmla="*/ 45 h 57"/>
                <a:gd name="T6" fmla="*/ 0 w 103"/>
                <a:gd name="T7" fmla="*/ 45 h 57"/>
                <a:gd name="T8" fmla="*/ 0 w 103"/>
                <a:gd name="T9" fmla="*/ 57 h 57"/>
                <a:gd name="T10" fmla="*/ 74 w 103"/>
                <a:gd name="T11" fmla="*/ 57 h 57"/>
                <a:gd name="T12" fmla="*/ 103 w 103"/>
                <a:gd name="T13" fmla="*/ 6 h 57"/>
                <a:gd name="T14" fmla="*/ 92 w 103"/>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57">
                  <a:moveTo>
                    <a:pt x="92" y="0"/>
                  </a:moveTo>
                  <a:lnTo>
                    <a:pt x="92" y="0"/>
                  </a:lnTo>
                  <a:lnTo>
                    <a:pt x="68" y="45"/>
                  </a:lnTo>
                  <a:lnTo>
                    <a:pt x="0" y="45"/>
                  </a:lnTo>
                  <a:lnTo>
                    <a:pt x="0" y="57"/>
                  </a:lnTo>
                  <a:lnTo>
                    <a:pt x="74" y="57"/>
                  </a:lnTo>
                  <a:lnTo>
                    <a:pt x="103" y="6"/>
                  </a:lnTo>
                  <a:lnTo>
                    <a:pt x="9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94"/>
            <p:cNvSpPr>
              <a:spLocks/>
            </p:cNvSpPr>
            <p:nvPr/>
          </p:nvSpPr>
          <p:spPr bwMode="auto">
            <a:xfrm>
              <a:off x="2088" y="2832"/>
              <a:ext cx="4" cy="4"/>
            </a:xfrm>
            <a:custGeom>
              <a:avLst/>
              <a:gdLst>
                <a:gd name="T0" fmla="*/ 4 w 4"/>
                <a:gd name="T1" fmla="*/ 0 h 4"/>
                <a:gd name="T2" fmla="*/ 0 w 4"/>
                <a:gd name="T3" fmla="*/ 0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lnTo>
                    <a:pt x="0" y="0"/>
                  </a:lnTo>
                  <a:lnTo>
                    <a:pt x="0" y="4"/>
                  </a:lnTo>
                  <a:lnTo>
                    <a:pt x="4"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95"/>
            <p:cNvSpPr>
              <a:spLocks/>
            </p:cNvSpPr>
            <p:nvPr/>
          </p:nvSpPr>
          <p:spPr bwMode="auto">
            <a:xfrm>
              <a:off x="2088" y="2832"/>
              <a:ext cx="4" cy="4"/>
            </a:xfrm>
            <a:custGeom>
              <a:avLst/>
              <a:gdLst>
                <a:gd name="T0" fmla="*/ 4 w 4"/>
                <a:gd name="T1" fmla="*/ 0 h 4"/>
                <a:gd name="T2" fmla="*/ 0 w 4"/>
                <a:gd name="T3" fmla="*/ 0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lnTo>
                    <a:pt x="0" y="0"/>
                  </a:lnTo>
                  <a:lnTo>
                    <a:pt x="0" y="4"/>
                  </a:lnTo>
                  <a:lnTo>
                    <a:pt x="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96"/>
            <p:cNvSpPr>
              <a:spLocks/>
            </p:cNvSpPr>
            <p:nvPr/>
          </p:nvSpPr>
          <p:spPr bwMode="auto">
            <a:xfrm>
              <a:off x="2088" y="2832"/>
              <a:ext cx="70" cy="12"/>
            </a:xfrm>
            <a:custGeom>
              <a:avLst/>
              <a:gdLst>
                <a:gd name="T0" fmla="*/ 70 w 70"/>
                <a:gd name="T1" fmla="*/ 0 h 12"/>
                <a:gd name="T2" fmla="*/ 4 w 70"/>
                <a:gd name="T3" fmla="*/ 0 h 12"/>
                <a:gd name="T4" fmla="*/ 0 w 70"/>
                <a:gd name="T5" fmla="*/ 4 h 12"/>
                <a:gd name="T6" fmla="*/ 0 w 70"/>
                <a:gd name="T7" fmla="*/ 12 h 12"/>
                <a:gd name="T8" fmla="*/ 70 w 70"/>
                <a:gd name="T9" fmla="*/ 12 h 12"/>
                <a:gd name="T10" fmla="*/ 70 w 70"/>
                <a:gd name="T11" fmla="*/ 0 h 12"/>
              </a:gdLst>
              <a:ahLst/>
              <a:cxnLst>
                <a:cxn ang="0">
                  <a:pos x="T0" y="T1"/>
                </a:cxn>
                <a:cxn ang="0">
                  <a:pos x="T2" y="T3"/>
                </a:cxn>
                <a:cxn ang="0">
                  <a:pos x="T4" y="T5"/>
                </a:cxn>
                <a:cxn ang="0">
                  <a:pos x="T6" y="T7"/>
                </a:cxn>
                <a:cxn ang="0">
                  <a:pos x="T8" y="T9"/>
                </a:cxn>
                <a:cxn ang="0">
                  <a:pos x="T10" y="T11"/>
                </a:cxn>
              </a:cxnLst>
              <a:rect l="0" t="0" r="r" b="b"/>
              <a:pathLst>
                <a:path w="70" h="12">
                  <a:moveTo>
                    <a:pt x="70" y="0"/>
                  </a:moveTo>
                  <a:lnTo>
                    <a:pt x="4" y="0"/>
                  </a:lnTo>
                  <a:lnTo>
                    <a:pt x="0" y="4"/>
                  </a:lnTo>
                  <a:lnTo>
                    <a:pt x="0" y="12"/>
                  </a:lnTo>
                  <a:lnTo>
                    <a:pt x="70" y="12"/>
                  </a:lnTo>
                  <a:lnTo>
                    <a:pt x="70" y="0"/>
                  </a:lnTo>
                  <a:close/>
                </a:path>
              </a:pathLst>
            </a:custGeom>
            <a:solidFill>
              <a:srgbClr val="6776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97"/>
            <p:cNvSpPr>
              <a:spLocks/>
            </p:cNvSpPr>
            <p:nvPr/>
          </p:nvSpPr>
          <p:spPr bwMode="auto">
            <a:xfrm>
              <a:off x="2088" y="2832"/>
              <a:ext cx="70" cy="12"/>
            </a:xfrm>
            <a:custGeom>
              <a:avLst/>
              <a:gdLst>
                <a:gd name="T0" fmla="*/ 70 w 70"/>
                <a:gd name="T1" fmla="*/ 0 h 12"/>
                <a:gd name="T2" fmla="*/ 4 w 70"/>
                <a:gd name="T3" fmla="*/ 0 h 12"/>
                <a:gd name="T4" fmla="*/ 0 w 70"/>
                <a:gd name="T5" fmla="*/ 4 h 12"/>
                <a:gd name="T6" fmla="*/ 0 w 70"/>
                <a:gd name="T7" fmla="*/ 12 h 12"/>
                <a:gd name="T8" fmla="*/ 70 w 70"/>
                <a:gd name="T9" fmla="*/ 12 h 12"/>
                <a:gd name="T10" fmla="*/ 70 w 70"/>
                <a:gd name="T11" fmla="*/ 0 h 12"/>
              </a:gdLst>
              <a:ahLst/>
              <a:cxnLst>
                <a:cxn ang="0">
                  <a:pos x="T0" y="T1"/>
                </a:cxn>
                <a:cxn ang="0">
                  <a:pos x="T2" y="T3"/>
                </a:cxn>
                <a:cxn ang="0">
                  <a:pos x="T4" y="T5"/>
                </a:cxn>
                <a:cxn ang="0">
                  <a:pos x="T6" y="T7"/>
                </a:cxn>
                <a:cxn ang="0">
                  <a:pos x="T8" y="T9"/>
                </a:cxn>
                <a:cxn ang="0">
                  <a:pos x="T10" y="T11"/>
                </a:cxn>
              </a:cxnLst>
              <a:rect l="0" t="0" r="r" b="b"/>
              <a:pathLst>
                <a:path w="70" h="12">
                  <a:moveTo>
                    <a:pt x="70" y="0"/>
                  </a:moveTo>
                  <a:lnTo>
                    <a:pt x="4" y="0"/>
                  </a:lnTo>
                  <a:lnTo>
                    <a:pt x="0" y="4"/>
                  </a:lnTo>
                  <a:lnTo>
                    <a:pt x="0" y="12"/>
                  </a:lnTo>
                  <a:lnTo>
                    <a:pt x="70" y="12"/>
                  </a:lnTo>
                  <a:lnTo>
                    <a:pt x="7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98"/>
            <p:cNvSpPr>
              <a:spLocks noEditPoints="1"/>
            </p:cNvSpPr>
            <p:nvPr/>
          </p:nvSpPr>
          <p:spPr bwMode="auto">
            <a:xfrm>
              <a:off x="1670" y="2832"/>
              <a:ext cx="350" cy="12"/>
            </a:xfrm>
            <a:custGeom>
              <a:avLst/>
              <a:gdLst>
                <a:gd name="T0" fmla="*/ 70 w 350"/>
                <a:gd name="T1" fmla="*/ 2 h 12"/>
                <a:gd name="T2" fmla="*/ 0 w 350"/>
                <a:gd name="T3" fmla="*/ 2 h 12"/>
                <a:gd name="T4" fmla="*/ 0 w 350"/>
                <a:gd name="T5" fmla="*/ 12 h 12"/>
                <a:gd name="T6" fmla="*/ 70 w 350"/>
                <a:gd name="T7" fmla="*/ 12 h 12"/>
                <a:gd name="T8" fmla="*/ 70 w 350"/>
                <a:gd name="T9" fmla="*/ 2 h 12"/>
                <a:gd name="T10" fmla="*/ 210 w 350"/>
                <a:gd name="T11" fmla="*/ 0 h 12"/>
                <a:gd name="T12" fmla="*/ 140 w 350"/>
                <a:gd name="T13" fmla="*/ 2 h 12"/>
                <a:gd name="T14" fmla="*/ 140 w 350"/>
                <a:gd name="T15" fmla="*/ 12 h 12"/>
                <a:gd name="T16" fmla="*/ 210 w 350"/>
                <a:gd name="T17" fmla="*/ 12 h 12"/>
                <a:gd name="T18" fmla="*/ 210 w 350"/>
                <a:gd name="T19" fmla="*/ 0 h 12"/>
                <a:gd name="T20" fmla="*/ 348 w 350"/>
                <a:gd name="T21" fmla="*/ 0 h 12"/>
                <a:gd name="T22" fmla="*/ 280 w 350"/>
                <a:gd name="T23" fmla="*/ 0 h 12"/>
                <a:gd name="T24" fmla="*/ 280 w 350"/>
                <a:gd name="T25" fmla="*/ 12 h 12"/>
                <a:gd name="T26" fmla="*/ 350 w 350"/>
                <a:gd name="T27" fmla="*/ 12 h 12"/>
                <a:gd name="T28" fmla="*/ 348 w 350"/>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0" h="12">
                  <a:moveTo>
                    <a:pt x="70" y="2"/>
                  </a:moveTo>
                  <a:lnTo>
                    <a:pt x="0" y="2"/>
                  </a:lnTo>
                  <a:lnTo>
                    <a:pt x="0" y="12"/>
                  </a:lnTo>
                  <a:lnTo>
                    <a:pt x="70" y="12"/>
                  </a:lnTo>
                  <a:lnTo>
                    <a:pt x="70" y="2"/>
                  </a:lnTo>
                  <a:close/>
                  <a:moveTo>
                    <a:pt x="210" y="0"/>
                  </a:moveTo>
                  <a:lnTo>
                    <a:pt x="140" y="2"/>
                  </a:lnTo>
                  <a:lnTo>
                    <a:pt x="140" y="12"/>
                  </a:lnTo>
                  <a:lnTo>
                    <a:pt x="210" y="12"/>
                  </a:lnTo>
                  <a:lnTo>
                    <a:pt x="210" y="0"/>
                  </a:lnTo>
                  <a:close/>
                  <a:moveTo>
                    <a:pt x="348" y="0"/>
                  </a:moveTo>
                  <a:lnTo>
                    <a:pt x="280" y="0"/>
                  </a:lnTo>
                  <a:lnTo>
                    <a:pt x="280" y="12"/>
                  </a:lnTo>
                  <a:lnTo>
                    <a:pt x="350" y="12"/>
                  </a:lnTo>
                  <a:lnTo>
                    <a:pt x="348" y="0"/>
                  </a:lnTo>
                  <a:close/>
                </a:path>
              </a:pathLst>
            </a:custGeom>
            <a:solidFill>
              <a:srgbClr val="A188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99"/>
            <p:cNvSpPr>
              <a:spLocks noEditPoints="1"/>
            </p:cNvSpPr>
            <p:nvPr/>
          </p:nvSpPr>
          <p:spPr bwMode="auto">
            <a:xfrm>
              <a:off x="1670" y="2832"/>
              <a:ext cx="350" cy="12"/>
            </a:xfrm>
            <a:custGeom>
              <a:avLst/>
              <a:gdLst>
                <a:gd name="T0" fmla="*/ 70 w 350"/>
                <a:gd name="T1" fmla="*/ 2 h 12"/>
                <a:gd name="T2" fmla="*/ 0 w 350"/>
                <a:gd name="T3" fmla="*/ 2 h 12"/>
                <a:gd name="T4" fmla="*/ 0 w 350"/>
                <a:gd name="T5" fmla="*/ 12 h 12"/>
                <a:gd name="T6" fmla="*/ 70 w 350"/>
                <a:gd name="T7" fmla="*/ 12 h 12"/>
                <a:gd name="T8" fmla="*/ 70 w 350"/>
                <a:gd name="T9" fmla="*/ 2 h 12"/>
                <a:gd name="T10" fmla="*/ 210 w 350"/>
                <a:gd name="T11" fmla="*/ 0 h 12"/>
                <a:gd name="T12" fmla="*/ 140 w 350"/>
                <a:gd name="T13" fmla="*/ 2 h 12"/>
                <a:gd name="T14" fmla="*/ 140 w 350"/>
                <a:gd name="T15" fmla="*/ 12 h 12"/>
                <a:gd name="T16" fmla="*/ 210 w 350"/>
                <a:gd name="T17" fmla="*/ 12 h 12"/>
                <a:gd name="T18" fmla="*/ 210 w 350"/>
                <a:gd name="T19" fmla="*/ 0 h 12"/>
                <a:gd name="T20" fmla="*/ 348 w 350"/>
                <a:gd name="T21" fmla="*/ 0 h 12"/>
                <a:gd name="T22" fmla="*/ 280 w 350"/>
                <a:gd name="T23" fmla="*/ 0 h 12"/>
                <a:gd name="T24" fmla="*/ 280 w 350"/>
                <a:gd name="T25" fmla="*/ 12 h 12"/>
                <a:gd name="T26" fmla="*/ 350 w 350"/>
                <a:gd name="T27" fmla="*/ 12 h 12"/>
                <a:gd name="T28" fmla="*/ 348 w 350"/>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0" h="12">
                  <a:moveTo>
                    <a:pt x="70" y="2"/>
                  </a:moveTo>
                  <a:lnTo>
                    <a:pt x="0" y="2"/>
                  </a:lnTo>
                  <a:lnTo>
                    <a:pt x="0" y="12"/>
                  </a:lnTo>
                  <a:lnTo>
                    <a:pt x="70" y="12"/>
                  </a:lnTo>
                  <a:lnTo>
                    <a:pt x="70" y="2"/>
                  </a:lnTo>
                  <a:moveTo>
                    <a:pt x="210" y="0"/>
                  </a:moveTo>
                  <a:lnTo>
                    <a:pt x="140" y="2"/>
                  </a:lnTo>
                  <a:lnTo>
                    <a:pt x="140" y="12"/>
                  </a:lnTo>
                  <a:lnTo>
                    <a:pt x="210" y="12"/>
                  </a:lnTo>
                  <a:lnTo>
                    <a:pt x="210" y="0"/>
                  </a:lnTo>
                  <a:moveTo>
                    <a:pt x="348" y="0"/>
                  </a:moveTo>
                  <a:lnTo>
                    <a:pt x="280" y="0"/>
                  </a:lnTo>
                  <a:lnTo>
                    <a:pt x="280" y="12"/>
                  </a:lnTo>
                  <a:lnTo>
                    <a:pt x="350" y="12"/>
                  </a:lnTo>
                  <a:lnTo>
                    <a:pt x="34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00"/>
            <p:cNvSpPr>
              <a:spLocks noEditPoints="1"/>
            </p:cNvSpPr>
            <p:nvPr/>
          </p:nvSpPr>
          <p:spPr bwMode="auto">
            <a:xfrm>
              <a:off x="2304" y="1172"/>
              <a:ext cx="309" cy="535"/>
            </a:xfrm>
            <a:custGeom>
              <a:avLst/>
              <a:gdLst>
                <a:gd name="T0" fmla="*/ 11 w 150"/>
                <a:gd name="T1" fmla="*/ 236 h 260"/>
                <a:gd name="T2" fmla="*/ 0 w 150"/>
                <a:gd name="T3" fmla="*/ 255 h 260"/>
                <a:gd name="T4" fmla="*/ 3 w 150"/>
                <a:gd name="T5" fmla="*/ 259 h 260"/>
                <a:gd name="T6" fmla="*/ 3 w 150"/>
                <a:gd name="T7" fmla="*/ 260 h 260"/>
                <a:gd name="T8" fmla="*/ 16 w 150"/>
                <a:gd name="T9" fmla="*/ 239 h 260"/>
                <a:gd name="T10" fmla="*/ 11 w 150"/>
                <a:gd name="T11" fmla="*/ 236 h 260"/>
                <a:gd name="T12" fmla="*/ 44 w 150"/>
                <a:gd name="T13" fmla="*/ 177 h 260"/>
                <a:gd name="T14" fmla="*/ 28 w 150"/>
                <a:gd name="T15" fmla="*/ 207 h 260"/>
                <a:gd name="T16" fmla="*/ 32 w 150"/>
                <a:gd name="T17" fmla="*/ 210 h 260"/>
                <a:gd name="T18" fmla="*/ 49 w 150"/>
                <a:gd name="T19" fmla="*/ 180 h 260"/>
                <a:gd name="T20" fmla="*/ 44 w 150"/>
                <a:gd name="T21" fmla="*/ 177 h 260"/>
                <a:gd name="T22" fmla="*/ 78 w 150"/>
                <a:gd name="T23" fmla="*/ 118 h 260"/>
                <a:gd name="T24" fmla="*/ 61 w 150"/>
                <a:gd name="T25" fmla="*/ 148 h 260"/>
                <a:gd name="T26" fmla="*/ 66 w 150"/>
                <a:gd name="T27" fmla="*/ 151 h 260"/>
                <a:gd name="T28" fmla="*/ 83 w 150"/>
                <a:gd name="T29" fmla="*/ 121 h 260"/>
                <a:gd name="T30" fmla="*/ 78 w 150"/>
                <a:gd name="T31" fmla="*/ 118 h 260"/>
                <a:gd name="T32" fmla="*/ 112 w 150"/>
                <a:gd name="T33" fmla="*/ 59 h 260"/>
                <a:gd name="T34" fmla="*/ 95 w 150"/>
                <a:gd name="T35" fmla="*/ 89 h 260"/>
                <a:gd name="T36" fmla="*/ 100 w 150"/>
                <a:gd name="T37" fmla="*/ 92 h 260"/>
                <a:gd name="T38" fmla="*/ 117 w 150"/>
                <a:gd name="T39" fmla="*/ 62 h 260"/>
                <a:gd name="T40" fmla="*/ 112 w 150"/>
                <a:gd name="T41" fmla="*/ 59 h 260"/>
                <a:gd name="T42" fmla="*/ 145 w 150"/>
                <a:gd name="T43" fmla="*/ 0 h 260"/>
                <a:gd name="T44" fmla="*/ 129 w 150"/>
                <a:gd name="T45" fmla="*/ 30 h 260"/>
                <a:gd name="T46" fmla="*/ 133 w 150"/>
                <a:gd name="T47" fmla="*/ 33 h 260"/>
                <a:gd name="T48" fmla="*/ 150 w 150"/>
                <a:gd name="T49" fmla="*/ 3 h 260"/>
                <a:gd name="T50" fmla="*/ 145 w 150"/>
                <a:gd name="T5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60">
                  <a:moveTo>
                    <a:pt x="11" y="236"/>
                  </a:moveTo>
                  <a:cubicBezTo>
                    <a:pt x="0" y="255"/>
                    <a:pt x="0" y="255"/>
                    <a:pt x="0" y="255"/>
                  </a:cubicBezTo>
                  <a:cubicBezTo>
                    <a:pt x="3" y="259"/>
                    <a:pt x="3" y="259"/>
                    <a:pt x="3" y="259"/>
                  </a:cubicBezTo>
                  <a:cubicBezTo>
                    <a:pt x="3" y="260"/>
                    <a:pt x="3" y="260"/>
                    <a:pt x="3" y="260"/>
                  </a:cubicBezTo>
                  <a:cubicBezTo>
                    <a:pt x="16" y="239"/>
                    <a:pt x="16" y="239"/>
                    <a:pt x="16" y="239"/>
                  </a:cubicBezTo>
                  <a:cubicBezTo>
                    <a:pt x="11" y="236"/>
                    <a:pt x="11" y="236"/>
                    <a:pt x="11" y="236"/>
                  </a:cubicBezTo>
                  <a:moveTo>
                    <a:pt x="44" y="177"/>
                  </a:moveTo>
                  <a:cubicBezTo>
                    <a:pt x="28" y="207"/>
                    <a:pt x="28" y="207"/>
                    <a:pt x="28" y="207"/>
                  </a:cubicBezTo>
                  <a:cubicBezTo>
                    <a:pt x="32" y="210"/>
                    <a:pt x="32" y="210"/>
                    <a:pt x="32" y="210"/>
                  </a:cubicBezTo>
                  <a:cubicBezTo>
                    <a:pt x="49" y="180"/>
                    <a:pt x="49" y="180"/>
                    <a:pt x="49" y="180"/>
                  </a:cubicBezTo>
                  <a:cubicBezTo>
                    <a:pt x="44" y="177"/>
                    <a:pt x="44" y="177"/>
                    <a:pt x="44" y="177"/>
                  </a:cubicBezTo>
                  <a:moveTo>
                    <a:pt x="78" y="118"/>
                  </a:moveTo>
                  <a:cubicBezTo>
                    <a:pt x="61" y="148"/>
                    <a:pt x="61" y="148"/>
                    <a:pt x="61" y="148"/>
                  </a:cubicBezTo>
                  <a:cubicBezTo>
                    <a:pt x="66" y="151"/>
                    <a:pt x="66" y="151"/>
                    <a:pt x="66" y="151"/>
                  </a:cubicBezTo>
                  <a:cubicBezTo>
                    <a:pt x="83" y="121"/>
                    <a:pt x="83" y="121"/>
                    <a:pt x="83" y="121"/>
                  </a:cubicBezTo>
                  <a:cubicBezTo>
                    <a:pt x="78" y="118"/>
                    <a:pt x="78" y="118"/>
                    <a:pt x="78" y="118"/>
                  </a:cubicBezTo>
                  <a:moveTo>
                    <a:pt x="112" y="59"/>
                  </a:moveTo>
                  <a:cubicBezTo>
                    <a:pt x="95" y="89"/>
                    <a:pt x="95" y="89"/>
                    <a:pt x="95" y="89"/>
                  </a:cubicBezTo>
                  <a:cubicBezTo>
                    <a:pt x="100" y="92"/>
                    <a:pt x="100" y="92"/>
                    <a:pt x="100" y="92"/>
                  </a:cubicBezTo>
                  <a:cubicBezTo>
                    <a:pt x="117" y="62"/>
                    <a:pt x="117" y="62"/>
                    <a:pt x="117" y="62"/>
                  </a:cubicBezTo>
                  <a:cubicBezTo>
                    <a:pt x="112" y="59"/>
                    <a:pt x="112" y="59"/>
                    <a:pt x="112" y="59"/>
                  </a:cubicBezTo>
                  <a:moveTo>
                    <a:pt x="145" y="0"/>
                  </a:moveTo>
                  <a:cubicBezTo>
                    <a:pt x="129" y="30"/>
                    <a:pt x="129" y="30"/>
                    <a:pt x="129" y="30"/>
                  </a:cubicBezTo>
                  <a:cubicBezTo>
                    <a:pt x="133" y="33"/>
                    <a:pt x="133" y="33"/>
                    <a:pt x="133" y="33"/>
                  </a:cubicBezTo>
                  <a:cubicBezTo>
                    <a:pt x="150" y="3"/>
                    <a:pt x="150" y="3"/>
                    <a:pt x="150" y="3"/>
                  </a:cubicBezTo>
                  <a:cubicBezTo>
                    <a:pt x="145" y="0"/>
                    <a:pt x="145" y="0"/>
                    <a:pt x="145" y="0"/>
                  </a:cubicBezTo>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01"/>
            <p:cNvSpPr>
              <a:spLocks/>
            </p:cNvSpPr>
            <p:nvPr/>
          </p:nvSpPr>
          <p:spPr bwMode="auto">
            <a:xfrm>
              <a:off x="2292" y="1697"/>
              <a:ext cx="18" cy="29"/>
            </a:xfrm>
            <a:custGeom>
              <a:avLst/>
              <a:gdLst>
                <a:gd name="T0" fmla="*/ 6 w 9"/>
                <a:gd name="T1" fmla="*/ 0 h 14"/>
                <a:gd name="T2" fmla="*/ 0 w 9"/>
                <a:gd name="T3" fmla="*/ 11 h 14"/>
                <a:gd name="T4" fmla="*/ 5 w 9"/>
                <a:gd name="T5" fmla="*/ 14 h 14"/>
                <a:gd name="T6" fmla="*/ 9 w 9"/>
                <a:gd name="T7" fmla="*/ 5 h 14"/>
                <a:gd name="T8" fmla="*/ 9 w 9"/>
                <a:gd name="T9" fmla="*/ 4 h 14"/>
                <a:gd name="T10" fmla="*/ 6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6" y="0"/>
                  </a:moveTo>
                  <a:cubicBezTo>
                    <a:pt x="0" y="11"/>
                    <a:pt x="0" y="11"/>
                    <a:pt x="0" y="11"/>
                  </a:cubicBezTo>
                  <a:cubicBezTo>
                    <a:pt x="5" y="14"/>
                    <a:pt x="5" y="14"/>
                    <a:pt x="5" y="14"/>
                  </a:cubicBezTo>
                  <a:cubicBezTo>
                    <a:pt x="9" y="5"/>
                    <a:pt x="9" y="5"/>
                    <a:pt x="9" y="5"/>
                  </a:cubicBezTo>
                  <a:cubicBezTo>
                    <a:pt x="9" y="5"/>
                    <a:pt x="9" y="5"/>
                    <a:pt x="9" y="4"/>
                  </a:cubicBezTo>
                  <a:cubicBezTo>
                    <a:pt x="6" y="0"/>
                    <a:pt x="6" y="0"/>
                    <a:pt x="6" y="0"/>
                  </a:cubicBezTo>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2"/>
            <p:cNvSpPr>
              <a:spLocks noEditPoints="1"/>
            </p:cNvSpPr>
            <p:nvPr/>
          </p:nvSpPr>
          <p:spPr bwMode="auto">
            <a:xfrm>
              <a:off x="1320" y="620"/>
              <a:ext cx="963" cy="568"/>
            </a:xfrm>
            <a:custGeom>
              <a:avLst/>
              <a:gdLst>
                <a:gd name="T0" fmla="*/ 17 w 468"/>
                <a:gd name="T1" fmla="*/ 244 h 276"/>
                <a:gd name="T2" fmla="*/ 2 w 468"/>
                <a:gd name="T3" fmla="*/ 270 h 276"/>
                <a:gd name="T4" fmla="*/ 0 w 468"/>
                <a:gd name="T5" fmla="*/ 273 h 276"/>
                <a:gd name="T6" fmla="*/ 4 w 468"/>
                <a:gd name="T7" fmla="*/ 276 h 276"/>
                <a:gd name="T8" fmla="*/ 6 w 468"/>
                <a:gd name="T9" fmla="*/ 274 h 276"/>
                <a:gd name="T10" fmla="*/ 7 w 468"/>
                <a:gd name="T11" fmla="*/ 273 h 276"/>
                <a:gd name="T12" fmla="*/ 22 w 468"/>
                <a:gd name="T13" fmla="*/ 247 h 276"/>
                <a:gd name="T14" fmla="*/ 17 w 468"/>
                <a:gd name="T15" fmla="*/ 244 h 276"/>
                <a:gd name="T16" fmla="*/ 50 w 468"/>
                <a:gd name="T17" fmla="*/ 185 h 276"/>
                <a:gd name="T18" fmla="*/ 34 w 468"/>
                <a:gd name="T19" fmla="*/ 214 h 276"/>
                <a:gd name="T20" fmla="*/ 39 w 468"/>
                <a:gd name="T21" fmla="*/ 217 h 276"/>
                <a:gd name="T22" fmla="*/ 55 w 468"/>
                <a:gd name="T23" fmla="*/ 188 h 276"/>
                <a:gd name="T24" fmla="*/ 50 w 468"/>
                <a:gd name="T25" fmla="*/ 185 h 276"/>
                <a:gd name="T26" fmla="*/ 84 w 468"/>
                <a:gd name="T27" fmla="*/ 126 h 276"/>
                <a:gd name="T28" fmla="*/ 67 w 468"/>
                <a:gd name="T29" fmla="*/ 155 h 276"/>
                <a:gd name="T30" fmla="*/ 72 w 468"/>
                <a:gd name="T31" fmla="*/ 158 h 276"/>
                <a:gd name="T32" fmla="*/ 89 w 468"/>
                <a:gd name="T33" fmla="*/ 129 h 276"/>
                <a:gd name="T34" fmla="*/ 84 w 468"/>
                <a:gd name="T35" fmla="*/ 126 h 276"/>
                <a:gd name="T36" fmla="*/ 118 w 468"/>
                <a:gd name="T37" fmla="*/ 67 h 276"/>
                <a:gd name="T38" fmla="*/ 101 w 468"/>
                <a:gd name="T39" fmla="*/ 96 h 276"/>
                <a:gd name="T40" fmla="*/ 106 w 468"/>
                <a:gd name="T41" fmla="*/ 99 h 276"/>
                <a:gd name="T42" fmla="*/ 123 w 468"/>
                <a:gd name="T43" fmla="*/ 70 h 276"/>
                <a:gd name="T44" fmla="*/ 118 w 468"/>
                <a:gd name="T45" fmla="*/ 67 h 276"/>
                <a:gd name="T46" fmla="*/ 151 w 468"/>
                <a:gd name="T47" fmla="*/ 8 h 276"/>
                <a:gd name="T48" fmla="*/ 135 w 468"/>
                <a:gd name="T49" fmla="*/ 37 h 276"/>
                <a:gd name="T50" fmla="*/ 140 w 468"/>
                <a:gd name="T51" fmla="*/ 40 h 276"/>
                <a:gd name="T52" fmla="*/ 156 w 468"/>
                <a:gd name="T53" fmla="*/ 11 h 276"/>
                <a:gd name="T54" fmla="*/ 151 w 468"/>
                <a:gd name="T55" fmla="*/ 8 h 276"/>
                <a:gd name="T56" fmla="*/ 219 w 468"/>
                <a:gd name="T57" fmla="*/ 0 h 276"/>
                <a:gd name="T58" fmla="*/ 185 w 468"/>
                <a:gd name="T59" fmla="*/ 1 h 276"/>
                <a:gd name="T60" fmla="*/ 185 w 468"/>
                <a:gd name="T61" fmla="*/ 6 h 276"/>
                <a:gd name="T62" fmla="*/ 219 w 468"/>
                <a:gd name="T63" fmla="*/ 6 h 276"/>
                <a:gd name="T64" fmla="*/ 219 w 468"/>
                <a:gd name="T65" fmla="*/ 0 h 276"/>
                <a:gd name="T66" fmla="*/ 286 w 468"/>
                <a:gd name="T67" fmla="*/ 0 h 276"/>
                <a:gd name="T68" fmla="*/ 252 w 468"/>
                <a:gd name="T69" fmla="*/ 0 h 276"/>
                <a:gd name="T70" fmla="*/ 252 w 468"/>
                <a:gd name="T71" fmla="*/ 6 h 276"/>
                <a:gd name="T72" fmla="*/ 286 w 468"/>
                <a:gd name="T73" fmla="*/ 6 h 276"/>
                <a:gd name="T74" fmla="*/ 286 w 468"/>
                <a:gd name="T75" fmla="*/ 0 h 276"/>
                <a:gd name="T76" fmla="*/ 354 w 468"/>
                <a:gd name="T77" fmla="*/ 0 h 276"/>
                <a:gd name="T78" fmla="*/ 320 w 468"/>
                <a:gd name="T79" fmla="*/ 0 h 276"/>
                <a:gd name="T80" fmla="*/ 320 w 468"/>
                <a:gd name="T81" fmla="*/ 6 h 276"/>
                <a:gd name="T82" fmla="*/ 354 w 468"/>
                <a:gd name="T83" fmla="*/ 6 h 276"/>
                <a:gd name="T84" fmla="*/ 354 w 468"/>
                <a:gd name="T85" fmla="*/ 0 h 276"/>
                <a:gd name="T86" fmla="*/ 422 w 468"/>
                <a:gd name="T87" fmla="*/ 0 h 276"/>
                <a:gd name="T88" fmla="*/ 388 w 468"/>
                <a:gd name="T89" fmla="*/ 0 h 276"/>
                <a:gd name="T90" fmla="*/ 388 w 468"/>
                <a:gd name="T91" fmla="*/ 6 h 276"/>
                <a:gd name="T92" fmla="*/ 422 w 468"/>
                <a:gd name="T93" fmla="*/ 6 h 276"/>
                <a:gd name="T94" fmla="*/ 422 w 468"/>
                <a:gd name="T95" fmla="*/ 0 h 276"/>
                <a:gd name="T96" fmla="*/ 468 w 468"/>
                <a:gd name="T97" fmla="*/ 0 h 276"/>
                <a:gd name="T98" fmla="*/ 456 w 468"/>
                <a:gd name="T99" fmla="*/ 0 h 276"/>
                <a:gd name="T100" fmla="*/ 456 w 468"/>
                <a:gd name="T101" fmla="*/ 6 h 276"/>
                <a:gd name="T102" fmla="*/ 468 w 468"/>
                <a:gd name="T103" fmla="*/ 6 h 276"/>
                <a:gd name="T104" fmla="*/ 468 w 468"/>
                <a:gd name="T10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276">
                  <a:moveTo>
                    <a:pt x="17" y="244"/>
                  </a:moveTo>
                  <a:cubicBezTo>
                    <a:pt x="2" y="270"/>
                    <a:pt x="2" y="270"/>
                    <a:pt x="2" y="270"/>
                  </a:cubicBezTo>
                  <a:cubicBezTo>
                    <a:pt x="0" y="273"/>
                    <a:pt x="0" y="273"/>
                    <a:pt x="0" y="273"/>
                  </a:cubicBezTo>
                  <a:cubicBezTo>
                    <a:pt x="4" y="276"/>
                    <a:pt x="4" y="276"/>
                    <a:pt x="4" y="276"/>
                  </a:cubicBezTo>
                  <a:cubicBezTo>
                    <a:pt x="4" y="275"/>
                    <a:pt x="5" y="275"/>
                    <a:pt x="6" y="274"/>
                  </a:cubicBezTo>
                  <a:cubicBezTo>
                    <a:pt x="7" y="273"/>
                    <a:pt x="7" y="273"/>
                    <a:pt x="7" y="273"/>
                  </a:cubicBezTo>
                  <a:cubicBezTo>
                    <a:pt x="22" y="247"/>
                    <a:pt x="22" y="247"/>
                    <a:pt x="22" y="247"/>
                  </a:cubicBezTo>
                  <a:cubicBezTo>
                    <a:pt x="17" y="244"/>
                    <a:pt x="17" y="244"/>
                    <a:pt x="17" y="244"/>
                  </a:cubicBezTo>
                  <a:moveTo>
                    <a:pt x="50" y="185"/>
                  </a:moveTo>
                  <a:cubicBezTo>
                    <a:pt x="34" y="214"/>
                    <a:pt x="34" y="214"/>
                    <a:pt x="34" y="214"/>
                  </a:cubicBezTo>
                  <a:cubicBezTo>
                    <a:pt x="39" y="217"/>
                    <a:pt x="39" y="217"/>
                    <a:pt x="39" y="217"/>
                  </a:cubicBezTo>
                  <a:cubicBezTo>
                    <a:pt x="55" y="188"/>
                    <a:pt x="55" y="188"/>
                    <a:pt x="55" y="188"/>
                  </a:cubicBezTo>
                  <a:cubicBezTo>
                    <a:pt x="50" y="185"/>
                    <a:pt x="50" y="185"/>
                    <a:pt x="50" y="185"/>
                  </a:cubicBezTo>
                  <a:moveTo>
                    <a:pt x="84" y="126"/>
                  </a:moveTo>
                  <a:cubicBezTo>
                    <a:pt x="67" y="155"/>
                    <a:pt x="67" y="155"/>
                    <a:pt x="67" y="155"/>
                  </a:cubicBezTo>
                  <a:cubicBezTo>
                    <a:pt x="72" y="158"/>
                    <a:pt x="72" y="158"/>
                    <a:pt x="72" y="158"/>
                  </a:cubicBezTo>
                  <a:cubicBezTo>
                    <a:pt x="89" y="129"/>
                    <a:pt x="89" y="129"/>
                    <a:pt x="89" y="129"/>
                  </a:cubicBezTo>
                  <a:cubicBezTo>
                    <a:pt x="84" y="126"/>
                    <a:pt x="84" y="126"/>
                    <a:pt x="84" y="126"/>
                  </a:cubicBezTo>
                  <a:moveTo>
                    <a:pt x="118" y="67"/>
                  </a:moveTo>
                  <a:cubicBezTo>
                    <a:pt x="101" y="96"/>
                    <a:pt x="101" y="96"/>
                    <a:pt x="101" y="96"/>
                  </a:cubicBezTo>
                  <a:cubicBezTo>
                    <a:pt x="106" y="99"/>
                    <a:pt x="106" y="99"/>
                    <a:pt x="106" y="99"/>
                  </a:cubicBezTo>
                  <a:cubicBezTo>
                    <a:pt x="123" y="70"/>
                    <a:pt x="123" y="70"/>
                    <a:pt x="123" y="70"/>
                  </a:cubicBezTo>
                  <a:cubicBezTo>
                    <a:pt x="118" y="67"/>
                    <a:pt x="118" y="67"/>
                    <a:pt x="118" y="67"/>
                  </a:cubicBezTo>
                  <a:moveTo>
                    <a:pt x="151" y="8"/>
                  </a:moveTo>
                  <a:cubicBezTo>
                    <a:pt x="135" y="37"/>
                    <a:pt x="135" y="37"/>
                    <a:pt x="135" y="37"/>
                  </a:cubicBezTo>
                  <a:cubicBezTo>
                    <a:pt x="140" y="40"/>
                    <a:pt x="140" y="40"/>
                    <a:pt x="140" y="40"/>
                  </a:cubicBezTo>
                  <a:cubicBezTo>
                    <a:pt x="156" y="11"/>
                    <a:pt x="156" y="11"/>
                    <a:pt x="156" y="11"/>
                  </a:cubicBezTo>
                  <a:cubicBezTo>
                    <a:pt x="151" y="8"/>
                    <a:pt x="151" y="8"/>
                    <a:pt x="151" y="8"/>
                  </a:cubicBezTo>
                  <a:moveTo>
                    <a:pt x="219" y="0"/>
                  </a:moveTo>
                  <a:cubicBezTo>
                    <a:pt x="185" y="1"/>
                    <a:pt x="185" y="1"/>
                    <a:pt x="185" y="1"/>
                  </a:cubicBezTo>
                  <a:cubicBezTo>
                    <a:pt x="185" y="6"/>
                    <a:pt x="185" y="6"/>
                    <a:pt x="185" y="6"/>
                  </a:cubicBezTo>
                  <a:cubicBezTo>
                    <a:pt x="219" y="6"/>
                    <a:pt x="219" y="6"/>
                    <a:pt x="219" y="6"/>
                  </a:cubicBezTo>
                  <a:cubicBezTo>
                    <a:pt x="219" y="0"/>
                    <a:pt x="219" y="0"/>
                    <a:pt x="219" y="0"/>
                  </a:cubicBezTo>
                  <a:moveTo>
                    <a:pt x="286" y="0"/>
                  </a:moveTo>
                  <a:cubicBezTo>
                    <a:pt x="252" y="0"/>
                    <a:pt x="252" y="0"/>
                    <a:pt x="252" y="0"/>
                  </a:cubicBezTo>
                  <a:cubicBezTo>
                    <a:pt x="252" y="6"/>
                    <a:pt x="252" y="6"/>
                    <a:pt x="252" y="6"/>
                  </a:cubicBezTo>
                  <a:cubicBezTo>
                    <a:pt x="286" y="6"/>
                    <a:pt x="286" y="6"/>
                    <a:pt x="286" y="6"/>
                  </a:cubicBezTo>
                  <a:cubicBezTo>
                    <a:pt x="286" y="0"/>
                    <a:pt x="286" y="0"/>
                    <a:pt x="286" y="0"/>
                  </a:cubicBezTo>
                  <a:moveTo>
                    <a:pt x="354" y="0"/>
                  </a:moveTo>
                  <a:cubicBezTo>
                    <a:pt x="320" y="0"/>
                    <a:pt x="320" y="0"/>
                    <a:pt x="320" y="0"/>
                  </a:cubicBezTo>
                  <a:cubicBezTo>
                    <a:pt x="320" y="6"/>
                    <a:pt x="320" y="6"/>
                    <a:pt x="320" y="6"/>
                  </a:cubicBezTo>
                  <a:cubicBezTo>
                    <a:pt x="354" y="6"/>
                    <a:pt x="354" y="6"/>
                    <a:pt x="354" y="6"/>
                  </a:cubicBezTo>
                  <a:cubicBezTo>
                    <a:pt x="354" y="0"/>
                    <a:pt x="354" y="0"/>
                    <a:pt x="354" y="0"/>
                  </a:cubicBezTo>
                  <a:moveTo>
                    <a:pt x="422" y="0"/>
                  </a:moveTo>
                  <a:cubicBezTo>
                    <a:pt x="388" y="0"/>
                    <a:pt x="388" y="0"/>
                    <a:pt x="388" y="0"/>
                  </a:cubicBezTo>
                  <a:cubicBezTo>
                    <a:pt x="388" y="6"/>
                    <a:pt x="388" y="6"/>
                    <a:pt x="388" y="6"/>
                  </a:cubicBezTo>
                  <a:cubicBezTo>
                    <a:pt x="422" y="6"/>
                    <a:pt x="422" y="6"/>
                    <a:pt x="422" y="6"/>
                  </a:cubicBezTo>
                  <a:cubicBezTo>
                    <a:pt x="422" y="0"/>
                    <a:pt x="422" y="0"/>
                    <a:pt x="422" y="0"/>
                  </a:cubicBezTo>
                  <a:moveTo>
                    <a:pt x="468" y="0"/>
                  </a:moveTo>
                  <a:cubicBezTo>
                    <a:pt x="456" y="0"/>
                    <a:pt x="456" y="0"/>
                    <a:pt x="456" y="0"/>
                  </a:cubicBezTo>
                  <a:cubicBezTo>
                    <a:pt x="456" y="6"/>
                    <a:pt x="456" y="6"/>
                    <a:pt x="456" y="6"/>
                  </a:cubicBezTo>
                  <a:cubicBezTo>
                    <a:pt x="468" y="6"/>
                    <a:pt x="468" y="6"/>
                    <a:pt x="468" y="6"/>
                  </a:cubicBezTo>
                  <a:cubicBezTo>
                    <a:pt x="468" y="0"/>
                    <a:pt x="468" y="0"/>
                    <a:pt x="468" y="0"/>
                  </a:cubicBezTo>
                </a:path>
              </a:pathLst>
            </a:custGeom>
            <a:solidFill>
              <a:srgbClr val="9D9B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3"/>
            <p:cNvSpPr>
              <a:spLocks/>
            </p:cNvSpPr>
            <p:nvPr/>
          </p:nvSpPr>
          <p:spPr bwMode="auto">
            <a:xfrm>
              <a:off x="1328" y="1184"/>
              <a:ext cx="4"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0" y="1"/>
                    <a:pt x="0" y="2"/>
                  </a:cubicBezTo>
                  <a:cubicBezTo>
                    <a:pt x="1" y="2"/>
                    <a:pt x="1" y="2"/>
                    <a:pt x="1" y="2"/>
                  </a:cubicBezTo>
                  <a:cubicBezTo>
                    <a:pt x="2" y="0"/>
                    <a:pt x="2" y="0"/>
                    <a:pt x="2" y="0"/>
                  </a:cubicBezTo>
                </a:path>
              </a:pathLst>
            </a:custGeom>
            <a:solidFill>
              <a:srgbClr val="7373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04"/>
            <p:cNvSpPr>
              <a:spLocks noChangeArrowheads="1"/>
            </p:cNvSpPr>
            <p:nvPr/>
          </p:nvSpPr>
          <p:spPr bwMode="auto">
            <a:xfrm>
              <a:off x="3185" y="2187"/>
              <a:ext cx="15" cy="13"/>
            </a:xfrm>
            <a:prstGeom prst="rect">
              <a:avLst/>
            </a:prstGeom>
            <a:solidFill>
              <a:srgbClr val="D3D4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05"/>
            <p:cNvSpPr>
              <a:spLocks noChangeArrowheads="1"/>
            </p:cNvSpPr>
            <p:nvPr/>
          </p:nvSpPr>
          <p:spPr bwMode="auto">
            <a:xfrm>
              <a:off x="3185" y="2187"/>
              <a:ext cx="15" cy="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06"/>
            <p:cNvSpPr>
              <a:spLocks noEditPoints="1"/>
            </p:cNvSpPr>
            <p:nvPr/>
          </p:nvSpPr>
          <p:spPr bwMode="auto">
            <a:xfrm>
              <a:off x="2689" y="2187"/>
              <a:ext cx="465" cy="15"/>
            </a:xfrm>
            <a:custGeom>
              <a:avLst/>
              <a:gdLst>
                <a:gd name="T0" fmla="*/ 47 w 465"/>
                <a:gd name="T1" fmla="*/ 2 h 15"/>
                <a:gd name="T2" fmla="*/ 0 w 465"/>
                <a:gd name="T3" fmla="*/ 2 h 15"/>
                <a:gd name="T4" fmla="*/ 0 w 465"/>
                <a:gd name="T5" fmla="*/ 15 h 15"/>
                <a:gd name="T6" fmla="*/ 47 w 465"/>
                <a:gd name="T7" fmla="*/ 15 h 15"/>
                <a:gd name="T8" fmla="*/ 47 w 465"/>
                <a:gd name="T9" fmla="*/ 2 h 15"/>
                <a:gd name="T10" fmla="*/ 187 w 465"/>
                <a:gd name="T11" fmla="*/ 2 h 15"/>
                <a:gd name="T12" fmla="*/ 117 w 465"/>
                <a:gd name="T13" fmla="*/ 2 h 15"/>
                <a:gd name="T14" fmla="*/ 117 w 465"/>
                <a:gd name="T15" fmla="*/ 15 h 15"/>
                <a:gd name="T16" fmla="*/ 187 w 465"/>
                <a:gd name="T17" fmla="*/ 15 h 15"/>
                <a:gd name="T18" fmla="*/ 187 w 465"/>
                <a:gd name="T19" fmla="*/ 2 h 15"/>
                <a:gd name="T20" fmla="*/ 325 w 465"/>
                <a:gd name="T21" fmla="*/ 2 h 15"/>
                <a:gd name="T22" fmla="*/ 257 w 465"/>
                <a:gd name="T23" fmla="*/ 2 h 15"/>
                <a:gd name="T24" fmla="*/ 257 w 465"/>
                <a:gd name="T25" fmla="*/ 15 h 15"/>
                <a:gd name="T26" fmla="*/ 328 w 465"/>
                <a:gd name="T27" fmla="*/ 13 h 15"/>
                <a:gd name="T28" fmla="*/ 325 w 465"/>
                <a:gd name="T29" fmla="*/ 2 h 15"/>
                <a:gd name="T30" fmla="*/ 465 w 465"/>
                <a:gd name="T31" fmla="*/ 0 h 15"/>
                <a:gd name="T32" fmla="*/ 395 w 465"/>
                <a:gd name="T33" fmla="*/ 2 h 15"/>
                <a:gd name="T34" fmla="*/ 395 w 465"/>
                <a:gd name="T35" fmla="*/ 13 h 15"/>
                <a:gd name="T36" fmla="*/ 465 w 465"/>
                <a:gd name="T37" fmla="*/ 13 h 15"/>
                <a:gd name="T38" fmla="*/ 465 w 465"/>
                <a:gd name="T3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15">
                  <a:moveTo>
                    <a:pt x="47" y="2"/>
                  </a:moveTo>
                  <a:lnTo>
                    <a:pt x="0" y="2"/>
                  </a:lnTo>
                  <a:lnTo>
                    <a:pt x="0" y="15"/>
                  </a:lnTo>
                  <a:lnTo>
                    <a:pt x="47" y="15"/>
                  </a:lnTo>
                  <a:lnTo>
                    <a:pt x="47" y="2"/>
                  </a:lnTo>
                  <a:close/>
                  <a:moveTo>
                    <a:pt x="187" y="2"/>
                  </a:moveTo>
                  <a:lnTo>
                    <a:pt x="117" y="2"/>
                  </a:lnTo>
                  <a:lnTo>
                    <a:pt x="117" y="15"/>
                  </a:lnTo>
                  <a:lnTo>
                    <a:pt x="187" y="15"/>
                  </a:lnTo>
                  <a:lnTo>
                    <a:pt x="187" y="2"/>
                  </a:lnTo>
                  <a:close/>
                  <a:moveTo>
                    <a:pt x="325" y="2"/>
                  </a:moveTo>
                  <a:lnTo>
                    <a:pt x="257" y="2"/>
                  </a:lnTo>
                  <a:lnTo>
                    <a:pt x="257" y="15"/>
                  </a:lnTo>
                  <a:lnTo>
                    <a:pt x="328" y="13"/>
                  </a:lnTo>
                  <a:lnTo>
                    <a:pt x="325" y="2"/>
                  </a:lnTo>
                  <a:close/>
                  <a:moveTo>
                    <a:pt x="465" y="0"/>
                  </a:moveTo>
                  <a:lnTo>
                    <a:pt x="395" y="2"/>
                  </a:lnTo>
                  <a:lnTo>
                    <a:pt x="395" y="13"/>
                  </a:lnTo>
                  <a:lnTo>
                    <a:pt x="465" y="13"/>
                  </a:lnTo>
                  <a:lnTo>
                    <a:pt x="465" y="0"/>
                  </a:lnTo>
                  <a:close/>
                </a:path>
              </a:pathLst>
            </a:custGeom>
            <a:solidFill>
              <a:srgbClr val="D3D4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07"/>
            <p:cNvSpPr>
              <a:spLocks noEditPoints="1"/>
            </p:cNvSpPr>
            <p:nvPr/>
          </p:nvSpPr>
          <p:spPr bwMode="auto">
            <a:xfrm>
              <a:off x="2689" y="2187"/>
              <a:ext cx="465" cy="15"/>
            </a:xfrm>
            <a:custGeom>
              <a:avLst/>
              <a:gdLst>
                <a:gd name="T0" fmla="*/ 47 w 465"/>
                <a:gd name="T1" fmla="*/ 2 h 15"/>
                <a:gd name="T2" fmla="*/ 0 w 465"/>
                <a:gd name="T3" fmla="*/ 2 h 15"/>
                <a:gd name="T4" fmla="*/ 0 w 465"/>
                <a:gd name="T5" fmla="*/ 15 h 15"/>
                <a:gd name="T6" fmla="*/ 47 w 465"/>
                <a:gd name="T7" fmla="*/ 15 h 15"/>
                <a:gd name="T8" fmla="*/ 47 w 465"/>
                <a:gd name="T9" fmla="*/ 2 h 15"/>
                <a:gd name="T10" fmla="*/ 187 w 465"/>
                <a:gd name="T11" fmla="*/ 2 h 15"/>
                <a:gd name="T12" fmla="*/ 117 w 465"/>
                <a:gd name="T13" fmla="*/ 2 h 15"/>
                <a:gd name="T14" fmla="*/ 117 w 465"/>
                <a:gd name="T15" fmla="*/ 15 h 15"/>
                <a:gd name="T16" fmla="*/ 187 w 465"/>
                <a:gd name="T17" fmla="*/ 15 h 15"/>
                <a:gd name="T18" fmla="*/ 187 w 465"/>
                <a:gd name="T19" fmla="*/ 2 h 15"/>
                <a:gd name="T20" fmla="*/ 325 w 465"/>
                <a:gd name="T21" fmla="*/ 2 h 15"/>
                <a:gd name="T22" fmla="*/ 257 w 465"/>
                <a:gd name="T23" fmla="*/ 2 h 15"/>
                <a:gd name="T24" fmla="*/ 257 w 465"/>
                <a:gd name="T25" fmla="*/ 15 h 15"/>
                <a:gd name="T26" fmla="*/ 328 w 465"/>
                <a:gd name="T27" fmla="*/ 13 h 15"/>
                <a:gd name="T28" fmla="*/ 325 w 465"/>
                <a:gd name="T29" fmla="*/ 2 h 15"/>
                <a:gd name="T30" fmla="*/ 465 w 465"/>
                <a:gd name="T31" fmla="*/ 0 h 15"/>
                <a:gd name="T32" fmla="*/ 395 w 465"/>
                <a:gd name="T33" fmla="*/ 2 h 15"/>
                <a:gd name="T34" fmla="*/ 395 w 465"/>
                <a:gd name="T35" fmla="*/ 13 h 15"/>
                <a:gd name="T36" fmla="*/ 465 w 465"/>
                <a:gd name="T37" fmla="*/ 13 h 15"/>
                <a:gd name="T38" fmla="*/ 465 w 465"/>
                <a:gd name="T3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15">
                  <a:moveTo>
                    <a:pt x="47" y="2"/>
                  </a:moveTo>
                  <a:lnTo>
                    <a:pt x="0" y="2"/>
                  </a:lnTo>
                  <a:lnTo>
                    <a:pt x="0" y="15"/>
                  </a:lnTo>
                  <a:lnTo>
                    <a:pt x="47" y="15"/>
                  </a:lnTo>
                  <a:lnTo>
                    <a:pt x="47" y="2"/>
                  </a:lnTo>
                  <a:moveTo>
                    <a:pt x="187" y="2"/>
                  </a:moveTo>
                  <a:lnTo>
                    <a:pt x="117" y="2"/>
                  </a:lnTo>
                  <a:lnTo>
                    <a:pt x="117" y="15"/>
                  </a:lnTo>
                  <a:lnTo>
                    <a:pt x="187" y="15"/>
                  </a:lnTo>
                  <a:lnTo>
                    <a:pt x="187" y="2"/>
                  </a:lnTo>
                  <a:moveTo>
                    <a:pt x="325" y="2"/>
                  </a:moveTo>
                  <a:lnTo>
                    <a:pt x="257" y="2"/>
                  </a:lnTo>
                  <a:lnTo>
                    <a:pt x="257" y="15"/>
                  </a:lnTo>
                  <a:lnTo>
                    <a:pt x="328" y="13"/>
                  </a:lnTo>
                  <a:lnTo>
                    <a:pt x="325" y="2"/>
                  </a:lnTo>
                  <a:moveTo>
                    <a:pt x="465" y="0"/>
                  </a:moveTo>
                  <a:lnTo>
                    <a:pt x="395" y="2"/>
                  </a:lnTo>
                  <a:lnTo>
                    <a:pt x="395" y="13"/>
                  </a:lnTo>
                  <a:lnTo>
                    <a:pt x="465" y="13"/>
                  </a:lnTo>
                  <a:lnTo>
                    <a:pt x="46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08"/>
            <p:cNvSpPr>
              <a:spLocks/>
            </p:cNvSpPr>
            <p:nvPr/>
          </p:nvSpPr>
          <p:spPr bwMode="auto">
            <a:xfrm>
              <a:off x="2646" y="2181"/>
              <a:ext cx="29" cy="21"/>
            </a:xfrm>
            <a:custGeom>
              <a:avLst/>
              <a:gdLst>
                <a:gd name="T0" fmla="*/ 10 w 29"/>
                <a:gd name="T1" fmla="*/ 0 h 21"/>
                <a:gd name="T2" fmla="*/ 0 w 29"/>
                <a:gd name="T3" fmla="*/ 4 h 21"/>
                <a:gd name="T4" fmla="*/ 10 w 29"/>
                <a:gd name="T5" fmla="*/ 21 h 21"/>
                <a:gd name="T6" fmla="*/ 29 w 29"/>
                <a:gd name="T7" fmla="*/ 21 h 21"/>
                <a:gd name="T8" fmla="*/ 29 w 29"/>
                <a:gd name="T9" fmla="*/ 10 h 21"/>
                <a:gd name="T10" fmla="*/ 16 w 29"/>
                <a:gd name="T11" fmla="*/ 10 h 21"/>
                <a:gd name="T12" fmla="*/ 10 w 2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10" y="0"/>
                  </a:moveTo>
                  <a:lnTo>
                    <a:pt x="0" y="4"/>
                  </a:lnTo>
                  <a:lnTo>
                    <a:pt x="10" y="21"/>
                  </a:lnTo>
                  <a:lnTo>
                    <a:pt x="29" y="21"/>
                  </a:lnTo>
                  <a:lnTo>
                    <a:pt x="29" y="10"/>
                  </a:lnTo>
                  <a:lnTo>
                    <a:pt x="16" y="10"/>
                  </a:lnTo>
                  <a:lnTo>
                    <a:pt x="10" y="0"/>
                  </a:lnTo>
                  <a:close/>
                </a:path>
              </a:pathLst>
            </a:custGeom>
            <a:solidFill>
              <a:srgbClr val="D3D4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09"/>
            <p:cNvSpPr>
              <a:spLocks/>
            </p:cNvSpPr>
            <p:nvPr/>
          </p:nvSpPr>
          <p:spPr bwMode="auto">
            <a:xfrm>
              <a:off x="2646" y="2181"/>
              <a:ext cx="29" cy="21"/>
            </a:xfrm>
            <a:custGeom>
              <a:avLst/>
              <a:gdLst>
                <a:gd name="T0" fmla="*/ 10 w 29"/>
                <a:gd name="T1" fmla="*/ 0 h 21"/>
                <a:gd name="T2" fmla="*/ 0 w 29"/>
                <a:gd name="T3" fmla="*/ 4 h 21"/>
                <a:gd name="T4" fmla="*/ 10 w 29"/>
                <a:gd name="T5" fmla="*/ 21 h 21"/>
                <a:gd name="T6" fmla="*/ 29 w 29"/>
                <a:gd name="T7" fmla="*/ 21 h 21"/>
                <a:gd name="T8" fmla="*/ 29 w 29"/>
                <a:gd name="T9" fmla="*/ 10 h 21"/>
                <a:gd name="T10" fmla="*/ 16 w 29"/>
                <a:gd name="T11" fmla="*/ 10 h 21"/>
                <a:gd name="T12" fmla="*/ 10 w 2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10" y="0"/>
                  </a:moveTo>
                  <a:lnTo>
                    <a:pt x="0" y="4"/>
                  </a:lnTo>
                  <a:lnTo>
                    <a:pt x="10" y="21"/>
                  </a:lnTo>
                  <a:lnTo>
                    <a:pt x="29" y="21"/>
                  </a:lnTo>
                  <a:lnTo>
                    <a:pt x="29" y="10"/>
                  </a:lnTo>
                  <a:lnTo>
                    <a:pt x="16" y="10"/>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10"/>
            <p:cNvSpPr>
              <a:spLocks noEditPoints="1"/>
            </p:cNvSpPr>
            <p:nvPr/>
          </p:nvSpPr>
          <p:spPr bwMode="auto">
            <a:xfrm>
              <a:off x="2397" y="1753"/>
              <a:ext cx="245" cy="408"/>
            </a:xfrm>
            <a:custGeom>
              <a:avLst/>
              <a:gdLst>
                <a:gd name="T0" fmla="*/ 210 w 245"/>
                <a:gd name="T1" fmla="*/ 342 h 408"/>
                <a:gd name="T2" fmla="*/ 199 w 245"/>
                <a:gd name="T3" fmla="*/ 348 h 408"/>
                <a:gd name="T4" fmla="*/ 234 w 245"/>
                <a:gd name="T5" fmla="*/ 408 h 408"/>
                <a:gd name="T6" fmla="*/ 245 w 245"/>
                <a:gd name="T7" fmla="*/ 401 h 408"/>
                <a:gd name="T8" fmla="*/ 210 w 245"/>
                <a:gd name="T9" fmla="*/ 342 h 408"/>
                <a:gd name="T10" fmla="*/ 138 w 245"/>
                <a:gd name="T11" fmla="*/ 220 h 408"/>
                <a:gd name="T12" fmla="*/ 127 w 245"/>
                <a:gd name="T13" fmla="*/ 226 h 408"/>
                <a:gd name="T14" fmla="*/ 164 w 245"/>
                <a:gd name="T15" fmla="*/ 286 h 408"/>
                <a:gd name="T16" fmla="*/ 173 w 245"/>
                <a:gd name="T17" fmla="*/ 280 h 408"/>
                <a:gd name="T18" fmla="*/ 138 w 245"/>
                <a:gd name="T19" fmla="*/ 220 h 408"/>
                <a:gd name="T20" fmla="*/ 68 w 245"/>
                <a:gd name="T21" fmla="*/ 99 h 408"/>
                <a:gd name="T22" fmla="*/ 57 w 245"/>
                <a:gd name="T23" fmla="*/ 105 h 408"/>
                <a:gd name="T24" fmla="*/ 92 w 245"/>
                <a:gd name="T25" fmla="*/ 167 h 408"/>
                <a:gd name="T26" fmla="*/ 103 w 245"/>
                <a:gd name="T27" fmla="*/ 160 h 408"/>
                <a:gd name="T28" fmla="*/ 68 w 245"/>
                <a:gd name="T29" fmla="*/ 99 h 408"/>
                <a:gd name="T30" fmla="*/ 10 w 245"/>
                <a:gd name="T31" fmla="*/ 0 h 408"/>
                <a:gd name="T32" fmla="*/ 0 w 245"/>
                <a:gd name="T33" fmla="*/ 4 h 408"/>
                <a:gd name="T34" fmla="*/ 22 w 245"/>
                <a:gd name="T35" fmla="*/ 45 h 408"/>
                <a:gd name="T36" fmla="*/ 33 w 245"/>
                <a:gd name="T37" fmla="*/ 39 h 408"/>
                <a:gd name="T38" fmla="*/ 10 w 245"/>
                <a:gd name="T3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408">
                  <a:moveTo>
                    <a:pt x="210" y="342"/>
                  </a:moveTo>
                  <a:lnTo>
                    <a:pt x="199" y="348"/>
                  </a:lnTo>
                  <a:lnTo>
                    <a:pt x="234" y="408"/>
                  </a:lnTo>
                  <a:lnTo>
                    <a:pt x="245" y="401"/>
                  </a:lnTo>
                  <a:lnTo>
                    <a:pt x="210" y="342"/>
                  </a:lnTo>
                  <a:close/>
                  <a:moveTo>
                    <a:pt x="138" y="220"/>
                  </a:moveTo>
                  <a:lnTo>
                    <a:pt x="127" y="226"/>
                  </a:lnTo>
                  <a:lnTo>
                    <a:pt x="164" y="286"/>
                  </a:lnTo>
                  <a:lnTo>
                    <a:pt x="173" y="280"/>
                  </a:lnTo>
                  <a:lnTo>
                    <a:pt x="138" y="220"/>
                  </a:lnTo>
                  <a:close/>
                  <a:moveTo>
                    <a:pt x="68" y="99"/>
                  </a:moveTo>
                  <a:lnTo>
                    <a:pt x="57" y="105"/>
                  </a:lnTo>
                  <a:lnTo>
                    <a:pt x="92" y="167"/>
                  </a:lnTo>
                  <a:lnTo>
                    <a:pt x="103" y="160"/>
                  </a:lnTo>
                  <a:lnTo>
                    <a:pt x="68" y="99"/>
                  </a:lnTo>
                  <a:close/>
                  <a:moveTo>
                    <a:pt x="10" y="0"/>
                  </a:moveTo>
                  <a:lnTo>
                    <a:pt x="0" y="4"/>
                  </a:lnTo>
                  <a:lnTo>
                    <a:pt x="22" y="45"/>
                  </a:lnTo>
                  <a:lnTo>
                    <a:pt x="33" y="39"/>
                  </a:lnTo>
                  <a:lnTo>
                    <a:pt x="10" y="0"/>
                  </a:lnTo>
                  <a:close/>
                </a:path>
              </a:pathLst>
            </a:custGeom>
            <a:solidFill>
              <a:srgbClr val="D3D4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11"/>
            <p:cNvSpPr>
              <a:spLocks noEditPoints="1"/>
            </p:cNvSpPr>
            <p:nvPr/>
          </p:nvSpPr>
          <p:spPr bwMode="auto">
            <a:xfrm>
              <a:off x="2397" y="1753"/>
              <a:ext cx="245" cy="408"/>
            </a:xfrm>
            <a:custGeom>
              <a:avLst/>
              <a:gdLst>
                <a:gd name="T0" fmla="*/ 210 w 245"/>
                <a:gd name="T1" fmla="*/ 342 h 408"/>
                <a:gd name="T2" fmla="*/ 199 w 245"/>
                <a:gd name="T3" fmla="*/ 348 h 408"/>
                <a:gd name="T4" fmla="*/ 234 w 245"/>
                <a:gd name="T5" fmla="*/ 408 h 408"/>
                <a:gd name="T6" fmla="*/ 245 w 245"/>
                <a:gd name="T7" fmla="*/ 401 h 408"/>
                <a:gd name="T8" fmla="*/ 210 w 245"/>
                <a:gd name="T9" fmla="*/ 342 h 408"/>
                <a:gd name="T10" fmla="*/ 138 w 245"/>
                <a:gd name="T11" fmla="*/ 220 h 408"/>
                <a:gd name="T12" fmla="*/ 127 w 245"/>
                <a:gd name="T13" fmla="*/ 226 h 408"/>
                <a:gd name="T14" fmla="*/ 164 w 245"/>
                <a:gd name="T15" fmla="*/ 286 h 408"/>
                <a:gd name="T16" fmla="*/ 173 w 245"/>
                <a:gd name="T17" fmla="*/ 280 h 408"/>
                <a:gd name="T18" fmla="*/ 138 w 245"/>
                <a:gd name="T19" fmla="*/ 220 h 408"/>
                <a:gd name="T20" fmla="*/ 68 w 245"/>
                <a:gd name="T21" fmla="*/ 99 h 408"/>
                <a:gd name="T22" fmla="*/ 57 w 245"/>
                <a:gd name="T23" fmla="*/ 105 h 408"/>
                <a:gd name="T24" fmla="*/ 92 w 245"/>
                <a:gd name="T25" fmla="*/ 167 h 408"/>
                <a:gd name="T26" fmla="*/ 103 w 245"/>
                <a:gd name="T27" fmla="*/ 160 h 408"/>
                <a:gd name="T28" fmla="*/ 68 w 245"/>
                <a:gd name="T29" fmla="*/ 99 h 408"/>
                <a:gd name="T30" fmla="*/ 10 w 245"/>
                <a:gd name="T31" fmla="*/ 0 h 408"/>
                <a:gd name="T32" fmla="*/ 0 w 245"/>
                <a:gd name="T33" fmla="*/ 4 h 408"/>
                <a:gd name="T34" fmla="*/ 22 w 245"/>
                <a:gd name="T35" fmla="*/ 45 h 408"/>
                <a:gd name="T36" fmla="*/ 33 w 245"/>
                <a:gd name="T37" fmla="*/ 39 h 408"/>
                <a:gd name="T38" fmla="*/ 10 w 245"/>
                <a:gd name="T3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408">
                  <a:moveTo>
                    <a:pt x="210" y="342"/>
                  </a:moveTo>
                  <a:lnTo>
                    <a:pt x="199" y="348"/>
                  </a:lnTo>
                  <a:lnTo>
                    <a:pt x="234" y="408"/>
                  </a:lnTo>
                  <a:lnTo>
                    <a:pt x="245" y="401"/>
                  </a:lnTo>
                  <a:lnTo>
                    <a:pt x="210" y="342"/>
                  </a:lnTo>
                  <a:moveTo>
                    <a:pt x="138" y="220"/>
                  </a:moveTo>
                  <a:lnTo>
                    <a:pt x="127" y="226"/>
                  </a:lnTo>
                  <a:lnTo>
                    <a:pt x="164" y="286"/>
                  </a:lnTo>
                  <a:lnTo>
                    <a:pt x="173" y="280"/>
                  </a:lnTo>
                  <a:lnTo>
                    <a:pt x="138" y="220"/>
                  </a:lnTo>
                  <a:moveTo>
                    <a:pt x="68" y="99"/>
                  </a:moveTo>
                  <a:lnTo>
                    <a:pt x="57" y="105"/>
                  </a:lnTo>
                  <a:lnTo>
                    <a:pt x="92" y="167"/>
                  </a:lnTo>
                  <a:lnTo>
                    <a:pt x="103" y="160"/>
                  </a:lnTo>
                  <a:lnTo>
                    <a:pt x="68" y="99"/>
                  </a:lnTo>
                  <a:moveTo>
                    <a:pt x="10" y="0"/>
                  </a:moveTo>
                  <a:lnTo>
                    <a:pt x="0" y="4"/>
                  </a:lnTo>
                  <a:lnTo>
                    <a:pt x="22" y="45"/>
                  </a:lnTo>
                  <a:lnTo>
                    <a:pt x="33" y="39"/>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12"/>
            <p:cNvSpPr>
              <a:spLocks/>
            </p:cNvSpPr>
            <p:nvPr/>
          </p:nvSpPr>
          <p:spPr bwMode="auto">
            <a:xfrm>
              <a:off x="2378" y="1712"/>
              <a:ext cx="21" cy="33"/>
            </a:xfrm>
            <a:custGeom>
              <a:avLst/>
              <a:gdLst>
                <a:gd name="T0" fmla="*/ 10 w 21"/>
                <a:gd name="T1" fmla="*/ 0 h 33"/>
                <a:gd name="T2" fmla="*/ 0 w 21"/>
                <a:gd name="T3" fmla="*/ 16 h 33"/>
                <a:gd name="T4" fmla="*/ 10 w 21"/>
                <a:gd name="T5" fmla="*/ 33 h 33"/>
                <a:gd name="T6" fmla="*/ 21 w 21"/>
                <a:gd name="T7" fmla="*/ 26 h 33"/>
                <a:gd name="T8" fmla="*/ 21 w 21"/>
                <a:gd name="T9" fmla="*/ 26 h 33"/>
                <a:gd name="T10" fmla="*/ 14 w 21"/>
                <a:gd name="T11" fmla="*/ 16 h 33"/>
                <a:gd name="T12" fmla="*/ 21 w 21"/>
                <a:gd name="T13" fmla="*/ 6 h 33"/>
                <a:gd name="T14" fmla="*/ 10 w 21"/>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0" y="0"/>
                  </a:moveTo>
                  <a:lnTo>
                    <a:pt x="0" y="16"/>
                  </a:lnTo>
                  <a:lnTo>
                    <a:pt x="10" y="33"/>
                  </a:lnTo>
                  <a:lnTo>
                    <a:pt x="21" y="26"/>
                  </a:lnTo>
                  <a:lnTo>
                    <a:pt x="21" y="26"/>
                  </a:lnTo>
                  <a:lnTo>
                    <a:pt x="14" y="16"/>
                  </a:lnTo>
                  <a:lnTo>
                    <a:pt x="21" y="6"/>
                  </a:lnTo>
                  <a:lnTo>
                    <a:pt x="10" y="0"/>
                  </a:lnTo>
                  <a:close/>
                </a:path>
              </a:pathLst>
            </a:custGeom>
            <a:solidFill>
              <a:srgbClr val="D3D4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13"/>
            <p:cNvSpPr>
              <a:spLocks/>
            </p:cNvSpPr>
            <p:nvPr/>
          </p:nvSpPr>
          <p:spPr bwMode="auto">
            <a:xfrm>
              <a:off x="2378" y="1712"/>
              <a:ext cx="21" cy="33"/>
            </a:xfrm>
            <a:custGeom>
              <a:avLst/>
              <a:gdLst>
                <a:gd name="T0" fmla="*/ 10 w 21"/>
                <a:gd name="T1" fmla="*/ 0 h 33"/>
                <a:gd name="T2" fmla="*/ 0 w 21"/>
                <a:gd name="T3" fmla="*/ 16 h 33"/>
                <a:gd name="T4" fmla="*/ 10 w 21"/>
                <a:gd name="T5" fmla="*/ 33 h 33"/>
                <a:gd name="T6" fmla="*/ 21 w 21"/>
                <a:gd name="T7" fmla="*/ 26 h 33"/>
                <a:gd name="T8" fmla="*/ 21 w 21"/>
                <a:gd name="T9" fmla="*/ 26 h 33"/>
                <a:gd name="T10" fmla="*/ 14 w 21"/>
                <a:gd name="T11" fmla="*/ 16 h 33"/>
                <a:gd name="T12" fmla="*/ 21 w 21"/>
                <a:gd name="T13" fmla="*/ 6 h 33"/>
                <a:gd name="T14" fmla="*/ 10 w 21"/>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0" y="0"/>
                  </a:moveTo>
                  <a:lnTo>
                    <a:pt x="0" y="16"/>
                  </a:lnTo>
                  <a:lnTo>
                    <a:pt x="10" y="33"/>
                  </a:lnTo>
                  <a:lnTo>
                    <a:pt x="21" y="26"/>
                  </a:lnTo>
                  <a:lnTo>
                    <a:pt x="21" y="26"/>
                  </a:lnTo>
                  <a:lnTo>
                    <a:pt x="14" y="16"/>
                  </a:lnTo>
                  <a:lnTo>
                    <a:pt x="21" y="6"/>
                  </a:lnTo>
                  <a:lnTo>
                    <a:pt x="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14"/>
            <p:cNvSpPr>
              <a:spLocks noEditPoints="1"/>
            </p:cNvSpPr>
            <p:nvPr/>
          </p:nvSpPr>
          <p:spPr bwMode="auto">
            <a:xfrm>
              <a:off x="2403" y="1283"/>
              <a:ext cx="241" cy="408"/>
            </a:xfrm>
            <a:custGeom>
              <a:avLst/>
              <a:gdLst>
                <a:gd name="T0" fmla="*/ 35 w 241"/>
                <a:gd name="T1" fmla="*/ 342 h 408"/>
                <a:gd name="T2" fmla="*/ 0 w 241"/>
                <a:gd name="T3" fmla="*/ 402 h 408"/>
                <a:gd name="T4" fmla="*/ 10 w 241"/>
                <a:gd name="T5" fmla="*/ 408 h 408"/>
                <a:gd name="T6" fmla="*/ 45 w 241"/>
                <a:gd name="T7" fmla="*/ 348 h 408"/>
                <a:gd name="T8" fmla="*/ 35 w 241"/>
                <a:gd name="T9" fmla="*/ 342 h 408"/>
                <a:gd name="T10" fmla="*/ 105 w 241"/>
                <a:gd name="T11" fmla="*/ 221 h 408"/>
                <a:gd name="T12" fmla="*/ 70 w 241"/>
                <a:gd name="T13" fmla="*/ 280 h 408"/>
                <a:gd name="T14" fmla="*/ 80 w 241"/>
                <a:gd name="T15" fmla="*/ 286 h 408"/>
                <a:gd name="T16" fmla="*/ 115 w 241"/>
                <a:gd name="T17" fmla="*/ 227 h 408"/>
                <a:gd name="T18" fmla="*/ 105 w 241"/>
                <a:gd name="T19" fmla="*/ 221 h 408"/>
                <a:gd name="T20" fmla="*/ 175 w 241"/>
                <a:gd name="T21" fmla="*/ 99 h 408"/>
                <a:gd name="T22" fmla="*/ 140 w 241"/>
                <a:gd name="T23" fmla="*/ 159 h 408"/>
                <a:gd name="T24" fmla="*/ 150 w 241"/>
                <a:gd name="T25" fmla="*/ 165 h 408"/>
                <a:gd name="T26" fmla="*/ 183 w 241"/>
                <a:gd name="T27" fmla="*/ 105 h 408"/>
                <a:gd name="T28" fmla="*/ 175 w 241"/>
                <a:gd name="T29" fmla="*/ 99 h 408"/>
                <a:gd name="T30" fmla="*/ 230 w 241"/>
                <a:gd name="T31" fmla="*/ 0 h 408"/>
                <a:gd name="T32" fmla="*/ 208 w 241"/>
                <a:gd name="T33" fmla="*/ 37 h 408"/>
                <a:gd name="T34" fmla="*/ 218 w 241"/>
                <a:gd name="T35" fmla="*/ 43 h 408"/>
                <a:gd name="T36" fmla="*/ 241 w 241"/>
                <a:gd name="T37" fmla="*/ 6 h 408"/>
                <a:gd name="T38" fmla="*/ 230 w 241"/>
                <a:gd name="T3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408">
                  <a:moveTo>
                    <a:pt x="35" y="342"/>
                  </a:moveTo>
                  <a:lnTo>
                    <a:pt x="0" y="402"/>
                  </a:lnTo>
                  <a:lnTo>
                    <a:pt x="10" y="408"/>
                  </a:lnTo>
                  <a:lnTo>
                    <a:pt x="45" y="348"/>
                  </a:lnTo>
                  <a:lnTo>
                    <a:pt x="35" y="342"/>
                  </a:lnTo>
                  <a:close/>
                  <a:moveTo>
                    <a:pt x="105" y="221"/>
                  </a:moveTo>
                  <a:lnTo>
                    <a:pt x="70" y="280"/>
                  </a:lnTo>
                  <a:lnTo>
                    <a:pt x="80" y="286"/>
                  </a:lnTo>
                  <a:lnTo>
                    <a:pt x="115" y="227"/>
                  </a:lnTo>
                  <a:lnTo>
                    <a:pt x="105" y="221"/>
                  </a:lnTo>
                  <a:close/>
                  <a:moveTo>
                    <a:pt x="175" y="99"/>
                  </a:moveTo>
                  <a:lnTo>
                    <a:pt x="140" y="159"/>
                  </a:lnTo>
                  <a:lnTo>
                    <a:pt x="150" y="165"/>
                  </a:lnTo>
                  <a:lnTo>
                    <a:pt x="183" y="105"/>
                  </a:lnTo>
                  <a:lnTo>
                    <a:pt x="175" y="99"/>
                  </a:lnTo>
                  <a:close/>
                  <a:moveTo>
                    <a:pt x="230" y="0"/>
                  </a:moveTo>
                  <a:lnTo>
                    <a:pt x="208" y="37"/>
                  </a:lnTo>
                  <a:lnTo>
                    <a:pt x="218" y="43"/>
                  </a:lnTo>
                  <a:lnTo>
                    <a:pt x="241" y="6"/>
                  </a:lnTo>
                  <a:lnTo>
                    <a:pt x="230" y="0"/>
                  </a:lnTo>
                  <a:close/>
                </a:path>
              </a:pathLst>
            </a:custGeom>
            <a:solidFill>
              <a:srgbClr val="D3D4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15"/>
            <p:cNvSpPr>
              <a:spLocks noEditPoints="1"/>
            </p:cNvSpPr>
            <p:nvPr/>
          </p:nvSpPr>
          <p:spPr bwMode="auto">
            <a:xfrm>
              <a:off x="2403" y="1283"/>
              <a:ext cx="241" cy="408"/>
            </a:xfrm>
            <a:custGeom>
              <a:avLst/>
              <a:gdLst>
                <a:gd name="T0" fmla="*/ 35 w 241"/>
                <a:gd name="T1" fmla="*/ 342 h 408"/>
                <a:gd name="T2" fmla="*/ 0 w 241"/>
                <a:gd name="T3" fmla="*/ 402 h 408"/>
                <a:gd name="T4" fmla="*/ 10 w 241"/>
                <a:gd name="T5" fmla="*/ 408 h 408"/>
                <a:gd name="T6" fmla="*/ 45 w 241"/>
                <a:gd name="T7" fmla="*/ 348 h 408"/>
                <a:gd name="T8" fmla="*/ 35 w 241"/>
                <a:gd name="T9" fmla="*/ 342 h 408"/>
                <a:gd name="T10" fmla="*/ 105 w 241"/>
                <a:gd name="T11" fmla="*/ 221 h 408"/>
                <a:gd name="T12" fmla="*/ 70 w 241"/>
                <a:gd name="T13" fmla="*/ 280 h 408"/>
                <a:gd name="T14" fmla="*/ 80 w 241"/>
                <a:gd name="T15" fmla="*/ 286 h 408"/>
                <a:gd name="T16" fmla="*/ 115 w 241"/>
                <a:gd name="T17" fmla="*/ 227 h 408"/>
                <a:gd name="T18" fmla="*/ 105 w 241"/>
                <a:gd name="T19" fmla="*/ 221 h 408"/>
                <a:gd name="T20" fmla="*/ 175 w 241"/>
                <a:gd name="T21" fmla="*/ 99 h 408"/>
                <a:gd name="T22" fmla="*/ 140 w 241"/>
                <a:gd name="T23" fmla="*/ 159 h 408"/>
                <a:gd name="T24" fmla="*/ 150 w 241"/>
                <a:gd name="T25" fmla="*/ 165 h 408"/>
                <a:gd name="T26" fmla="*/ 183 w 241"/>
                <a:gd name="T27" fmla="*/ 105 h 408"/>
                <a:gd name="T28" fmla="*/ 175 w 241"/>
                <a:gd name="T29" fmla="*/ 99 h 408"/>
                <a:gd name="T30" fmla="*/ 230 w 241"/>
                <a:gd name="T31" fmla="*/ 0 h 408"/>
                <a:gd name="T32" fmla="*/ 208 w 241"/>
                <a:gd name="T33" fmla="*/ 37 h 408"/>
                <a:gd name="T34" fmla="*/ 218 w 241"/>
                <a:gd name="T35" fmla="*/ 43 h 408"/>
                <a:gd name="T36" fmla="*/ 241 w 241"/>
                <a:gd name="T37" fmla="*/ 6 h 408"/>
                <a:gd name="T38" fmla="*/ 230 w 241"/>
                <a:gd name="T3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408">
                  <a:moveTo>
                    <a:pt x="35" y="342"/>
                  </a:moveTo>
                  <a:lnTo>
                    <a:pt x="0" y="402"/>
                  </a:lnTo>
                  <a:lnTo>
                    <a:pt x="10" y="408"/>
                  </a:lnTo>
                  <a:lnTo>
                    <a:pt x="45" y="348"/>
                  </a:lnTo>
                  <a:lnTo>
                    <a:pt x="35" y="342"/>
                  </a:lnTo>
                  <a:moveTo>
                    <a:pt x="105" y="221"/>
                  </a:moveTo>
                  <a:lnTo>
                    <a:pt x="70" y="280"/>
                  </a:lnTo>
                  <a:lnTo>
                    <a:pt x="80" y="286"/>
                  </a:lnTo>
                  <a:lnTo>
                    <a:pt x="115" y="227"/>
                  </a:lnTo>
                  <a:lnTo>
                    <a:pt x="105" y="221"/>
                  </a:lnTo>
                  <a:moveTo>
                    <a:pt x="175" y="99"/>
                  </a:moveTo>
                  <a:lnTo>
                    <a:pt x="140" y="159"/>
                  </a:lnTo>
                  <a:lnTo>
                    <a:pt x="150" y="165"/>
                  </a:lnTo>
                  <a:lnTo>
                    <a:pt x="183" y="105"/>
                  </a:lnTo>
                  <a:lnTo>
                    <a:pt x="175" y="99"/>
                  </a:lnTo>
                  <a:moveTo>
                    <a:pt x="230" y="0"/>
                  </a:moveTo>
                  <a:lnTo>
                    <a:pt x="208" y="37"/>
                  </a:lnTo>
                  <a:lnTo>
                    <a:pt x="218" y="43"/>
                  </a:lnTo>
                  <a:lnTo>
                    <a:pt x="241" y="6"/>
                  </a:lnTo>
                  <a:lnTo>
                    <a:pt x="2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16"/>
            <p:cNvSpPr>
              <a:spLocks/>
            </p:cNvSpPr>
            <p:nvPr/>
          </p:nvSpPr>
          <p:spPr bwMode="auto">
            <a:xfrm>
              <a:off x="2644" y="1256"/>
              <a:ext cx="14" cy="15"/>
            </a:xfrm>
            <a:custGeom>
              <a:avLst/>
              <a:gdLst>
                <a:gd name="T0" fmla="*/ 4 w 14"/>
                <a:gd name="T1" fmla="*/ 0 h 15"/>
                <a:gd name="T2" fmla="*/ 0 w 14"/>
                <a:gd name="T3" fmla="*/ 9 h 15"/>
                <a:gd name="T4" fmla="*/ 10 w 14"/>
                <a:gd name="T5" fmla="*/ 15 h 15"/>
                <a:gd name="T6" fmla="*/ 14 w 14"/>
                <a:gd name="T7" fmla="*/ 7 h 15"/>
                <a:gd name="T8" fmla="*/ 4 w 14"/>
                <a:gd name="T9" fmla="*/ 0 h 15"/>
              </a:gdLst>
              <a:ahLst/>
              <a:cxnLst>
                <a:cxn ang="0">
                  <a:pos x="T0" y="T1"/>
                </a:cxn>
                <a:cxn ang="0">
                  <a:pos x="T2" y="T3"/>
                </a:cxn>
                <a:cxn ang="0">
                  <a:pos x="T4" y="T5"/>
                </a:cxn>
                <a:cxn ang="0">
                  <a:pos x="T6" y="T7"/>
                </a:cxn>
                <a:cxn ang="0">
                  <a:pos x="T8" y="T9"/>
                </a:cxn>
              </a:cxnLst>
              <a:rect l="0" t="0" r="r" b="b"/>
              <a:pathLst>
                <a:path w="14" h="15">
                  <a:moveTo>
                    <a:pt x="4" y="0"/>
                  </a:moveTo>
                  <a:lnTo>
                    <a:pt x="0" y="9"/>
                  </a:lnTo>
                  <a:lnTo>
                    <a:pt x="10" y="15"/>
                  </a:lnTo>
                  <a:lnTo>
                    <a:pt x="14" y="7"/>
                  </a:lnTo>
                  <a:lnTo>
                    <a:pt x="4" y="0"/>
                  </a:lnTo>
                  <a:close/>
                </a:path>
              </a:pathLst>
            </a:custGeom>
            <a:solidFill>
              <a:srgbClr val="D3D4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17"/>
            <p:cNvSpPr>
              <a:spLocks/>
            </p:cNvSpPr>
            <p:nvPr/>
          </p:nvSpPr>
          <p:spPr bwMode="auto">
            <a:xfrm>
              <a:off x="2644" y="1256"/>
              <a:ext cx="14" cy="15"/>
            </a:xfrm>
            <a:custGeom>
              <a:avLst/>
              <a:gdLst>
                <a:gd name="T0" fmla="*/ 4 w 14"/>
                <a:gd name="T1" fmla="*/ 0 h 15"/>
                <a:gd name="T2" fmla="*/ 0 w 14"/>
                <a:gd name="T3" fmla="*/ 9 h 15"/>
                <a:gd name="T4" fmla="*/ 10 w 14"/>
                <a:gd name="T5" fmla="*/ 15 h 15"/>
                <a:gd name="T6" fmla="*/ 14 w 14"/>
                <a:gd name="T7" fmla="*/ 7 h 15"/>
                <a:gd name="T8" fmla="*/ 4 w 14"/>
                <a:gd name="T9" fmla="*/ 0 h 15"/>
              </a:gdLst>
              <a:ahLst/>
              <a:cxnLst>
                <a:cxn ang="0">
                  <a:pos x="T0" y="T1"/>
                </a:cxn>
                <a:cxn ang="0">
                  <a:pos x="T2" y="T3"/>
                </a:cxn>
                <a:cxn ang="0">
                  <a:pos x="T4" y="T5"/>
                </a:cxn>
                <a:cxn ang="0">
                  <a:pos x="T6" y="T7"/>
                </a:cxn>
                <a:cxn ang="0">
                  <a:pos x="T8" y="T9"/>
                </a:cxn>
              </a:cxnLst>
              <a:rect l="0" t="0" r="r" b="b"/>
              <a:pathLst>
                <a:path w="14" h="15">
                  <a:moveTo>
                    <a:pt x="4" y="0"/>
                  </a:moveTo>
                  <a:lnTo>
                    <a:pt x="0" y="9"/>
                  </a:lnTo>
                  <a:lnTo>
                    <a:pt x="10" y="15"/>
                  </a:lnTo>
                  <a:lnTo>
                    <a:pt x="14" y="7"/>
                  </a:lnTo>
                  <a:lnTo>
                    <a:pt x="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266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0-#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22" presetClass="entr" presetSubtype="8" fill="hold" nodeType="withEffect">
                                  <p:stCondLst>
                                    <p:cond delay="25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22" presetClass="entr" presetSubtype="8" fill="hold" nodeType="withEffect">
                                  <p:stCondLst>
                                    <p:cond delay="50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21721875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5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ZoneTexte 2"/>
          <p:cNvSpPr txBox="1"/>
          <p:nvPr/>
        </p:nvSpPr>
        <p:spPr>
          <a:xfrm>
            <a:off x="349694" y="1158900"/>
            <a:ext cx="7557084" cy="2488886"/>
          </a:xfrm>
          <a:prstGeom prst="rect">
            <a:avLst/>
          </a:prstGeom>
          <a:noFill/>
        </p:spPr>
        <p:txBody>
          <a:bodyPr wrap="square" rtlCol="0">
            <a:spAutoFit/>
          </a:bodyPr>
          <a:lstStyle/>
          <a:p>
            <a:pPr lvl="0">
              <a:lnSpc>
                <a:spcPct val="85000"/>
              </a:lnSpc>
              <a:spcAft>
                <a:spcPts val="800"/>
              </a:spcAft>
            </a:pPr>
            <a:r>
              <a:rPr lang="en-US" sz="1600" b="1" dirty="0">
                <a:solidFill>
                  <a:schemeClr val="tx1">
                    <a:lumMod val="75000"/>
                    <a:lumOff val="25000"/>
                  </a:schemeClr>
                </a:solidFill>
              </a:rPr>
              <a:t>Ideas</a:t>
            </a:r>
            <a:r>
              <a:rPr lang="en-US" sz="1600" dirty="0">
                <a:solidFill>
                  <a:schemeClr val="tx1">
                    <a:lumMod val="75000"/>
                    <a:lumOff val="25000"/>
                  </a:schemeClr>
                </a:solidFill>
              </a:rPr>
              <a:t> are currency.</a:t>
            </a:r>
          </a:p>
          <a:p>
            <a:pPr>
              <a:lnSpc>
                <a:spcPct val="85000"/>
              </a:lnSpc>
              <a:spcAft>
                <a:spcPts val="800"/>
              </a:spcAft>
            </a:pPr>
            <a:r>
              <a:rPr lang="en-US" sz="1600" b="1" dirty="0">
                <a:solidFill>
                  <a:schemeClr val="tx1">
                    <a:lumMod val="75000"/>
                    <a:lumOff val="25000"/>
                  </a:schemeClr>
                </a:solidFill>
              </a:rPr>
              <a:t>Knowledge</a:t>
            </a:r>
            <a:r>
              <a:rPr lang="en-US" sz="1600" dirty="0">
                <a:solidFill>
                  <a:schemeClr val="tx1">
                    <a:lumMod val="75000"/>
                    <a:lumOff val="25000"/>
                  </a:schemeClr>
                </a:solidFill>
              </a:rPr>
              <a:t> is capital.</a:t>
            </a:r>
          </a:p>
          <a:p>
            <a:pPr>
              <a:lnSpc>
                <a:spcPct val="85000"/>
              </a:lnSpc>
              <a:spcAft>
                <a:spcPts val="800"/>
              </a:spcAft>
              <a:tabLst>
                <a:tab pos="266700" algn="l"/>
              </a:tabLst>
            </a:pPr>
            <a:r>
              <a:rPr lang="en-US" sz="1600" dirty="0">
                <a:solidFill>
                  <a:schemeClr val="tx1">
                    <a:lumMod val="75000"/>
                    <a:lumOff val="25000"/>
                  </a:schemeClr>
                </a:solidFill>
              </a:rPr>
              <a:t>Innovation, </a:t>
            </a:r>
            <a:r>
              <a:rPr lang="en-US" sz="1600" b="1" dirty="0">
                <a:solidFill>
                  <a:schemeClr val="tx1">
                    <a:lumMod val="75000"/>
                    <a:lumOff val="25000"/>
                  </a:schemeClr>
                </a:solidFill>
              </a:rPr>
              <a:t>brilliantly applied</a:t>
            </a:r>
            <a:r>
              <a:rPr lang="en-US" sz="1600" dirty="0">
                <a:solidFill>
                  <a:schemeClr val="tx1">
                    <a:lumMod val="75000"/>
                    <a:lumOff val="25000"/>
                  </a:schemeClr>
                </a:solidFill>
              </a:rPr>
              <a:t>, is gold.</a:t>
            </a:r>
          </a:p>
          <a:p>
            <a:pPr>
              <a:lnSpc>
                <a:spcPct val="85000"/>
              </a:lnSpc>
              <a:spcAft>
                <a:spcPts val="800"/>
              </a:spcAft>
              <a:tabLst>
                <a:tab pos="266700" algn="l"/>
              </a:tabLst>
            </a:pPr>
            <a:r>
              <a:rPr lang="en-US" sz="1600" dirty="0">
                <a:solidFill>
                  <a:schemeClr val="tx1">
                    <a:lumMod val="75000"/>
                    <a:lumOff val="25000"/>
                  </a:schemeClr>
                </a:solidFill>
              </a:rPr>
              <a:t>But innovation without ironclad application is a </a:t>
            </a:r>
            <a:r>
              <a:rPr lang="en-US" sz="1600" b="1" dirty="0">
                <a:solidFill>
                  <a:schemeClr val="tx1">
                    <a:lumMod val="75000"/>
                    <a:lumOff val="25000"/>
                  </a:schemeClr>
                </a:solidFill>
              </a:rPr>
              <a:t>bankrupt proposition.</a:t>
            </a:r>
          </a:p>
          <a:p>
            <a:pPr>
              <a:lnSpc>
                <a:spcPct val="85000"/>
              </a:lnSpc>
              <a:spcAft>
                <a:spcPts val="800"/>
              </a:spcAft>
            </a:pPr>
            <a:r>
              <a:rPr lang="en-US" sz="1600" dirty="0">
                <a:solidFill>
                  <a:schemeClr val="tx1">
                    <a:lumMod val="75000"/>
                    <a:lumOff val="25000"/>
                  </a:schemeClr>
                </a:solidFill>
              </a:rPr>
              <a:t>This is a profoundly uncertain, perpetually disruptive marketplace. </a:t>
            </a:r>
            <a:r>
              <a:rPr lang="en-US" sz="1600" b="1" dirty="0">
                <a:solidFill>
                  <a:schemeClr val="tx1">
                    <a:lumMod val="75000"/>
                    <a:lumOff val="25000"/>
                  </a:schemeClr>
                </a:solidFill>
              </a:rPr>
              <a:t>The risks are real</a:t>
            </a:r>
            <a:r>
              <a:rPr lang="en-US" sz="1600" dirty="0">
                <a:solidFill>
                  <a:schemeClr val="tx1">
                    <a:lumMod val="75000"/>
                    <a:lumOff val="25000"/>
                  </a:schemeClr>
                </a:solidFill>
              </a:rPr>
              <a:t>, yet the opportunities are immense. Amateurs need not apply. Choose your guide wisely. </a:t>
            </a:r>
          </a:p>
          <a:p>
            <a:pPr>
              <a:lnSpc>
                <a:spcPct val="85000"/>
              </a:lnSpc>
              <a:spcAft>
                <a:spcPts val="800"/>
              </a:spcAft>
            </a:pPr>
            <a:r>
              <a:rPr lang="en-US" sz="1600" dirty="0">
                <a:solidFill>
                  <a:schemeClr val="tx1">
                    <a:lumMod val="75000"/>
                    <a:lumOff val="25000"/>
                  </a:schemeClr>
                </a:solidFill>
              </a:rPr>
              <a:t>In choosing innovations to apply, your only bias should be toward </a:t>
            </a:r>
            <a:r>
              <a:rPr lang="en-US" sz="1600" b="1" dirty="0">
                <a:solidFill>
                  <a:schemeClr val="tx1">
                    <a:lumMod val="75000"/>
                    <a:lumOff val="25000"/>
                  </a:schemeClr>
                </a:solidFill>
              </a:rPr>
              <a:t>creating business success.</a:t>
            </a:r>
          </a:p>
        </p:txBody>
      </p:sp>
      <p:sp>
        <p:nvSpPr>
          <p:cNvPr id="25" name="Freeform 6"/>
          <p:cNvSpPr>
            <a:spLocks/>
          </p:cNvSpPr>
          <p:nvPr/>
        </p:nvSpPr>
        <p:spPr bwMode="auto">
          <a:xfrm flipV="1">
            <a:off x="6081645" y="2997000"/>
            <a:ext cx="6179436" cy="3861000"/>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25">
            <a:extLst>
              <a:ext uri="{FF2B5EF4-FFF2-40B4-BE49-F238E27FC236}">
                <a16:creationId xmlns:a16="http://schemas.microsoft.com/office/drawing/2014/main" id="{94A7DBF9-4EFF-4D8C-AFDE-39BC502C13CA}"/>
              </a:ext>
            </a:extLst>
          </p:cNvPr>
          <p:cNvSpPr/>
          <p:nvPr/>
        </p:nvSpPr>
        <p:spPr>
          <a:xfrm>
            <a:off x="7820892" y="5325843"/>
            <a:ext cx="3935550" cy="455532"/>
          </a:xfrm>
          <a:prstGeom prst="rect">
            <a:avLst/>
          </a:prstGeom>
        </p:spPr>
        <p:txBody>
          <a:bodyPr anchor="ctr"/>
          <a:lstStyle/>
          <a:p>
            <a:pPr marL="0" marR="0" lvl="0" indent="0" algn="l" defTabSz="914400" rtl="0" eaLnBrk="1" fontAlgn="auto" latinLnBrk="0" hangingPunct="1">
              <a:spcBef>
                <a:spcPts val="1000"/>
              </a:spcBef>
              <a:spcAft>
                <a:spcPts val="0"/>
              </a:spcAft>
              <a:buClr>
                <a:srgbClr val="0098CC"/>
              </a:buClr>
              <a:buSzTx/>
              <a:buFontTx/>
              <a:buNone/>
              <a:tabLst/>
              <a:defRPr/>
            </a:pPr>
            <a:r>
              <a:rPr kumimoji="0" lang="en-US" sz="2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Applied Innovation </a:t>
            </a:r>
            <a:r>
              <a:rPr kumimoji="0" lang="en-US" sz="2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changes everything</a:t>
            </a:r>
          </a:p>
        </p:txBody>
      </p:sp>
      <p:sp>
        <p:nvSpPr>
          <p:cNvPr id="27" name="Rectangle 26">
            <a:extLst>
              <a:ext uri="{FF2B5EF4-FFF2-40B4-BE49-F238E27FC236}">
                <a16:creationId xmlns:a16="http://schemas.microsoft.com/office/drawing/2014/main" id="{3B16E1E5-B8FD-48E1-9EB9-BB2A8467810E}"/>
              </a:ext>
            </a:extLst>
          </p:cNvPr>
          <p:cNvSpPr/>
          <p:nvPr/>
        </p:nvSpPr>
        <p:spPr>
          <a:xfrm>
            <a:off x="349693" y="3848153"/>
            <a:ext cx="6096000" cy="2074414"/>
          </a:xfrm>
          <a:prstGeom prst="rect">
            <a:avLst/>
          </a:prstGeom>
        </p:spPr>
        <p:txBody>
          <a:bodyPr>
            <a:spAutoFit/>
          </a:bodyPr>
          <a:lstStyle/>
          <a:p>
            <a:pPr>
              <a:lnSpc>
                <a:spcPct val="85000"/>
              </a:lnSpc>
              <a:spcAft>
                <a:spcPts val="800"/>
              </a:spcAft>
            </a:pPr>
            <a:r>
              <a:rPr lang="en-US" sz="1600" dirty="0">
                <a:solidFill>
                  <a:schemeClr val="tx1">
                    <a:lumMod val="75000"/>
                    <a:lumOff val="25000"/>
                  </a:schemeClr>
                </a:solidFill>
              </a:rPr>
              <a:t>Finding and </a:t>
            </a:r>
            <a:r>
              <a:rPr lang="en-US" sz="1600" b="1" dirty="0">
                <a:solidFill>
                  <a:schemeClr val="tx1">
                    <a:lumMod val="75000"/>
                    <a:lumOff val="25000"/>
                  </a:schemeClr>
                </a:solidFill>
              </a:rPr>
              <a:t>applying the most relevant innovations </a:t>
            </a:r>
            <a:r>
              <a:rPr lang="en-US" sz="1600" dirty="0">
                <a:solidFill>
                  <a:schemeClr val="tx1">
                    <a:lumMod val="75000"/>
                    <a:lumOff val="25000"/>
                  </a:schemeClr>
                </a:solidFill>
              </a:rPr>
              <a:t>for your industry and business is a team sport. Stack your bench with deep vertical expertise. Scout the wide universe of innovations to fill an ever-evolving playbook.</a:t>
            </a:r>
          </a:p>
          <a:p>
            <a:pPr lvl="0">
              <a:lnSpc>
                <a:spcPct val="85000"/>
              </a:lnSpc>
              <a:spcAft>
                <a:spcPts val="800"/>
              </a:spcAft>
            </a:pPr>
            <a:r>
              <a:rPr lang="en-US" sz="1600" dirty="0">
                <a:solidFill>
                  <a:schemeClr val="tx1">
                    <a:lumMod val="75000"/>
                    <a:lumOff val="25000"/>
                  </a:schemeClr>
                </a:solidFill>
              </a:rPr>
              <a:t>Become </a:t>
            </a:r>
            <a:r>
              <a:rPr lang="en-US" sz="1600" b="1" dirty="0">
                <a:solidFill>
                  <a:schemeClr val="tx1">
                    <a:lumMod val="75000"/>
                    <a:lumOff val="25000"/>
                  </a:schemeClr>
                </a:solidFill>
              </a:rPr>
              <a:t>technologically omniscient.</a:t>
            </a:r>
            <a:endParaRPr lang="en-US" sz="1600" dirty="0">
              <a:solidFill>
                <a:schemeClr val="tx1">
                  <a:lumMod val="75000"/>
                  <a:lumOff val="25000"/>
                </a:schemeClr>
              </a:solidFill>
            </a:endParaRPr>
          </a:p>
          <a:p>
            <a:pPr lvl="0">
              <a:lnSpc>
                <a:spcPct val="85000"/>
              </a:lnSpc>
              <a:spcAft>
                <a:spcPts val="800"/>
              </a:spcAft>
            </a:pPr>
            <a:r>
              <a:rPr lang="en-US" sz="1600" b="1" dirty="0">
                <a:solidFill>
                  <a:schemeClr val="tx1">
                    <a:lumMod val="75000"/>
                    <a:lumOff val="25000"/>
                  </a:schemeClr>
                </a:solidFill>
              </a:rPr>
              <a:t>Never stop discovering</a:t>
            </a:r>
            <a:r>
              <a:rPr lang="en-US" sz="1600" dirty="0">
                <a:solidFill>
                  <a:schemeClr val="tx1">
                    <a:lumMod val="75000"/>
                    <a:lumOff val="25000"/>
                  </a:schemeClr>
                </a:solidFill>
              </a:rPr>
              <a:t>. Be endlessly creative </a:t>
            </a:r>
            <a:br>
              <a:rPr lang="en-US" sz="1600" dirty="0">
                <a:solidFill>
                  <a:schemeClr val="tx1">
                    <a:lumMod val="75000"/>
                    <a:lumOff val="25000"/>
                  </a:schemeClr>
                </a:solidFill>
              </a:rPr>
            </a:br>
            <a:r>
              <a:rPr lang="en-US" sz="1600" dirty="0">
                <a:solidFill>
                  <a:schemeClr val="tx1">
                    <a:lumMod val="75000"/>
                    <a:lumOff val="25000"/>
                  </a:schemeClr>
                </a:solidFill>
              </a:rPr>
              <a:t>in applying your discoveries. </a:t>
            </a:r>
          </a:p>
          <a:p>
            <a:pPr lvl="0">
              <a:lnSpc>
                <a:spcPct val="85000"/>
              </a:lnSpc>
              <a:spcAft>
                <a:spcPts val="800"/>
              </a:spcAft>
            </a:pPr>
            <a:r>
              <a:rPr lang="en-US" sz="1600" b="1" dirty="0">
                <a:solidFill>
                  <a:schemeClr val="tx1">
                    <a:lumMod val="75000"/>
                    <a:lumOff val="25000"/>
                  </a:schemeClr>
                </a:solidFill>
              </a:rPr>
              <a:t>Check your preconceptions </a:t>
            </a:r>
            <a:r>
              <a:rPr lang="en-US" sz="1600" dirty="0">
                <a:solidFill>
                  <a:schemeClr val="tx1">
                    <a:lumMod val="75000"/>
                    <a:lumOff val="25000"/>
                  </a:schemeClr>
                </a:solidFill>
              </a:rPr>
              <a:t>at the door. </a:t>
            </a:r>
          </a:p>
        </p:txBody>
      </p:sp>
      <p:cxnSp>
        <p:nvCxnSpPr>
          <p:cNvPr id="28" name="Straight Connector 23">
            <a:extLst>
              <a:ext uri="{FF2B5EF4-FFF2-40B4-BE49-F238E27FC236}">
                <a16:creationId xmlns:a16="http://schemas.microsoft.com/office/drawing/2014/main" id="{254A2AE7-1E1D-4D83-BCDA-77DF58D9168A}"/>
              </a:ext>
            </a:extLst>
          </p:cNvPr>
          <p:cNvCxnSpPr>
            <a:cxnSpLocks/>
          </p:cNvCxnSpPr>
          <p:nvPr/>
        </p:nvCxnSpPr>
        <p:spPr>
          <a:xfrm>
            <a:off x="441900" y="1451104"/>
            <a:ext cx="22056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3">
            <a:extLst>
              <a:ext uri="{FF2B5EF4-FFF2-40B4-BE49-F238E27FC236}">
                <a16:creationId xmlns:a16="http://schemas.microsoft.com/office/drawing/2014/main" id="{DFD6098A-9DA0-48A6-974B-25B7DDD4ABE6}"/>
              </a:ext>
            </a:extLst>
          </p:cNvPr>
          <p:cNvCxnSpPr>
            <a:cxnSpLocks/>
          </p:cNvCxnSpPr>
          <p:nvPr/>
        </p:nvCxnSpPr>
        <p:spPr>
          <a:xfrm>
            <a:off x="441900" y="1759275"/>
            <a:ext cx="4070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3">
            <a:extLst>
              <a:ext uri="{FF2B5EF4-FFF2-40B4-BE49-F238E27FC236}">
                <a16:creationId xmlns:a16="http://schemas.microsoft.com/office/drawing/2014/main" id="{6624B6E3-1EF6-46BA-97A1-BF0223F3E8C5}"/>
              </a:ext>
            </a:extLst>
          </p:cNvPr>
          <p:cNvCxnSpPr>
            <a:cxnSpLocks/>
          </p:cNvCxnSpPr>
          <p:nvPr/>
        </p:nvCxnSpPr>
        <p:spPr>
          <a:xfrm>
            <a:off x="441900" y="2076413"/>
            <a:ext cx="7238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23">
            <a:extLst>
              <a:ext uri="{FF2B5EF4-FFF2-40B4-BE49-F238E27FC236}">
                <a16:creationId xmlns:a16="http://schemas.microsoft.com/office/drawing/2014/main" id="{517F0FB6-4CFB-4FEA-AE6A-A44D68CDBAEE}"/>
              </a:ext>
            </a:extLst>
          </p:cNvPr>
          <p:cNvCxnSpPr>
            <a:cxnSpLocks/>
          </p:cNvCxnSpPr>
          <p:nvPr/>
        </p:nvCxnSpPr>
        <p:spPr>
          <a:xfrm>
            <a:off x="441900" y="2374500"/>
            <a:ext cx="72797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3">
            <a:extLst>
              <a:ext uri="{FF2B5EF4-FFF2-40B4-BE49-F238E27FC236}">
                <a16:creationId xmlns:a16="http://schemas.microsoft.com/office/drawing/2014/main" id="{4B4A64D0-B641-4B5A-A901-B634E46D6914}"/>
              </a:ext>
            </a:extLst>
          </p:cNvPr>
          <p:cNvCxnSpPr>
            <a:cxnSpLocks/>
          </p:cNvCxnSpPr>
          <p:nvPr/>
        </p:nvCxnSpPr>
        <p:spPr>
          <a:xfrm>
            <a:off x="441900" y="3107663"/>
            <a:ext cx="72924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23">
            <a:extLst>
              <a:ext uri="{FF2B5EF4-FFF2-40B4-BE49-F238E27FC236}">
                <a16:creationId xmlns:a16="http://schemas.microsoft.com/office/drawing/2014/main" id="{D804985F-452A-4982-A150-5F0EC667D4ED}"/>
              </a:ext>
            </a:extLst>
          </p:cNvPr>
          <p:cNvCxnSpPr>
            <a:cxnSpLocks/>
          </p:cNvCxnSpPr>
          <p:nvPr/>
        </p:nvCxnSpPr>
        <p:spPr>
          <a:xfrm>
            <a:off x="441900" y="3773997"/>
            <a:ext cx="67209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6B87A4-29BA-4803-B74C-A93902CEE5D0}"/>
              </a:ext>
            </a:extLst>
          </p:cNvPr>
          <p:cNvCxnSpPr>
            <a:cxnSpLocks/>
          </p:cNvCxnSpPr>
          <p:nvPr/>
        </p:nvCxnSpPr>
        <p:spPr>
          <a:xfrm>
            <a:off x="441900" y="4751272"/>
            <a:ext cx="57074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EB471A-8E48-4AA5-85AC-57344468F49D}"/>
              </a:ext>
            </a:extLst>
          </p:cNvPr>
          <p:cNvCxnSpPr>
            <a:cxnSpLocks/>
          </p:cNvCxnSpPr>
          <p:nvPr/>
        </p:nvCxnSpPr>
        <p:spPr>
          <a:xfrm>
            <a:off x="441900" y="5062767"/>
            <a:ext cx="4930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F25BA1-A96C-4364-9957-DB8EBDD8617B}"/>
              </a:ext>
            </a:extLst>
          </p:cNvPr>
          <p:cNvCxnSpPr>
            <a:cxnSpLocks/>
          </p:cNvCxnSpPr>
          <p:nvPr/>
        </p:nvCxnSpPr>
        <p:spPr>
          <a:xfrm>
            <a:off x="441900" y="5582007"/>
            <a:ext cx="4930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14</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2" name="Title 1"/>
          <p:cNvSpPr>
            <a:spLocks noGrp="1"/>
          </p:cNvSpPr>
          <p:nvPr>
            <p:ph type="title"/>
          </p:nvPr>
        </p:nvSpPr>
        <p:spPr/>
        <p:txBody>
          <a:bodyPr/>
          <a:lstStyle/>
          <a:p>
            <a:r>
              <a:rPr lang="en-US" dirty="0"/>
              <a:t>Our manifesto of applied innovation</a:t>
            </a:r>
          </a:p>
        </p:txBody>
      </p:sp>
    </p:spTree>
    <p:extLst>
      <p:ext uri="{BB962C8B-B14F-4D97-AF65-F5344CB8AC3E}">
        <p14:creationId xmlns:p14="http://schemas.microsoft.com/office/powerpoint/2010/main" val="83120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25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nodeType="withEffect">
                                  <p:stCondLst>
                                    <p:cond delay="25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nodeType="withEffect">
                                  <p:stCondLst>
                                    <p:cond delay="25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nodeType="withEffect">
                                  <p:stCondLst>
                                    <p:cond delay="25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nodeType="withEffect">
                                  <p:stCondLst>
                                    <p:cond delay="25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nodeType="with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nodeType="withEffect">
                                  <p:stCondLst>
                                    <p:cond delay="25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nodeType="withEffect">
                                  <p:stCondLst>
                                    <p:cond delay="25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par>
                                <p:cTn id="35" presetID="22" presetClass="entr" presetSubtype="8" fill="hold" nodeType="withEffect">
                                  <p:stCondLst>
                                    <p:cond delay="25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 presetClass="entr" presetSubtype="6" decel="100000" fill="hold" grpId="0" nodeType="withEffect">
                                  <p:stCondLst>
                                    <p:cond delay="25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21721875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7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Our global platform to applied innovation</a:t>
            </a:r>
            <a:endParaRPr lang="en-US" dirty="0"/>
          </a:p>
        </p:txBody>
      </p:sp>
      <p:grpSp>
        <p:nvGrpSpPr>
          <p:cNvPr id="20" name="Group 19">
            <a:extLst>
              <a:ext uri="{FF2B5EF4-FFF2-40B4-BE49-F238E27FC236}">
                <a16:creationId xmlns:a16="http://schemas.microsoft.com/office/drawing/2014/main" id="{7B4FBB35-4E0A-4399-B97C-2C4D27908CAA}"/>
              </a:ext>
            </a:extLst>
          </p:cNvPr>
          <p:cNvGrpSpPr/>
          <p:nvPr/>
        </p:nvGrpSpPr>
        <p:grpSpPr>
          <a:xfrm>
            <a:off x="290905" y="2183140"/>
            <a:ext cx="7880295" cy="3898753"/>
            <a:chOff x="3843499" y="3719582"/>
            <a:chExt cx="16665619" cy="8244192"/>
          </a:xfrm>
          <a:solidFill>
            <a:srgbClr val="BFBFBF"/>
          </a:solidFill>
        </p:grpSpPr>
        <p:sp>
          <p:nvSpPr>
            <p:cNvPr id="37" name="Freeform 781">
              <a:extLst>
                <a:ext uri="{FF2B5EF4-FFF2-40B4-BE49-F238E27FC236}">
                  <a16:creationId xmlns:a16="http://schemas.microsoft.com/office/drawing/2014/main" id="{8AA63B38-2D32-4E46-9823-1DC913217C5A}"/>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 name="Freeform 403">
              <a:extLst>
                <a:ext uri="{FF2B5EF4-FFF2-40B4-BE49-F238E27FC236}">
                  <a16:creationId xmlns:a16="http://schemas.microsoft.com/office/drawing/2014/main" id="{271B8F11-F9EC-407D-BA4B-D70D7138A673}"/>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dirty="0">
                <a:ln>
                  <a:noFill/>
                </a:ln>
                <a:solidFill>
                  <a:prstClr val="black"/>
                </a:solidFill>
                <a:effectLst/>
                <a:uLnTx/>
                <a:uFillTx/>
                <a:latin typeface="Roboto Light"/>
                <a:ea typeface="+mn-ea"/>
                <a:cs typeface="+mn-cs"/>
              </a:endParaRPr>
            </a:p>
          </p:txBody>
        </p:sp>
        <p:sp>
          <p:nvSpPr>
            <p:cNvPr id="39" name="Freeform 404">
              <a:extLst>
                <a:ext uri="{FF2B5EF4-FFF2-40B4-BE49-F238E27FC236}">
                  <a16:creationId xmlns:a16="http://schemas.microsoft.com/office/drawing/2014/main" id="{0E8ADE9A-9B4A-4509-BA0F-B2AACCAD6E07}"/>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 name="Freeform 405">
              <a:extLst>
                <a:ext uri="{FF2B5EF4-FFF2-40B4-BE49-F238E27FC236}">
                  <a16:creationId xmlns:a16="http://schemas.microsoft.com/office/drawing/2014/main" id="{E3778B65-6FF2-4FC0-9EB2-D7B1E36C35F9}"/>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 name="Freeform 406">
              <a:extLst>
                <a:ext uri="{FF2B5EF4-FFF2-40B4-BE49-F238E27FC236}">
                  <a16:creationId xmlns:a16="http://schemas.microsoft.com/office/drawing/2014/main" id="{7A5D5EAD-9779-40BB-81C2-E05B80DBDCDA}"/>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 name="Freeform 407">
              <a:extLst>
                <a:ext uri="{FF2B5EF4-FFF2-40B4-BE49-F238E27FC236}">
                  <a16:creationId xmlns:a16="http://schemas.microsoft.com/office/drawing/2014/main" id="{D60D0887-A7A6-4B54-B90A-3F5DAE24F872}"/>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3" name="Freeform 408">
              <a:extLst>
                <a:ext uri="{FF2B5EF4-FFF2-40B4-BE49-F238E27FC236}">
                  <a16:creationId xmlns:a16="http://schemas.microsoft.com/office/drawing/2014/main" id="{CF74645D-31A4-4773-8E39-9A921F9C7D32}"/>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4" name="Freeform 409">
              <a:extLst>
                <a:ext uri="{FF2B5EF4-FFF2-40B4-BE49-F238E27FC236}">
                  <a16:creationId xmlns:a16="http://schemas.microsoft.com/office/drawing/2014/main" id="{3CCD0FD1-D61F-45E2-ACCE-03F2FAEB66EA}"/>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5" name="Freeform 410">
              <a:extLst>
                <a:ext uri="{FF2B5EF4-FFF2-40B4-BE49-F238E27FC236}">
                  <a16:creationId xmlns:a16="http://schemas.microsoft.com/office/drawing/2014/main" id="{BD3CD638-20B6-4A68-B105-C02EA314FFAC}"/>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6" name="Freeform 411">
              <a:extLst>
                <a:ext uri="{FF2B5EF4-FFF2-40B4-BE49-F238E27FC236}">
                  <a16:creationId xmlns:a16="http://schemas.microsoft.com/office/drawing/2014/main" id="{60F50F5C-373C-4583-915A-F59EAA9575CF}"/>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7" name="Freeform 412">
              <a:extLst>
                <a:ext uri="{FF2B5EF4-FFF2-40B4-BE49-F238E27FC236}">
                  <a16:creationId xmlns:a16="http://schemas.microsoft.com/office/drawing/2014/main" id="{3EF60D60-428F-44D9-A1E9-49DF134CABE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8" name="Freeform 413">
              <a:extLst>
                <a:ext uri="{FF2B5EF4-FFF2-40B4-BE49-F238E27FC236}">
                  <a16:creationId xmlns:a16="http://schemas.microsoft.com/office/drawing/2014/main" id="{1D79B34B-8CEF-4BE5-9A0A-52E03ABFEC5B}"/>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9" name="Freeform 414">
              <a:extLst>
                <a:ext uri="{FF2B5EF4-FFF2-40B4-BE49-F238E27FC236}">
                  <a16:creationId xmlns:a16="http://schemas.microsoft.com/office/drawing/2014/main" id="{0955E3F9-5431-4766-B3F6-F1BFEC67E1D0}"/>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0" name="Freeform 415">
              <a:extLst>
                <a:ext uri="{FF2B5EF4-FFF2-40B4-BE49-F238E27FC236}">
                  <a16:creationId xmlns:a16="http://schemas.microsoft.com/office/drawing/2014/main" id="{9B91D103-868F-4C4F-81E5-6E977322BABA}"/>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1" name="Freeform 416">
              <a:extLst>
                <a:ext uri="{FF2B5EF4-FFF2-40B4-BE49-F238E27FC236}">
                  <a16:creationId xmlns:a16="http://schemas.microsoft.com/office/drawing/2014/main" id="{AC8607D4-1129-4C24-ACB1-58D678CCB139}"/>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2" name="Freeform 417">
              <a:extLst>
                <a:ext uri="{FF2B5EF4-FFF2-40B4-BE49-F238E27FC236}">
                  <a16:creationId xmlns:a16="http://schemas.microsoft.com/office/drawing/2014/main" id="{038123BA-AA3B-400F-B370-25F2AEF58219}"/>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3" name="Freeform 418">
              <a:extLst>
                <a:ext uri="{FF2B5EF4-FFF2-40B4-BE49-F238E27FC236}">
                  <a16:creationId xmlns:a16="http://schemas.microsoft.com/office/drawing/2014/main" id="{68412495-A85B-4466-BE71-27C3906B5E23}"/>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4" name="Freeform 419">
              <a:extLst>
                <a:ext uri="{FF2B5EF4-FFF2-40B4-BE49-F238E27FC236}">
                  <a16:creationId xmlns:a16="http://schemas.microsoft.com/office/drawing/2014/main" id="{0C8DB8B2-087B-4EB4-BA3C-FFA29810B158}"/>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5" name="Freeform 420">
              <a:extLst>
                <a:ext uri="{FF2B5EF4-FFF2-40B4-BE49-F238E27FC236}">
                  <a16:creationId xmlns:a16="http://schemas.microsoft.com/office/drawing/2014/main" id="{03128E0D-BF1A-4DC0-BBA9-A7550D6329F7}"/>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6" name="Freeform 421">
              <a:extLst>
                <a:ext uri="{FF2B5EF4-FFF2-40B4-BE49-F238E27FC236}">
                  <a16:creationId xmlns:a16="http://schemas.microsoft.com/office/drawing/2014/main" id="{517CF768-B36E-46AD-9A38-7818040116F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7" name="Freeform 422">
              <a:extLst>
                <a:ext uri="{FF2B5EF4-FFF2-40B4-BE49-F238E27FC236}">
                  <a16:creationId xmlns:a16="http://schemas.microsoft.com/office/drawing/2014/main" id="{CC9806CF-796C-4346-96D9-FBF4872625E2}"/>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8" name="Freeform 423">
              <a:extLst>
                <a:ext uri="{FF2B5EF4-FFF2-40B4-BE49-F238E27FC236}">
                  <a16:creationId xmlns:a16="http://schemas.microsoft.com/office/drawing/2014/main" id="{425E6FB4-B6BC-4A0E-AFD6-78880CB9A2D4}"/>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59" name="Freeform 424">
              <a:extLst>
                <a:ext uri="{FF2B5EF4-FFF2-40B4-BE49-F238E27FC236}">
                  <a16:creationId xmlns:a16="http://schemas.microsoft.com/office/drawing/2014/main" id="{2F03A10E-3490-4CEA-82C5-AE53B78EF940}"/>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0" name="Freeform 425">
              <a:extLst>
                <a:ext uri="{FF2B5EF4-FFF2-40B4-BE49-F238E27FC236}">
                  <a16:creationId xmlns:a16="http://schemas.microsoft.com/office/drawing/2014/main" id="{490E44C7-1105-45F2-AB49-3810A85067C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1" name="Freeform 426">
              <a:extLst>
                <a:ext uri="{FF2B5EF4-FFF2-40B4-BE49-F238E27FC236}">
                  <a16:creationId xmlns:a16="http://schemas.microsoft.com/office/drawing/2014/main" id="{64747E91-EBEA-4DD6-9BF9-6FEF83EAA4A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2" name="Freeform 427">
              <a:extLst>
                <a:ext uri="{FF2B5EF4-FFF2-40B4-BE49-F238E27FC236}">
                  <a16:creationId xmlns:a16="http://schemas.microsoft.com/office/drawing/2014/main" id="{FE4873CD-B388-4CD0-997F-CFC1EB87C9EB}"/>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3" name="Freeform 428">
              <a:extLst>
                <a:ext uri="{FF2B5EF4-FFF2-40B4-BE49-F238E27FC236}">
                  <a16:creationId xmlns:a16="http://schemas.microsoft.com/office/drawing/2014/main" id="{2FA0394B-C479-4C70-A105-6FF03316A6FD}"/>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4" name="Freeform 429">
              <a:extLst>
                <a:ext uri="{FF2B5EF4-FFF2-40B4-BE49-F238E27FC236}">
                  <a16:creationId xmlns:a16="http://schemas.microsoft.com/office/drawing/2014/main" id="{B18D3871-20C1-49EA-B441-D6125D8ED3E9}"/>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grpSp>
          <p:nvGrpSpPr>
            <p:cNvPr id="65" name="Group 140">
              <a:extLst>
                <a:ext uri="{FF2B5EF4-FFF2-40B4-BE49-F238E27FC236}">
                  <a16:creationId xmlns:a16="http://schemas.microsoft.com/office/drawing/2014/main" id="{4E7E241B-87E7-471A-8403-087B59C959F6}"/>
                </a:ext>
              </a:extLst>
            </p:cNvPr>
            <p:cNvGrpSpPr/>
            <p:nvPr/>
          </p:nvGrpSpPr>
          <p:grpSpPr>
            <a:xfrm>
              <a:off x="17709756" y="6761778"/>
              <a:ext cx="697449" cy="662593"/>
              <a:chOff x="5961121" y="2686387"/>
              <a:chExt cx="288233" cy="273757"/>
            </a:xfrm>
            <a:grpFill/>
          </p:grpSpPr>
          <p:sp>
            <p:nvSpPr>
              <p:cNvPr id="430" name="Freeform 430">
                <a:extLst>
                  <a:ext uri="{FF2B5EF4-FFF2-40B4-BE49-F238E27FC236}">
                    <a16:creationId xmlns:a16="http://schemas.microsoft.com/office/drawing/2014/main" id="{38C81CE0-9DD6-48EA-BBB7-B7572B288E42}"/>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31" name="Freeform 431">
                <a:extLst>
                  <a:ext uri="{FF2B5EF4-FFF2-40B4-BE49-F238E27FC236}">
                    <a16:creationId xmlns:a16="http://schemas.microsoft.com/office/drawing/2014/main" id="{F604700F-829A-4C0F-B12A-CFAA6D48EB9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grpSp>
        <p:sp>
          <p:nvSpPr>
            <p:cNvPr id="66" name="Freeform 432">
              <a:extLst>
                <a:ext uri="{FF2B5EF4-FFF2-40B4-BE49-F238E27FC236}">
                  <a16:creationId xmlns:a16="http://schemas.microsoft.com/office/drawing/2014/main" id="{CA9921A8-40B1-49E2-848F-814BED378AD7}"/>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7" name="Freeform 433">
              <a:extLst>
                <a:ext uri="{FF2B5EF4-FFF2-40B4-BE49-F238E27FC236}">
                  <a16:creationId xmlns:a16="http://schemas.microsoft.com/office/drawing/2014/main" id="{241AFE5A-8EAC-4A0C-9F64-E6CA48ABD618}"/>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8" name="Freeform 434">
              <a:extLst>
                <a:ext uri="{FF2B5EF4-FFF2-40B4-BE49-F238E27FC236}">
                  <a16:creationId xmlns:a16="http://schemas.microsoft.com/office/drawing/2014/main" id="{AA0B6FEB-DA07-41AA-BFF5-36758F0DD11E}"/>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69" name="Freeform 435">
              <a:extLst>
                <a:ext uri="{FF2B5EF4-FFF2-40B4-BE49-F238E27FC236}">
                  <a16:creationId xmlns:a16="http://schemas.microsoft.com/office/drawing/2014/main" id="{109199E7-A0BC-4AA4-93B4-224D50FFE237}"/>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0" name="Freeform 436">
              <a:extLst>
                <a:ext uri="{FF2B5EF4-FFF2-40B4-BE49-F238E27FC236}">
                  <a16:creationId xmlns:a16="http://schemas.microsoft.com/office/drawing/2014/main" id="{C3026491-DD79-4CA0-9FA0-2D6CB3837068}"/>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1" name="Freeform 437">
              <a:extLst>
                <a:ext uri="{FF2B5EF4-FFF2-40B4-BE49-F238E27FC236}">
                  <a16:creationId xmlns:a16="http://schemas.microsoft.com/office/drawing/2014/main" id="{F84E5921-B60A-487A-A21C-EBF67DE3AEFB}"/>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2" name="Freeform 438">
              <a:extLst>
                <a:ext uri="{FF2B5EF4-FFF2-40B4-BE49-F238E27FC236}">
                  <a16:creationId xmlns:a16="http://schemas.microsoft.com/office/drawing/2014/main" id="{D630058B-5D1E-4434-AE72-46F15482C87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3" name="Freeform 439">
              <a:extLst>
                <a:ext uri="{FF2B5EF4-FFF2-40B4-BE49-F238E27FC236}">
                  <a16:creationId xmlns:a16="http://schemas.microsoft.com/office/drawing/2014/main" id="{D123B93A-AC49-463A-91DD-042A4947435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4" name="Freeform 440">
              <a:extLst>
                <a:ext uri="{FF2B5EF4-FFF2-40B4-BE49-F238E27FC236}">
                  <a16:creationId xmlns:a16="http://schemas.microsoft.com/office/drawing/2014/main" id="{948D2BA3-2703-43E5-BE0E-B149414F77A4}"/>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5" name="Freeform 441">
              <a:extLst>
                <a:ext uri="{FF2B5EF4-FFF2-40B4-BE49-F238E27FC236}">
                  <a16:creationId xmlns:a16="http://schemas.microsoft.com/office/drawing/2014/main" id="{6737B9EF-CAFB-4A05-B893-3A4220A26851}"/>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6" name="Freeform 442">
              <a:extLst>
                <a:ext uri="{FF2B5EF4-FFF2-40B4-BE49-F238E27FC236}">
                  <a16:creationId xmlns:a16="http://schemas.microsoft.com/office/drawing/2014/main" id="{C39F243E-0074-4E59-9CC0-62161BDEB470}"/>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7" name="Freeform 443">
              <a:extLst>
                <a:ext uri="{FF2B5EF4-FFF2-40B4-BE49-F238E27FC236}">
                  <a16:creationId xmlns:a16="http://schemas.microsoft.com/office/drawing/2014/main" id="{01AFB8C8-3784-47BB-8715-9CE24434989B}"/>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8" name="Freeform 444">
              <a:extLst>
                <a:ext uri="{FF2B5EF4-FFF2-40B4-BE49-F238E27FC236}">
                  <a16:creationId xmlns:a16="http://schemas.microsoft.com/office/drawing/2014/main" id="{55FD8E31-B461-45EA-AC7F-A07940FFBD39}"/>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79" name="Freeform 445">
              <a:extLst>
                <a:ext uri="{FF2B5EF4-FFF2-40B4-BE49-F238E27FC236}">
                  <a16:creationId xmlns:a16="http://schemas.microsoft.com/office/drawing/2014/main" id="{F61078C4-83D1-41B4-95C6-B01FFC8D106A}"/>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0" name="Freeform 446">
              <a:extLst>
                <a:ext uri="{FF2B5EF4-FFF2-40B4-BE49-F238E27FC236}">
                  <a16:creationId xmlns:a16="http://schemas.microsoft.com/office/drawing/2014/main" id="{B36CA25F-56DB-47D4-B1EC-7EB271A72510}"/>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1" name="Freeform 447">
              <a:extLst>
                <a:ext uri="{FF2B5EF4-FFF2-40B4-BE49-F238E27FC236}">
                  <a16:creationId xmlns:a16="http://schemas.microsoft.com/office/drawing/2014/main" id="{828A0316-C2BE-4E46-A2D4-BB99119A2536}"/>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2" name="Freeform 448">
              <a:extLst>
                <a:ext uri="{FF2B5EF4-FFF2-40B4-BE49-F238E27FC236}">
                  <a16:creationId xmlns:a16="http://schemas.microsoft.com/office/drawing/2014/main" id="{5BAFA8D3-6C02-45F1-8C2F-15DB53C0C8A1}"/>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3" name="Freeform 449">
              <a:extLst>
                <a:ext uri="{FF2B5EF4-FFF2-40B4-BE49-F238E27FC236}">
                  <a16:creationId xmlns:a16="http://schemas.microsoft.com/office/drawing/2014/main" id="{8FC81407-6FBB-4256-B029-233875A38F8C}"/>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4" name="Freeform 450">
              <a:extLst>
                <a:ext uri="{FF2B5EF4-FFF2-40B4-BE49-F238E27FC236}">
                  <a16:creationId xmlns:a16="http://schemas.microsoft.com/office/drawing/2014/main" id="{C9E22B0F-5B15-4DC0-8F91-33AFC1B9F48C}"/>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5" name="Freeform 451">
              <a:extLst>
                <a:ext uri="{FF2B5EF4-FFF2-40B4-BE49-F238E27FC236}">
                  <a16:creationId xmlns:a16="http://schemas.microsoft.com/office/drawing/2014/main" id="{1A5EE869-BD95-4049-A22B-69C52AC2DE7E}"/>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6" name="Freeform 452">
              <a:extLst>
                <a:ext uri="{FF2B5EF4-FFF2-40B4-BE49-F238E27FC236}">
                  <a16:creationId xmlns:a16="http://schemas.microsoft.com/office/drawing/2014/main" id="{FA453AA0-9ABA-4E59-AE88-EDE551C4B007}"/>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7" name="Freeform 453">
              <a:extLst>
                <a:ext uri="{FF2B5EF4-FFF2-40B4-BE49-F238E27FC236}">
                  <a16:creationId xmlns:a16="http://schemas.microsoft.com/office/drawing/2014/main" id="{EE083945-CB54-4481-95DF-63A1274EA54A}"/>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8" name="Freeform 454">
              <a:extLst>
                <a:ext uri="{FF2B5EF4-FFF2-40B4-BE49-F238E27FC236}">
                  <a16:creationId xmlns:a16="http://schemas.microsoft.com/office/drawing/2014/main" id="{AB131A2B-304F-4EA2-A96D-C0050B5F0885}"/>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89" name="Freeform 455">
              <a:extLst>
                <a:ext uri="{FF2B5EF4-FFF2-40B4-BE49-F238E27FC236}">
                  <a16:creationId xmlns:a16="http://schemas.microsoft.com/office/drawing/2014/main" id="{C1AD6218-9690-4794-93D9-68B581AE0A02}"/>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0" name="Freeform 456">
              <a:extLst>
                <a:ext uri="{FF2B5EF4-FFF2-40B4-BE49-F238E27FC236}">
                  <a16:creationId xmlns:a16="http://schemas.microsoft.com/office/drawing/2014/main" id="{2D0E3EB0-AB68-4A9B-8F19-1094353CAF30}"/>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1" name="Freeform 457">
              <a:extLst>
                <a:ext uri="{FF2B5EF4-FFF2-40B4-BE49-F238E27FC236}">
                  <a16:creationId xmlns:a16="http://schemas.microsoft.com/office/drawing/2014/main" id="{454A8920-E398-439F-8A1A-F79FA6C72DFF}"/>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2" name="Freeform 458">
              <a:extLst>
                <a:ext uri="{FF2B5EF4-FFF2-40B4-BE49-F238E27FC236}">
                  <a16:creationId xmlns:a16="http://schemas.microsoft.com/office/drawing/2014/main" id="{47F43879-DEF2-4A98-B7F9-ADD9F30C6B11}"/>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3" name="Freeform 459">
              <a:extLst>
                <a:ext uri="{FF2B5EF4-FFF2-40B4-BE49-F238E27FC236}">
                  <a16:creationId xmlns:a16="http://schemas.microsoft.com/office/drawing/2014/main" id="{C1056F08-2F70-466C-9196-E464EBDE3888}"/>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4" name="Freeform 460">
              <a:extLst>
                <a:ext uri="{FF2B5EF4-FFF2-40B4-BE49-F238E27FC236}">
                  <a16:creationId xmlns:a16="http://schemas.microsoft.com/office/drawing/2014/main" id="{B2EF5F92-74DC-4428-AFBE-D7081B91DDDD}"/>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5" name="Freeform 461">
              <a:extLst>
                <a:ext uri="{FF2B5EF4-FFF2-40B4-BE49-F238E27FC236}">
                  <a16:creationId xmlns:a16="http://schemas.microsoft.com/office/drawing/2014/main" id="{D245E1B0-2445-431D-8F24-D45A5CBBFCCE}"/>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6" name="Freeform 462">
              <a:extLst>
                <a:ext uri="{FF2B5EF4-FFF2-40B4-BE49-F238E27FC236}">
                  <a16:creationId xmlns:a16="http://schemas.microsoft.com/office/drawing/2014/main" id="{DAD6BF39-4FA4-43A8-9FE6-1BA92126ED16}"/>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7" name="Freeform 463">
              <a:extLst>
                <a:ext uri="{FF2B5EF4-FFF2-40B4-BE49-F238E27FC236}">
                  <a16:creationId xmlns:a16="http://schemas.microsoft.com/office/drawing/2014/main" id="{587283D4-A499-49FD-8001-5FE85D76495A}"/>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8" name="Freeform 464">
              <a:extLst>
                <a:ext uri="{FF2B5EF4-FFF2-40B4-BE49-F238E27FC236}">
                  <a16:creationId xmlns:a16="http://schemas.microsoft.com/office/drawing/2014/main" id="{77C2F9B6-0835-4458-AD09-E0A79AFD868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99" name="Freeform 465">
              <a:extLst>
                <a:ext uri="{FF2B5EF4-FFF2-40B4-BE49-F238E27FC236}">
                  <a16:creationId xmlns:a16="http://schemas.microsoft.com/office/drawing/2014/main" id="{DE280E9F-1315-4EE1-A5A3-048633F706F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0" name="Freeform 466">
              <a:extLst>
                <a:ext uri="{FF2B5EF4-FFF2-40B4-BE49-F238E27FC236}">
                  <a16:creationId xmlns:a16="http://schemas.microsoft.com/office/drawing/2014/main" id="{5F5C53F0-D3A7-4331-9092-7E0479253B43}"/>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1" name="Freeform 467">
              <a:extLst>
                <a:ext uri="{FF2B5EF4-FFF2-40B4-BE49-F238E27FC236}">
                  <a16:creationId xmlns:a16="http://schemas.microsoft.com/office/drawing/2014/main" id="{CB96793D-F812-43A1-86FB-16137BD9808D}"/>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2" name="Freeform 468">
              <a:extLst>
                <a:ext uri="{FF2B5EF4-FFF2-40B4-BE49-F238E27FC236}">
                  <a16:creationId xmlns:a16="http://schemas.microsoft.com/office/drawing/2014/main" id="{D112E525-087E-46D9-84E0-8DA4AD02E3CD}"/>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3" name="Freeform 469">
              <a:extLst>
                <a:ext uri="{FF2B5EF4-FFF2-40B4-BE49-F238E27FC236}">
                  <a16:creationId xmlns:a16="http://schemas.microsoft.com/office/drawing/2014/main" id="{07370FF6-6FED-4CF0-9693-7CAF08B954D8}"/>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4" name="Freeform 470">
              <a:extLst>
                <a:ext uri="{FF2B5EF4-FFF2-40B4-BE49-F238E27FC236}">
                  <a16:creationId xmlns:a16="http://schemas.microsoft.com/office/drawing/2014/main" id="{F1AB400D-3365-4504-B7D5-AABECFCC5E48}"/>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5" name="Freeform 471">
              <a:extLst>
                <a:ext uri="{FF2B5EF4-FFF2-40B4-BE49-F238E27FC236}">
                  <a16:creationId xmlns:a16="http://schemas.microsoft.com/office/drawing/2014/main" id="{22693C40-DBC3-4A5C-B6E6-83F443506DD8}"/>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6" name="Freeform 472">
              <a:extLst>
                <a:ext uri="{FF2B5EF4-FFF2-40B4-BE49-F238E27FC236}">
                  <a16:creationId xmlns:a16="http://schemas.microsoft.com/office/drawing/2014/main" id="{48BFCB29-6C64-4EA5-A9E4-001396FED3D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7" name="Freeform 473">
              <a:extLst>
                <a:ext uri="{FF2B5EF4-FFF2-40B4-BE49-F238E27FC236}">
                  <a16:creationId xmlns:a16="http://schemas.microsoft.com/office/drawing/2014/main" id="{C3094D9D-1F56-454E-9E30-5C9173564904}"/>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8" name="Freeform 474">
              <a:extLst>
                <a:ext uri="{FF2B5EF4-FFF2-40B4-BE49-F238E27FC236}">
                  <a16:creationId xmlns:a16="http://schemas.microsoft.com/office/drawing/2014/main" id="{4E393F40-52E9-4F6A-B779-97FE929AA640}"/>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09" name="Freeform 475">
              <a:extLst>
                <a:ext uri="{FF2B5EF4-FFF2-40B4-BE49-F238E27FC236}">
                  <a16:creationId xmlns:a16="http://schemas.microsoft.com/office/drawing/2014/main" id="{9C92AF5E-3344-46E0-80E7-89F4425320AE}"/>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0" name="Freeform 476">
              <a:extLst>
                <a:ext uri="{FF2B5EF4-FFF2-40B4-BE49-F238E27FC236}">
                  <a16:creationId xmlns:a16="http://schemas.microsoft.com/office/drawing/2014/main" id="{D77AFA5D-C507-4FC0-8496-5313AD803017}"/>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1" name="Freeform 477">
              <a:extLst>
                <a:ext uri="{FF2B5EF4-FFF2-40B4-BE49-F238E27FC236}">
                  <a16:creationId xmlns:a16="http://schemas.microsoft.com/office/drawing/2014/main" id="{A91DC64A-288C-4888-8B11-E5AC8B1F534C}"/>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2" name="Freeform 478">
              <a:extLst>
                <a:ext uri="{FF2B5EF4-FFF2-40B4-BE49-F238E27FC236}">
                  <a16:creationId xmlns:a16="http://schemas.microsoft.com/office/drawing/2014/main" id="{3C59B034-3315-4C06-B327-0BAD265FC52C}"/>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3" name="Freeform 479">
              <a:extLst>
                <a:ext uri="{FF2B5EF4-FFF2-40B4-BE49-F238E27FC236}">
                  <a16:creationId xmlns:a16="http://schemas.microsoft.com/office/drawing/2014/main" id="{79BE9966-A056-4DA2-A12B-0C998ED3BF7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4" name="Freeform 480">
              <a:extLst>
                <a:ext uri="{FF2B5EF4-FFF2-40B4-BE49-F238E27FC236}">
                  <a16:creationId xmlns:a16="http://schemas.microsoft.com/office/drawing/2014/main" id="{22A6B44D-2027-4180-8021-A6CE920B75D4}"/>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dirty="0">
                <a:ln>
                  <a:noFill/>
                </a:ln>
                <a:solidFill>
                  <a:prstClr val="black"/>
                </a:solidFill>
                <a:effectLst/>
                <a:uLnTx/>
                <a:uFillTx/>
                <a:latin typeface="Roboto Light"/>
                <a:ea typeface="+mn-ea"/>
                <a:cs typeface="+mn-cs"/>
              </a:endParaRPr>
            </a:p>
          </p:txBody>
        </p:sp>
        <p:sp>
          <p:nvSpPr>
            <p:cNvPr id="115" name="Freeform 481">
              <a:extLst>
                <a:ext uri="{FF2B5EF4-FFF2-40B4-BE49-F238E27FC236}">
                  <a16:creationId xmlns:a16="http://schemas.microsoft.com/office/drawing/2014/main" id="{290EB702-0E70-47E3-8199-0525D8992094}"/>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6" name="Freeform 482">
              <a:extLst>
                <a:ext uri="{FF2B5EF4-FFF2-40B4-BE49-F238E27FC236}">
                  <a16:creationId xmlns:a16="http://schemas.microsoft.com/office/drawing/2014/main" id="{5606E98F-2530-439C-BD57-781AC1EEA3FF}"/>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7" name="Freeform 483">
              <a:extLst>
                <a:ext uri="{FF2B5EF4-FFF2-40B4-BE49-F238E27FC236}">
                  <a16:creationId xmlns:a16="http://schemas.microsoft.com/office/drawing/2014/main" id="{2BFC1BB0-363D-4248-892F-EB23C26FE870}"/>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8" name="Freeform 484">
              <a:extLst>
                <a:ext uri="{FF2B5EF4-FFF2-40B4-BE49-F238E27FC236}">
                  <a16:creationId xmlns:a16="http://schemas.microsoft.com/office/drawing/2014/main" id="{D84CED0F-FF37-42AC-960B-A611308FD237}"/>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19" name="Freeform 485">
              <a:extLst>
                <a:ext uri="{FF2B5EF4-FFF2-40B4-BE49-F238E27FC236}">
                  <a16:creationId xmlns:a16="http://schemas.microsoft.com/office/drawing/2014/main" id="{E591A86B-432B-493D-812C-5EC99E0767AA}"/>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0" name="Freeform 486">
              <a:extLst>
                <a:ext uri="{FF2B5EF4-FFF2-40B4-BE49-F238E27FC236}">
                  <a16:creationId xmlns:a16="http://schemas.microsoft.com/office/drawing/2014/main" id="{53A10003-D34E-4C55-9D1A-3ACE42805D53}"/>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1" name="Freeform 487">
              <a:extLst>
                <a:ext uri="{FF2B5EF4-FFF2-40B4-BE49-F238E27FC236}">
                  <a16:creationId xmlns:a16="http://schemas.microsoft.com/office/drawing/2014/main" id="{8F0D5B4F-B299-44AF-93DE-D51716E02549}"/>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2" name="Freeform 488">
              <a:extLst>
                <a:ext uri="{FF2B5EF4-FFF2-40B4-BE49-F238E27FC236}">
                  <a16:creationId xmlns:a16="http://schemas.microsoft.com/office/drawing/2014/main" id="{A77A5B07-C16E-47C2-8EE2-E36D98063067}"/>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3" name="Freeform 489">
              <a:extLst>
                <a:ext uri="{FF2B5EF4-FFF2-40B4-BE49-F238E27FC236}">
                  <a16:creationId xmlns:a16="http://schemas.microsoft.com/office/drawing/2014/main" id="{15D56332-6B05-4C7F-8CAE-4ED4B3D68922}"/>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4" name="Freeform 490">
              <a:extLst>
                <a:ext uri="{FF2B5EF4-FFF2-40B4-BE49-F238E27FC236}">
                  <a16:creationId xmlns:a16="http://schemas.microsoft.com/office/drawing/2014/main" id="{BD8FD957-13CB-4763-ACAA-D0DB07CF3005}"/>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5" name="Freeform 491">
              <a:extLst>
                <a:ext uri="{FF2B5EF4-FFF2-40B4-BE49-F238E27FC236}">
                  <a16:creationId xmlns:a16="http://schemas.microsoft.com/office/drawing/2014/main" id="{0D49673A-0F5C-41E5-9634-0EABF9499ECB}"/>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6" name="Freeform 492">
              <a:extLst>
                <a:ext uri="{FF2B5EF4-FFF2-40B4-BE49-F238E27FC236}">
                  <a16:creationId xmlns:a16="http://schemas.microsoft.com/office/drawing/2014/main" id="{902B5DEE-0B4D-4558-8185-C0DC6138AEC6}"/>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7" name="Freeform 493">
              <a:extLst>
                <a:ext uri="{FF2B5EF4-FFF2-40B4-BE49-F238E27FC236}">
                  <a16:creationId xmlns:a16="http://schemas.microsoft.com/office/drawing/2014/main" id="{B85A93BC-364C-46D6-92E4-0749ADF22DC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8" name="Freeform 494">
              <a:extLst>
                <a:ext uri="{FF2B5EF4-FFF2-40B4-BE49-F238E27FC236}">
                  <a16:creationId xmlns:a16="http://schemas.microsoft.com/office/drawing/2014/main" id="{EFCDEC02-8F2B-411C-9B11-FFFCD6AAF9E5}"/>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29" name="Freeform 495">
              <a:extLst>
                <a:ext uri="{FF2B5EF4-FFF2-40B4-BE49-F238E27FC236}">
                  <a16:creationId xmlns:a16="http://schemas.microsoft.com/office/drawing/2014/main" id="{02E6D007-8BD7-4F13-B363-38D36D98E080}"/>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0" name="Freeform 496">
              <a:extLst>
                <a:ext uri="{FF2B5EF4-FFF2-40B4-BE49-F238E27FC236}">
                  <a16:creationId xmlns:a16="http://schemas.microsoft.com/office/drawing/2014/main" id="{F9223797-518C-4829-965B-07A95C55ABCF}"/>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1" name="Freeform 497">
              <a:extLst>
                <a:ext uri="{FF2B5EF4-FFF2-40B4-BE49-F238E27FC236}">
                  <a16:creationId xmlns:a16="http://schemas.microsoft.com/office/drawing/2014/main" id="{F8821DE6-325D-446F-9CC0-94C0377C216C}"/>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2" name="Freeform 498">
              <a:extLst>
                <a:ext uri="{FF2B5EF4-FFF2-40B4-BE49-F238E27FC236}">
                  <a16:creationId xmlns:a16="http://schemas.microsoft.com/office/drawing/2014/main" id="{5CBA72F5-19F3-43F8-B9B7-5F1CA50BBCE9}"/>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3" name="Freeform 499">
              <a:extLst>
                <a:ext uri="{FF2B5EF4-FFF2-40B4-BE49-F238E27FC236}">
                  <a16:creationId xmlns:a16="http://schemas.microsoft.com/office/drawing/2014/main" id="{CE75027A-3360-446D-8128-84D7E4DBE61C}"/>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4" name="Freeform 500">
              <a:extLst>
                <a:ext uri="{FF2B5EF4-FFF2-40B4-BE49-F238E27FC236}">
                  <a16:creationId xmlns:a16="http://schemas.microsoft.com/office/drawing/2014/main" id="{FD269A0C-E944-474B-B69E-D754D88789B1}"/>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5" name="Freeform 501">
              <a:extLst>
                <a:ext uri="{FF2B5EF4-FFF2-40B4-BE49-F238E27FC236}">
                  <a16:creationId xmlns:a16="http://schemas.microsoft.com/office/drawing/2014/main" id="{B88BCA88-24A4-410D-9AB9-F705C1ECF8D2}"/>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6" name="Freeform 502">
              <a:extLst>
                <a:ext uri="{FF2B5EF4-FFF2-40B4-BE49-F238E27FC236}">
                  <a16:creationId xmlns:a16="http://schemas.microsoft.com/office/drawing/2014/main" id="{B7C73D9E-B431-4F44-A1FE-910F0F94AB28}"/>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7" name="Freeform 503">
              <a:extLst>
                <a:ext uri="{FF2B5EF4-FFF2-40B4-BE49-F238E27FC236}">
                  <a16:creationId xmlns:a16="http://schemas.microsoft.com/office/drawing/2014/main" id="{5183AAEC-8116-44E9-9704-31B6A6B09119}"/>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8" name="Freeform 504">
              <a:extLst>
                <a:ext uri="{FF2B5EF4-FFF2-40B4-BE49-F238E27FC236}">
                  <a16:creationId xmlns:a16="http://schemas.microsoft.com/office/drawing/2014/main" id="{B114B7C3-54D1-4F14-A195-64BE08371557}"/>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39" name="Freeform 505">
              <a:extLst>
                <a:ext uri="{FF2B5EF4-FFF2-40B4-BE49-F238E27FC236}">
                  <a16:creationId xmlns:a16="http://schemas.microsoft.com/office/drawing/2014/main" id="{7B8218C1-6CE4-49AC-A93A-6FBF0A2C2C88}"/>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0" name="Freeform 506">
              <a:extLst>
                <a:ext uri="{FF2B5EF4-FFF2-40B4-BE49-F238E27FC236}">
                  <a16:creationId xmlns:a16="http://schemas.microsoft.com/office/drawing/2014/main" id="{D6945FB3-A572-4078-9F31-B840D5676C75}"/>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1" name="Freeform 507">
              <a:extLst>
                <a:ext uri="{FF2B5EF4-FFF2-40B4-BE49-F238E27FC236}">
                  <a16:creationId xmlns:a16="http://schemas.microsoft.com/office/drawing/2014/main" id="{7A47B659-BE61-4343-9611-DD6CD16AC35F}"/>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2" name="Freeform 508">
              <a:extLst>
                <a:ext uri="{FF2B5EF4-FFF2-40B4-BE49-F238E27FC236}">
                  <a16:creationId xmlns:a16="http://schemas.microsoft.com/office/drawing/2014/main" id="{D888729A-6954-443B-8B78-18A9043A7C9D}"/>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3" name="Freeform 509">
              <a:extLst>
                <a:ext uri="{FF2B5EF4-FFF2-40B4-BE49-F238E27FC236}">
                  <a16:creationId xmlns:a16="http://schemas.microsoft.com/office/drawing/2014/main" id="{8AD6A85B-5385-447C-A106-D2BBC70B4B7C}"/>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4" name="Freeform 510">
              <a:extLst>
                <a:ext uri="{FF2B5EF4-FFF2-40B4-BE49-F238E27FC236}">
                  <a16:creationId xmlns:a16="http://schemas.microsoft.com/office/drawing/2014/main" id="{B063F2CC-9228-4F7F-911A-11FD71A25A1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5" name="Freeform 511">
              <a:extLst>
                <a:ext uri="{FF2B5EF4-FFF2-40B4-BE49-F238E27FC236}">
                  <a16:creationId xmlns:a16="http://schemas.microsoft.com/office/drawing/2014/main" id="{3030AF9B-BDEA-4C17-BDD4-0AF6C543582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6" name="Freeform 512">
              <a:extLst>
                <a:ext uri="{FF2B5EF4-FFF2-40B4-BE49-F238E27FC236}">
                  <a16:creationId xmlns:a16="http://schemas.microsoft.com/office/drawing/2014/main" id="{C04C867F-A690-40C2-AD18-82F270BFB657}"/>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7" name="Freeform 513">
              <a:extLst>
                <a:ext uri="{FF2B5EF4-FFF2-40B4-BE49-F238E27FC236}">
                  <a16:creationId xmlns:a16="http://schemas.microsoft.com/office/drawing/2014/main" id="{067D1E35-DC30-4CCF-9DBE-50153F721003}"/>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8" name="Freeform 514">
              <a:extLst>
                <a:ext uri="{FF2B5EF4-FFF2-40B4-BE49-F238E27FC236}">
                  <a16:creationId xmlns:a16="http://schemas.microsoft.com/office/drawing/2014/main" id="{1A32E040-BB85-4DFE-8CA9-8949B074BFB7}"/>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49" name="Freeform 515">
              <a:extLst>
                <a:ext uri="{FF2B5EF4-FFF2-40B4-BE49-F238E27FC236}">
                  <a16:creationId xmlns:a16="http://schemas.microsoft.com/office/drawing/2014/main" id="{533FA498-1A04-4296-9940-F4A26F94AAC8}"/>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0" name="Freeform 516">
              <a:extLst>
                <a:ext uri="{FF2B5EF4-FFF2-40B4-BE49-F238E27FC236}">
                  <a16:creationId xmlns:a16="http://schemas.microsoft.com/office/drawing/2014/main" id="{5B7C0D34-AE14-4C1B-9E78-6B9B19C2F2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1" name="Freeform 517">
              <a:extLst>
                <a:ext uri="{FF2B5EF4-FFF2-40B4-BE49-F238E27FC236}">
                  <a16:creationId xmlns:a16="http://schemas.microsoft.com/office/drawing/2014/main" id="{B3C079E1-F602-418C-9A08-A37AD67B0117}"/>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2" name="Freeform 518">
              <a:extLst>
                <a:ext uri="{FF2B5EF4-FFF2-40B4-BE49-F238E27FC236}">
                  <a16:creationId xmlns:a16="http://schemas.microsoft.com/office/drawing/2014/main" id="{A9E334DB-9323-4A87-92A9-B4EE8A9875D6}"/>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3" name="Freeform 519">
              <a:extLst>
                <a:ext uri="{FF2B5EF4-FFF2-40B4-BE49-F238E27FC236}">
                  <a16:creationId xmlns:a16="http://schemas.microsoft.com/office/drawing/2014/main" id="{D04CFB36-05C8-4723-B71B-77E7F02FDFDB}"/>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4" name="Freeform 520">
              <a:extLst>
                <a:ext uri="{FF2B5EF4-FFF2-40B4-BE49-F238E27FC236}">
                  <a16:creationId xmlns:a16="http://schemas.microsoft.com/office/drawing/2014/main" id="{55D12A90-75AF-4DEC-A439-B617228684A7}"/>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5" name="Freeform 521">
              <a:extLst>
                <a:ext uri="{FF2B5EF4-FFF2-40B4-BE49-F238E27FC236}">
                  <a16:creationId xmlns:a16="http://schemas.microsoft.com/office/drawing/2014/main" id="{94F9B920-4411-4DE9-B0EE-24AA0640205B}"/>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6" name="Freeform 522">
              <a:extLst>
                <a:ext uri="{FF2B5EF4-FFF2-40B4-BE49-F238E27FC236}">
                  <a16:creationId xmlns:a16="http://schemas.microsoft.com/office/drawing/2014/main" id="{F8797EAC-BAED-4920-A439-9D352BA0BED3}"/>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7" name="Freeform 523">
              <a:extLst>
                <a:ext uri="{FF2B5EF4-FFF2-40B4-BE49-F238E27FC236}">
                  <a16:creationId xmlns:a16="http://schemas.microsoft.com/office/drawing/2014/main" id="{777BCD85-EF32-41F8-8E77-2508E85BAC0B}"/>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8" name="Freeform 524">
              <a:extLst>
                <a:ext uri="{FF2B5EF4-FFF2-40B4-BE49-F238E27FC236}">
                  <a16:creationId xmlns:a16="http://schemas.microsoft.com/office/drawing/2014/main" id="{1BCB022A-748F-43D7-A266-95891AE0EFC8}"/>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59" name="Freeform 525">
              <a:extLst>
                <a:ext uri="{FF2B5EF4-FFF2-40B4-BE49-F238E27FC236}">
                  <a16:creationId xmlns:a16="http://schemas.microsoft.com/office/drawing/2014/main" id="{4D4C3EB8-11F6-4BCE-9349-52CE3828A0DE}"/>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0" name="Freeform 526">
              <a:extLst>
                <a:ext uri="{FF2B5EF4-FFF2-40B4-BE49-F238E27FC236}">
                  <a16:creationId xmlns:a16="http://schemas.microsoft.com/office/drawing/2014/main" id="{F83E1DB9-E6AD-4DF1-B413-325A9157F950}"/>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1" name="Freeform 527">
              <a:extLst>
                <a:ext uri="{FF2B5EF4-FFF2-40B4-BE49-F238E27FC236}">
                  <a16:creationId xmlns:a16="http://schemas.microsoft.com/office/drawing/2014/main" id="{1D6C0B99-2A51-4F49-BDA0-D9E5B1079F94}"/>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2" name="Freeform 528">
              <a:extLst>
                <a:ext uri="{FF2B5EF4-FFF2-40B4-BE49-F238E27FC236}">
                  <a16:creationId xmlns:a16="http://schemas.microsoft.com/office/drawing/2014/main" id="{920B0382-D932-444E-B203-EFCF7FB0B925}"/>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3" name="Freeform 529">
              <a:extLst>
                <a:ext uri="{FF2B5EF4-FFF2-40B4-BE49-F238E27FC236}">
                  <a16:creationId xmlns:a16="http://schemas.microsoft.com/office/drawing/2014/main" id="{D03A2375-FF2D-4B4F-A50C-C733E5074D85}"/>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4" name="Freeform 530">
              <a:extLst>
                <a:ext uri="{FF2B5EF4-FFF2-40B4-BE49-F238E27FC236}">
                  <a16:creationId xmlns:a16="http://schemas.microsoft.com/office/drawing/2014/main" id="{DFE9C3F0-834F-457F-9CCC-D7E50E2C098F}"/>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5" name="Freeform 531">
              <a:extLst>
                <a:ext uri="{FF2B5EF4-FFF2-40B4-BE49-F238E27FC236}">
                  <a16:creationId xmlns:a16="http://schemas.microsoft.com/office/drawing/2014/main" id="{01516AB6-C3A3-4FC5-AF5A-446B8B8B02F6}"/>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6" name="Freeform 532">
              <a:extLst>
                <a:ext uri="{FF2B5EF4-FFF2-40B4-BE49-F238E27FC236}">
                  <a16:creationId xmlns:a16="http://schemas.microsoft.com/office/drawing/2014/main" id="{A18A5E75-141F-4CBF-8262-32AE4057A11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7" name="Freeform 533">
              <a:extLst>
                <a:ext uri="{FF2B5EF4-FFF2-40B4-BE49-F238E27FC236}">
                  <a16:creationId xmlns:a16="http://schemas.microsoft.com/office/drawing/2014/main" id="{B48A07D2-2CA7-4E31-A6DF-F7428413541D}"/>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8" name="Freeform 534">
              <a:extLst>
                <a:ext uri="{FF2B5EF4-FFF2-40B4-BE49-F238E27FC236}">
                  <a16:creationId xmlns:a16="http://schemas.microsoft.com/office/drawing/2014/main" id="{BECEB14C-7789-4C44-A601-892FF4A0BC5A}"/>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69" name="Freeform 535">
              <a:extLst>
                <a:ext uri="{FF2B5EF4-FFF2-40B4-BE49-F238E27FC236}">
                  <a16:creationId xmlns:a16="http://schemas.microsoft.com/office/drawing/2014/main" id="{FEA0BC35-6B50-4B8D-95D5-4A7DF1A82017}"/>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0" name="Freeform 536">
              <a:extLst>
                <a:ext uri="{FF2B5EF4-FFF2-40B4-BE49-F238E27FC236}">
                  <a16:creationId xmlns:a16="http://schemas.microsoft.com/office/drawing/2014/main" id="{AC19864D-E8E9-40F9-A5B5-930937B6A7F2}"/>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1" name="Freeform 537">
              <a:extLst>
                <a:ext uri="{FF2B5EF4-FFF2-40B4-BE49-F238E27FC236}">
                  <a16:creationId xmlns:a16="http://schemas.microsoft.com/office/drawing/2014/main" id="{62D0A82A-D658-40B5-B682-DECFCD628ABD}"/>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2" name="Freeform 538">
              <a:extLst>
                <a:ext uri="{FF2B5EF4-FFF2-40B4-BE49-F238E27FC236}">
                  <a16:creationId xmlns:a16="http://schemas.microsoft.com/office/drawing/2014/main" id="{34F99FC7-E155-42AC-AB1A-337A7960B04A}"/>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3" name="Freeform 539">
              <a:extLst>
                <a:ext uri="{FF2B5EF4-FFF2-40B4-BE49-F238E27FC236}">
                  <a16:creationId xmlns:a16="http://schemas.microsoft.com/office/drawing/2014/main" id="{76DB7954-1935-4AB1-B00A-C8E816CFD2FF}"/>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4" name="Freeform 540">
              <a:extLst>
                <a:ext uri="{FF2B5EF4-FFF2-40B4-BE49-F238E27FC236}">
                  <a16:creationId xmlns:a16="http://schemas.microsoft.com/office/drawing/2014/main" id="{2BF44C44-91E3-404F-A50D-6480F8C98B1E}"/>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5" name="Freeform 541">
              <a:extLst>
                <a:ext uri="{FF2B5EF4-FFF2-40B4-BE49-F238E27FC236}">
                  <a16:creationId xmlns:a16="http://schemas.microsoft.com/office/drawing/2014/main" id="{926DED62-BD73-4175-AE0D-F2D85D9E6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6" name="Freeform 542">
              <a:extLst>
                <a:ext uri="{FF2B5EF4-FFF2-40B4-BE49-F238E27FC236}">
                  <a16:creationId xmlns:a16="http://schemas.microsoft.com/office/drawing/2014/main" id="{09D33066-A6A4-465D-A4B1-545AC6C03DAF}"/>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7" name="Freeform 543">
              <a:extLst>
                <a:ext uri="{FF2B5EF4-FFF2-40B4-BE49-F238E27FC236}">
                  <a16:creationId xmlns:a16="http://schemas.microsoft.com/office/drawing/2014/main" id="{8922D175-38BF-464B-9BA4-8CC060CAFE42}"/>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8" name="Freeform 544">
              <a:extLst>
                <a:ext uri="{FF2B5EF4-FFF2-40B4-BE49-F238E27FC236}">
                  <a16:creationId xmlns:a16="http://schemas.microsoft.com/office/drawing/2014/main" id="{62EF76F7-4C6E-48A3-B830-F78A22D896B7}"/>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79" name="Freeform 545">
              <a:extLst>
                <a:ext uri="{FF2B5EF4-FFF2-40B4-BE49-F238E27FC236}">
                  <a16:creationId xmlns:a16="http://schemas.microsoft.com/office/drawing/2014/main" id="{C48A5621-3C15-461F-B5D0-26995FC5EEF2}"/>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0" name="Freeform 546">
              <a:extLst>
                <a:ext uri="{FF2B5EF4-FFF2-40B4-BE49-F238E27FC236}">
                  <a16:creationId xmlns:a16="http://schemas.microsoft.com/office/drawing/2014/main" id="{559B3263-C404-44D8-91E6-357518969223}"/>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1" name="Freeform 547">
              <a:extLst>
                <a:ext uri="{FF2B5EF4-FFF2-40B4-BE49-F238E27FC236}">
                  <a16:creationId xmlns:a16="http://schemas.microsoft.com/office/drawing/2014/main" id="{91CE7797-DA77-4420-A9D3-A870A90954FA}"/>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2" name="Freeform 548">
              <a:extLst>
                <a:ext uri="{FF2B5EF4-FFF2-40B4-BE49-F238E27FC236}">
                  <a16:creationId xmlns:a16="http://schemas.microsoft.com/office/drawing/2014/main" id="{6F30E5AF-80DB-4AD6-8E22-B592A35CCB1E}"/>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3" name="Freeform 549">
              <a:extLst>
                <a:ext uri="{FF2B5EF4-FFF2-40B4-BE49-F238E27FC236}">
                  <a16:creationId xmlns:a16="http://schemas.microsoft.com/office/drawing/2014/main" id="{938AB0B3-AA11-4422-8AB2-CD695D29ADBE}"/>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4" name="Freeform 550">
              <a:extLst>
                <a:ext uri="{FF2B5EF4-FFF2-40B4-BE49-F238E27FC236}">
                  <a16:creationId xmlns:a16="http://schemas.microsoft.com/office/drawing/2014/main" id="{DB2BF924-C0FE-4684-9F05-134E8E860ACA}"/>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5" name="Freeform 551">
              <a:extLst>
                <a:ext uri="{FF2B5EF4-FFF2-40B4-BE49-F238E27FC236}">
                  <a16:creationId xmlns:a16="http://schemas.microsoft.com/office/drawing/2014/main" id="{CC58C5F0-4689-45A8-A68F-88E23BEEDE66}"/>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6" name="Freeform 552">
              <a:extLst>
                <a:ext uri="{FF2B5EF4-FFF2-40B4-BE49-F238E27FC236}">
                  <a16:creationId xmlns:a16="http://schemas.microsoft.com/office/drawing/2014/main" id="{91DC8772-7CDC-49E3-9F39-64D9A3DA2C5D}"/>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7" name="Freeform 553">
              <a:extLst>
                <a:ext uri="{FF2B5EF4-FFF2-40B4-BE49-F238E27FC236}">
                  <a16:creationId xmlns:a16="http://schemas.microsoft.com/office/drawing/2014/main" id="{0D60311C-E3BD-4BDF-A243-8863D53678CE}"/>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8" name="Freeform 554">
              <a:extLst>
                <a:ext uri="{FF2B5EF4-FFF2-40B4-BE49-F238E27FC236}">
                  <a16:creationId xmlns:a16="http://schemas.microsoft.com/office/drawing/2014/main" id="{5C35FF2A-37E1-4C0C-9222-6E62D279D2D2}"/>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89" name="Freeform 555">
              <a:extLst>
                <a:ext uri="{FF2B5EF4-FFF2-40B4-BE49-F238E27FC236}">
                  <a16:creationId xmlns:a16="http://schemas.microsoft.com/office/drawing/2014/main" id="{39E46FC9-E891-42BB-B9D1-9F0CC8CA63D6}"/>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0" name="Freeform 556">
              <a:extLst>
                <a:ext uri="{FF2B5EF4-FFF2-40B4-BE49-F238E27FC236}">
                  <a16:creationId xmlns:a16="http://schemas.microsoft.com/office/drawing/2014/main" id="{23785278-57CF-4BE1-8013-576E04279FEA}"/>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1" name="Freeform 557">
              <a:extLst>
                <a:ext uri="{FF2B5EF4-FFF2-40B4-BE49-F238E27FC236}">
                  <a16:creationId xmlns:a16="http://schemas.microsoft.com/office/drawing/2014/main" id="{635D746D-7632-44A4-BE48-335451969C0A}"/>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2" name="Freeform 558">
              <a:extLst>
                <a:ext uri="{FF2B5EF4-FFF2-40B4-BE49-F238E27FC236}">
                  <a16:creationId xmlns:a16="http://schemas.microsoft.com/office/drawing/2014/main" id="{F955F880-A672-4485-A5E2-9EED04B3D15D}"/>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3" name="Freeform 559">
              <a:extLst>
                <a:ext uri="{FF2B5EF4-FFF2-40B4-BE49-F238E27FC236}">
                  <a16:creationId xmlns:a16="http://schemas.microsoft.com/office/drawing/2014/main" id="{02D89670-1659-4688-B180-CF9FACE9126C}"/>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4" name="Freeform 560">
              <a:extLst>
                <a:ext uri="{FF2B5EF4-FFF2-40B4-BE49-F238E27FC236}">
                  <a16:creationId xmlns:a16="http://schemas.microsoft.com/office/drawing/2014/main" id="{E31BFE35-976B-4C2B-B9FE-27784D9CAA4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5" name="Freeform 561">
              <a:extLst>
                <a:ext uri="{FF2B5EF4-FFF2-40B4-BE49-F238E27FC236}">
                  <a16:creationId xmlns:a16="http://schemas.microsoft.com/office/drawing/2014/main" id="{898929D9-3353-4FA7-9D58-25EBDC158B9F}"/>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6" name="Freeform 562">
              <a:extLst>
                <a:ext uri="{FF2B5EF4-FFF2-40B4-BE49-F238E27FC236}">
                  <a16:creationId xmlns:a16="http://schemas.microsoft.com/office/drawing/2014/main" id="{46F7C233-4F38-4408-AC1A-DFE42B7C3367}"/>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7" name="Freeform 563">
              <a:extLst>
                <a:ext uri="{FF2B5EF4-FFF2-40B4-BE49-F238E27FC236}">
                  <a16:creationId xmlns:a16="http://schemas.microsoft.com/office/drawing/2014/main" id="{9A2EC050-B21A-45CD-80CE-974B68324EA1}"/>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8" name="Freeform 564">
              <a:extLst>
                <a:ext uri="{FF2B5EF4-FFF2-40B4-BE49-F238E27FC236}">
                  <a16:creationId xmlns:a16="http://schemas.microsoft.com/office/drawing/2014/main" id="{8BC20E9A-3E87-40C1-AA8A-CD537CE7634A}"/>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199" name="Freeform 565">
              <a:extLst>
                <a:ext uri="{FF2B5EF4-FFF2-40B4-BE49-F238E27FC236}">
                  <a16:creationId xmlns:a16="http://schemas.microsoft.com/office/drawing/2014/main" id="{1C6DF1A3-F747-45A6-AF0D-DEEF068640C3}"/>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0" name="Freeform 566">
              <a:extLst>
                <a:ext uri="{FF2B5EF4-FFF2-40B4-BE49-F238E27FC236}">
                  <a16:creationId xmlns:a16="http://schemas.microsoft.com/office/drawing/2014/main" id="{3E785630-94E5-442C-A7E8-2D2531F9CC90}"/>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1" name="Freeform 567">
              <a:extLst>
                <a:ext uri="{FF2B5EF4-FFF2-40B4-BE49-F238E27FC236}">
                  <a16:creationId xmlns:a16="http://schemas.microsoft.com/office/drawing/2014/main" id="{E0261138-E981-4564-977C-C0BDF833AF59}"/>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2" name="Freeform 568">
              <a:extLst>
                <a:ext uri="{FF2B5EF4-FFF2-40B4-BE49-F238E27FC236}">
                  <a16:creationId xmlns:a16="http://schemas.microsoft.com/office/drawing/2014/main" id="{4BA1C41D-3589-4971-BA21-FD03D981C859}"/>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3" name="Freeform 569">
              <a:extLst>
                <a:ext uri="{FF2B5EF4-FFF2-40B4-BE49-F238E27FC236}">
                  <a16:creationId xmlns:a16="http://schemas.microsoft.com/office/drawing/2014/main" id="{5B5CE11C-10DA-42F2-9978-2CF2E9042371}"/>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4" name="Freeform 570">
              <a:extLst>
                <a:ext uri="{FF2B5EF4-FFF2-40B4-BE49-F238E27FC236}">
                  <a16:creationId xmlns:a16="http://schemas.microsoft.com/office/drawing/2014/main" id="{80B74C17-7D27-4034-BE48-4412CA8E6075}"/>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5" name="Freeform 571">
              <a:extLst>
                <a:ext uri="{FF2B5EF4-FFF2-40B4-BE49-F238E27FC236}">
                  <a16:creationId xmlns:a16="http://schemas.microsoft.com/office/drawing/2014/main" id="{81F288F1-08FC-4D31-AB80-2E6B86674D95}"/>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6" name="Freeform 572">
              <a:extLst>
                <a:ext uri="{FF2B5EF4-FFF2-40B4-BE49-F238E27FC236}">
                  <a16:creationId xmlns:a16="http://schemas.microsoft.com/office/drawing/2014/main" id="{4B3231BE-B01F-485B-BBCF-0F9724C3593D}"/>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7" name="Freeform 573">
              <a:extLst>
                <a:ext uri="{FF2B5EF4-FFF2-40B4-BE49-F238E27FC236}">
                  <a16:creationId xmlns:a16="http://schemas.microsoft.com/office/drawing/2014/main" id="{CA8BF21E-3845-4065-A211-D89423330288}"/>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8" name="Freeform 574">
              <a:extLst>
                <a:ext uri="{FF2B5EF4-FFF2-40B4-BE49-F238E27FC236}">
                  <a16:creationId xmlns:a16="http://schemas.microsoft.com/office/drawing/2014/main" id="{6615B847-2372-4B08-BF0B-816EE4B57653}"/>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09" name="Freeform 575">
              <a:extLst>
                <a:ext uri="{FF2B5EF4-FFF2-40B4-BE49-F238E27FC236}">
                  <a16:creationId xmlns:a16="http://schemas.microsoft.com/office/drawing/2014/main" id="{80D4278A-639C-48D6-86C5-EC239A5A10FC}"/>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0" name="Freeform 576">
              <a:extLst>
                <a:ext uri="{FF2B5EF4-FFF2-40B4-BE49-F238E27FC236}">
                  <a16:creationId xmlns:a16="http://schemas.microsoft.com/office/drawing/2014/main" id="{6E289F79-CB9B-4D5A-B169-B45C9434F159}"/>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1" name="Freeform 577">
              <a:extLst>
                <a:ext uri="{FF2B5EF4-FFF2-40B4-BE49-F238E27FC236}">
                  <a16:creationId xmlns:a16="http://schemas.microsoft.com/office/drawing/2014/main" id="{EA206242-E8CD-4029-8D98-F9207ABD927F}"/>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2" name="Freeform 578">
              <a:extLst>
                <a:ext uri="{FF2B5EF4-FFF2-40B4-BE49-F238E27FC236}">
                  <a16:creationId xmlns:a16="http://schemas.microsoft.com/office/drawing/2014/main" id="{DF467C9C-90F0-4B75-B620-A1EF9EFF25BB}"/>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3" name="Freeform 579">
              <a:extLst>
                <a:ext uri="{FF2B5EF4-FFF2-40B4-BE49-F238E27FC236}">
                  <a16:creationId xmlns:a16="http://schemas.microsoft.com/office/drawing/2014/main" id="{1A9BE315-42BE-4E2B-A17F-20143F893F3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4" name="Freeform 580">
              <a:extLst>
                <a:ext uri="{FF2B5EF4-FFF2-40B4-BE49-F238E27FC236}">
                  <a16:creationId xmlns:a16="http://schemas.microsoft.com/office/drawing/2014/main" id="{53FF0BE0-3398-48D5-B1FA-711DCFB67227}"/>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5" name="Freeform 581">
              <a:extLst>
                <a:ext uri="{FF2B5EF4-FFF2-40B4-BE49-F238E27FC236}">
                  <a16:creationId xmlns:a16="http://schemas.microsoft.com/office/drawing/2014/main" id="{A3A3F7EA-EB77-439E-9A49-4AC64620BA77}"/>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6" name="Freeform 582">
              <a:extLst>
                <a:ext uri="{FF2B5EF4-FFF2-40B4-BE49-F238E27FC236}">
                  <a16:creationId xmlns:a16="http://schemas.microsoft.com/office/drawing/2014/main" id="{3D893D2F-7186-4251-AB8A-C144CEF36758}"/>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7" name="Freeform 583">
              <a:extLst>
                <a:ext uri="{FF2B5EF4-FFF2-40B4-BE49-F238E27FC236}">
                  <a16:creationId xmlns:a16="http://schemas.microsoft.com/office/drawing/2014/main" id="{E39CF0BC-4707-4C8F-B72B-8B6AC9D10D48}"/>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8" name="Freeform 584">
              <a:extLst>
                <a:ext uri="{FF2B5EF4-FFF2-40B4-BE49-F238E27FC236}">
                  <a16:creationId xmlns:a16="http://schemas.microsoft.com/office/drawing/2014/main" id="{CE369D93-56BA-47DA-BED5-7290037E9FC3}"/>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19" name="Freeform 585">
              <a:extLst>
                <a:ext uri="{FF2B5EF4-FFF2-40B4-BE49-F238E27FC236}">
                  <a16:creationId xmlns:a16="http://schemas.microsoft.com/office/drawing/2014/main" id="{8EF98F7F-4C70-4FA0-9DBB-9ABCA7BAC1AF}"/>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0" name="Freeform 586">
              <a:extLst>
                <a:ext uri="{FF2B5EF4-FFF2-40B4-BE49-F238E27FC236}">
                  <a16:creationId xmlns:a16="http://schemas.microsoft.com/office/drawing/2014/main" id="{EEABD29E-ABF0-4232-B708-74F2C7108B2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1" name="Freeform 587">
              <a:extLst>
                <a:ext uri="{FF2B5EF4-FFF2-40B4-BE49-F238E27FC236}">
                  <a16:creationId xmlns:a16="http://schemas.microsoft.com/office/drawing/2014/main" id="{50EF18B4-93BA-4711-9E0D-B783E757C502}"/>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2" name="Freeform 588">
              <a:extLst>
                <a:ext uri="{FF2B5EF4-FFF2-40B4-BE49-F238E27FC236}">
                  <a16:creationId xmlns:a16="http://schemas.microsoft.com/office/drawing/2014/main" id="{B1BBD9A4-1095-4255-9EAE-731C41A89928}"/>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3" name="Freeform 589">
              <a:extLst>
                <a:ext uri="{FF2B5EF4-FFF2-40B4-BE49-F238E27FC236}">
                  <a16:creationId xmlns:a16="http://schemas.microsoft.com/office/drawing/2014/main" id="{A9906860-C64A-4A4B-8E4F-1EBCD3496F05}"/>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4" name="Freeform 590">
              <a:extLst>
                <a:ext uri="{FF2B5EF4-FFF2-40B4-BE49-F238E27FC236}">
                  <a16:creationId xmlns:a16="http://schemas.microsoft.com/office/drawing/2014/main" id="{DED9487E-5C4A-4533-9138-CAFDE11E0342}"/>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5" name="Freeform 591">
              <a:extLst>
                <a:ext uri="{FF2B5EF4-FFF2-40B4-BE49-F238E27FC236}">
                  <a16:creationId xmlns:a16="http://schemas.microsoft.com/office/drawing/2014/main" id="{BB9FF0F8-857F-4B10-A16F-6749576978A5}"/>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6" name="Freeform 592">
              <a:extLst>
                <a:ext uri="{FF2B5EF4-FFF2-40B4-BE49-F238E27FC236}">
                  <a16:creationId xmlns:a16="http://schemas.microsoft.com/office/drawing/2014/main" id="{C450C118-EDD7-4B7E-896C-EB31557BA72A}"/>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7" name="Freeform 593">
              <a:extLst>
                <a:ext uri="{FF2B5EF4-FFF2-40B4-BE49-F238E27FC236}">
                  <a16:creationId xmlns:a16="http://schemas.microsoft.com/office/drawing/2014/main" id="{CFC0804D-6E32-4768-AF73-2CEA0D50B503}"/>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8" name="Freeform 594">
              <a:extLst>
                <a:ext uri="{FF2B5EF4-FFF2-40B4-BE49-F238E27FC236}">
                  <a16:creationId xmlns:a16="http://schemas.microsoft.com/office/drawing/2014/main" id="{6066E341-CBE6-4E04-B00A-AD02558DA26D}"/>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29" name="Freeform 595">
              <a:extLst>
                <a:ext uri="{FF2B5EF4-FFF2-40B4-BE49-F238E27FC236}">
                  <a16:creationId xmlns:a16="http://schemas.microsoft.com/office/drawing/2014/main" id="{C0025FBF-F4C8-4885-9F8D-C17CF2FA298A}"/>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0" name="Freeform 596">
              <a:extLst>
                <a:ext uri="{FF2B5EF4-FFF2-40B4-BE49-F238E27FC236}">
                  <a16:creationId xmlns:a16="http://schemas.microsoft.com/office/drawing/2014/main" id="{1F021359-FFB1-477B-9BEA-68452290EC93}"/>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1" name="Freeform 597">
              <a:extLst>
                <a:ext uri="{FF2B5EF4-FFF2-40B4-BE49-F238E27FC236}">
                  <a16:creationId xmlns:a16="http://schemas.microsoft.com/office/drawing/2014/main" id="{A224E7A8-0B7B-4C19-A460-CD6FF940590B}"/>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2" name="Freeform 598">
              <a:extLst>
                <a:ext uri="{FF2B5EF4-FFF2-40B4-BE49-F238E27FC236}">
                  <a16:creationId xmlns:a16="http://schemas.microsoft.com/office/drawing/2014/main" id="{FA61E383-8F3D-4B22-A262-C5B1CC558E8F}"/>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3" name="Freeform 599">
              <a:extLst>
                <a:ext uri="{FF2B5EF4-FFF2-40B4-BE49-F238E27FC236}">
                  <a16:creationId xmlns:a16="http://schemas.microsoft.com/office/drawing/2014/main" id="{7F7545B0-7B2B-4A75-B9E0-7D5A99263228}"/>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4" name="Freeform 600">
              <a:extLst>
                <a:ext uri="{FF2B5EF4-FFF2-40B4-BE49-F238E27FC236}">
                  <a16:creationId xmlns:a16="http://schemas.microsoft.com/office/drawing/2014/main" id="{A98B40F9-4AAE-4E42-87D5-58E946E4D8E3}"/>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5" name="Freeform 601">
              <a:extLst>
                <a:ext uri="{FF2B5EF4-FFF2-40B4-BE49-F238E27FC236}">
                  <a16:creationId xmlns:a16="http://schemas.microsoft.com/office/drawing/2014/main" id="{A9A95C71-9DC1-4F52-89E7-DB348FD23F23}"/>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6" name="Freeform 602">
              <a:extLst>
                <a:ext uri="{FF2B5EF4-FFF2-40B4-BE49-F238E27FC236}">
                  <a16:creationId xmlns:a16="http://schemas.microsoft.com/office/drawing/2014/main" id="{516D16F2-8175-4B94-BFF9-36BD770138B3}"/>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7" name="Freeform 604">
              <a:extLst>
                <a:ext uri="{FF2B5EF4-FFF2-40B4-BE49-F238E27FC236}">
                  <a16:creationId xmlns:a16="http://schemas.microsoft.com/office/drawing/2014/main" id="{2EEF8AAA-1947-4CE7-A8CC-E00C77AE71A8}"/>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8" name="Freeform 605">
              <a:extLst>
                <a:ext uri="{FF2B5EF4-FFF2-40B4-BE49-F238E27FC236}">
                  <a16:creationId xmlns:a16="http://schemas.microsoft.com/office/drawing/2014/main" id="{8E70A1D1-17BB-4D60-ACFE-336E8AD99AD2}"/>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39" name="Freeform 606">
              <a:extLst>
                <a:ext uri="{FF2B5EF4-FFF2-40B4-BE49-F238E27FC236}">
                  <a16:creationId xmlns:a16="http://schemas.microsoft.com/office/drawing/2014/main" id="{312F707F-03D7-4161-8753-E2D2644BAAB4}"/>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0" name="Freeform 607">
              <a:extLst>
                <a:ext uri="{FF2B5EF4-FFF2-40B4-BE49-F238E27FC236}">
                  <a16:creationId xmlns:a16="http://schemas.microsoft.com/office/drawing/2014/main" id="{C77E1921-01D8-4F09-A6A1-852035567189}"/>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1" name="Freeform 608">
              <a:extLst>
                <a:ext uri="{FF2B5EF4-FFF2-40B4-BE49-F238E27FC236}">
                  <a16:creationId xmlns:a16="http://schemas.microsoft.com/office/drawing/2014/main" id="{5BF7BEB6-698C-45B8-89CC-EC1EED7C7966}"/>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2" name="Freeform 609">
              <a:extLst>
                <a:ext uri="{FF2B5EF4-FFF2-40B4-BE49-F238E27FC236}">
                  <a16:creationId xmlns:a16="http://schemas.microsoft.com/office/drawing/2014/main" id="{352CBD94-B0E5-4FDA-B0A7-D1F0884DCE20}"/>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3" name="Freeform 610">
              <a:extLst>
                <a:ext uri="{FF2B5EF4-FFF2-40B4-BE49-F238E27FC236}">
                  <a16:creationId xmlns:a16="http://schemas.microsoft.com/office/drawing/2014/main" id="{822A2660-69DC-4FFA-B629-DAA326498AF6}"/>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4" name="Freeform 611">
              <a:extLst>
                <a:ext uri="{FF2B5EF4-FFF2-40B4-BE49-F238E27FC236}">
                  <a16:creationId xmlns:a16="http://schemas.microsoft.com/office/drawing/2014/main" id="{FC4E984E-214B-4628-87A2-EDC6C368F055}"/>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5" name="Freeform 612">
              <a:extLst>
                <a:ext uri="{FF2B5EF4-FFF2-40B4-BE49-F238E27FC236}">
                  <a16:creationId xmlns:a16="http://schemas.microsoft.com/office/drawing/2014/main" id="{21EC0C0B-4E73-4C29-89F8-3E4D22711C97}"/>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6" name="Rectangle 613">
              <a:extLst>
                <a:ext uri="{FF2B5EF4-FFF2-40B4-BE49-F238E27FC236}">
                  <a16:creationId xmlns:a16="http://schemas.microsoft.com/office/drawing/2014/main" id="{0BD0816F-F7A2-4C03-8C32-F090FE5A2645}"/>
                </a:ext>
              </a:extLst>
            </p:cNvPr>
            <p:cNvSpPr>
              <a:spLocks noChangeArrowheads="1"/>
            </p:cNvSpPr>
            <p:nvPr/>
          </p:nvSpPr>
          <p:spPr bwMode="auto">
            <a:xfrm>
              <a:off x="12451788" y="5197675"/>
              <a:ext cx="3187" cy="3188"/>
            </a:xfrm>
            <a:prstGeom prst="rect">
              <a:avLst/>
            </a:pr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7" name="Freeform 614">
              <a:extLst>
                <a:ext uri="{FF2B5EF4-FFF2-40B4-BE49-F238E27FC236}">
                  <a16:creationId xmlns:a16="http://schemas.microsoft.com/office/drawing/2014/main" id="{83B00188-233D-455F-8284-1CD8BF2821A3}"/>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8" name="Freeform 615">
              <a:extLst>
                <a:ext uri="{FF2B5EF4-FFF2-40B4-BE49-F238E27FC236}">
                  <a16:creationId xmlns:a16="http://schemas.microsoft.com/office/drawing/2014/main" id="{366E1636-85F6-4BF3-982A-98601EB01009}"/>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49" name="Freeform 616">
              <a:extLst>
                <a:ext uri="{FF2B5EF4-FFF2-40B4-BE49-F238E27FC236}">
                  <a16:creationId xmlns:a16="http://schemas.microsoft.com/office/drawing/2014/main" id="{4B42E385-1288-4A4E-A22C-0569A0AF209C}"/>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0" name="Freeform 617">
              <a:extLst>
                <a:ext uri="{FF2B5EF4-FFF2-40B4-BE49-F238E27FC236}">
                  <a16:creationId xmlns:a16="http://schemas.microsoft.com/office/drawing/2014/main" id="{4414B9B8-7DCB-41F0-9DE1-C06413F74218}"/>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1" name="Freeform 618">
              <a:extLst>
                <a:ext uri="{FF2B5EF4-FFF2-40B4-BE49-F238E27FC236}">
                  <a16:creationId xmlns:a16="http://schemas.microsoft.com/office/drawing/2014/main" id="{7290D4AA-A1BE-4455-8B5C-5F291FAA7DAF}"/>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2" name="Freeform 619">
              <a:extLst>
                <a:ext uri="{FF2B5EF4-FFF2-40B4-BE49-F238E27FC236}">
                  <a16:creationId xmlns:a16="http://schemas.microsoft.com/office/drawing/2014/main" id="{F173205E-8744-477A-BE34-73728C215F80}"/>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3" name="Freeform 620">
              <a:extLst>
                <a:ext uri="{FF2B5EF4-FFF2-40B4-BE49-F238E27FC236}">
                  <a16:creationId xmlns:a16="http://schemas.microsoft.com/office/drawing/2014/main" id="{3BB32A9B-ABA1-4133-B8E4-DC17A7376A69}"/>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4" name="Freeform 621">
              <a:extLst>
                <a:ext uri="{FF2B5EF4-FFF2-40B4-BE49-F238E27FC236}">
                  <a16:creationId xmlns:a16="http://schemas.microsoft.com/office/drawing/2014/main" id="{B1A2C76B-9051-4215-B92B-136384F77C51}"/>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5" name="Freeform 622">
              <a:extLst>
                <a:ext uri="{FF2B5EF4-FFF2-40B4-BE49-F238E27FC236}">
                  <a16:creationId xmlns:a16="http://schemas.microsoft.com/office/drawing/2014/main" id="{EC4ED5D0-91FB-41BD-A976-186559F51A5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6" name="Freeform 623">
              <a:extLst>
                <a:ext uri="{FF2B5EF4-FFF2-40B4-BE49-F238E27FC236}">
                  <a16:creationId xmlns:a16="http://schemas.microsoft.com/office/drawing/2014/main" id="{88CCB151-1CFC-442D-8AFB-39D28E2770EF}"/>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7" name="Freeform 624">
              <a:extLst>
                <a:ext uri="{FF2B5EF4-FFF2-40B4-BE49-F238E27FC236}">
                  <a16:creationId xmlns:a16="http://schemas.microsoft.com/office/drawing/2014/main" id="{9063731C-87C4-4274-AA7E-5B31C95483A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8" name="Freeform 625">
              <a:extLst>
                <a:ext uri="{FF2B5EF4-FFF2-40B4-BE49-F238E27FC236}">
                  <a16:creationId xmlns:a16="http://schemas.microsoft.com/office/drawing/2014/main" id="{D8FB2EA6-3F53-4BE0-B101-CD9411839D27}"/>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59" name="Freeform 626">
              <a:extLst>
                <a:ext uri="{FF2B5EF4-FFF2-40B4-BE49-F238E27FC236}">
                  <a16:creationId xmlns:a16="http://schemas.microsoft.com/office/drawing/2014/main" id="{431EA5F3-9F8C-456D-901B-BEE1E05D3C57}"/>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0" name="Freeform 627">
              <a:extLst>
                <a:ext uri="{FF2B5EF4-FFF2-40B4-BE49-F238E27FC236}">
                  <a16:creationId xmlns:a16="http://schemas.microsoft.com/office/drawing/2014/main" id="{AF7A3263-B94E-4ED2-AFEC-3F64DE7383FA}"/>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1" name="Freeform 628">
              <a:extLst>
                <a:ext uri="{FF2B5EF4-FFF2-40B4-BE49-F238E27FC236}">
                  <a16:creationId xmlns:a16="http://schemas.microsoft.com/office/drawing/2014/main" id="{8E2AE452-B379-4C68-AABD-B061C5DF3F83}"/>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2" name="Freeform 629">
              <a:extLst>
                <a:ext uri="{FF2B5EF4-FFF2-40B4-BE49-F238E27FC236}">
                  <a16:creationId xmlns:a16="http://schemas.microsoft.com/office/drawing/2014/main" id="{4FDA67C5-74A2-4505-8DFD-1D3061C00808}"/>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3" name="Freeform 630">
              <a:extLst>
                <a:ext uri="{FF2B5EF4-FFF2-40B4-BE49-F238E27FC236}">
                  <a16:creationId xmlns:a16="http://schemas.microsoft.com/office/drawing/2014/main" id="{58834EB5-E642-4969-B86A-570579CC1C9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4" name="Freeform 631">
              <a:extLst>
                <a:ext uri="{FF2B5EF4-FFF2-40B4-BE49-F238E27FC236}">
                  <a16:creationId xmlns:a16="http://schemas.microsoft.com/office/drawing/2014/main" id="{2DE93067-988E-411D-9BD6-EF490FE3D808}"/>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5" name="Freeform 632">
              <a:extLst>
                <a:ext uri="{FF2B5EF4-FFF2-40B4-BE49-F238E27FC236}">
                  <a16:creationId xmlns:a16="http://schemas.microsoft.com/office/drawing/2014/main" id="{308E8E33-28CE-438A-9D22-65CDEDBDF3EC}"/>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6" name="Freeform 633">
              <a:extLst>
                <a:ext uri="{FF2B5EF4-FFF2-40B4-BE49-F238E27FC236}">
                  <a16:creationId xmlns:a16="http://schemas.microsoft.com/office/drawing/2014/main" id="{CF053F7B-FCD9-4C08-ACCD-1B9052E7D737}"/>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7" name="Freeform 634">
              <a:extLst>
                <a:ext uri="{FF2B5EF4-FFF2-40B4-BE49-F238E27FC236}">
                  <a16:creationId xmlns:a16="http://schemas.microsoft.com/office/drawing/2014/main" id="{985AAE2E-70B3-46BD-8355-7DCAB7CDC6C7}"/>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8" name="Freeform 635">
              <a:extLst>
                <a:ext uri="{FF2B5EF4-FFF2-40B4-BE49-F238E27FC236}">
                  <a16:creationId xmlns:a16="http://schemas.microsoft.com/office/drawing/2014/main" id="{AA78E11B-23D7-4901-AC57-01E125BCDF2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69" name="Freeform 636">
              <a:extLst>
                <a:ext uri="{FF2B5EF4-FFF2-40B4-BE49-F238E27FC236}">
                  <a16:creationId xmlns:a16="http://schemas.microsoft.com/office/drawing/2014/main" id="{870AC78F-5FB3-4F3F-9484-E7AA6F1BE1CB}"/>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0" name="Freeform 637">
              <a:extLst>
                <a:ext uri="{FF2B5EF4-FFF2-40B4-BE49-F238E27FC236}">
                  <a16:creationId xmlns:a16="http://schemas.microsoft.com/office/drawing/2014/main" id="{B6712CEB-D572-45A4-835F-C1DF4F570BE4}"/>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1" name="Freeform 638">
              <a:extLst>
                <a:ext uri="{FF2B5EF4-FFF2-40B4-BE49-F238E27FC236}">
                  <a16:creationId xmlns:a16="http://schemas.microsoft.com/office/drawing/2014/main" id="{EE41FFF1-EF0E-4AF4-9C68-AD8DB1F8C940}"/>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2" name="Freeform 639">
              <a:extLst>
                <a:ext uri="{FF2B5EF4-FFF2-40B4-BE49-F238E27FC236}">
                  <a16:creationId xmlns:a16="http://schemas.microsoft.com/office/drawing/2014/main" id="{2648537E-5FC8-49F7-9CA8-A99ED9DD8A39}"/>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3" name="Freeform 640">
              <a:extLst>
                <a:ext uri="{FF2B5EF4-FFF2-40B4-BE49-F238E27FC236}">
                  <a16:creationId xmlns:a16="http://schemas.microsoft.com/office/drawing/2014/main" id="{19CA8CD5-F8DF-4D19-83DF-3FE80F65431D}"/>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4" name="Freeform 641">
              <a:extLst>
                <a:ext uri="{FF2B5EF4-FFF2-40B4-BE49-F238E27FC236}">
                  <a16:creationId xmlns:a16="http://schemas.microsoft.com/office/drawing/2014/main" id="{941E2214-D716-485D-8CEA-B77B320697C0}"/>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5" name="Freeform 642">
              <a:extLst>
                <a:ext uri="{FF2B5EF4-FFF2-40B4-BE49-F238E27FC236}">
                  <a16:creationId xmlns:a16="http://schemas.microsoft.com/office/drawing/2014/main" id="{485B016D-586E-4CDB-AC47-3416939A8AE6}"/>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6" name="Freeform 643">
              <a:extLst>
                <a:ext uri="{FF2B5EF4-FFF2-40B4-BE49-F238E27FC236}">
                  <a16:creationId xmlns:a16="http://schemas.microsoft.com/office/drawing/2014/main" id="{D14CAFC1-1600-495D-ABC2-F048289BFA6E}"/>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7" name="Freeform 644">
              <a:extLst>
                <a:ext uri="{FF2B5EF4-FFF2-40B4-BE49-F238E27FC236}">
                  <a16:creationId xmlns:a16="http://schemas.microsoft.com/office/drawing/2014/main" id="{2215626F-0F6F-4515-A63F-DABD499CAACC}"/>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8" name="Freeform 645">
              <a:extLst>
                <a:ext uri="{FF2B5EF4-FFF2-40B4-BE49-F238E27FC236}">
                  <a16:creationId xmlns:a16="http://schemas.microsoft.com/office/drawing/2014/main" id="{4408FF03-2077-43C4-BCB3-F7725AC57C57}"/>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79" name="Freeform 646">
              <a:extLst>
                <a:ext uri="{FF2B5EF4-FFF2-40B4-BE49-F238E27FC236}">
                  <a16:creationId xmlns:a16="http://schemas.microsoft.com/office/drawing/2014/main" id="{5B1036A6-D8B8-4B22-B138-59F62ED59AFD}"/>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0" name="Freeform 647">
              <a:extLst>
                <a:ext uri="{FF2B5EF4-FFF2-40B4-BE49-F238E27FC236}">
                  <a16:creationId xmlns:a16="http://schemas.microsoft.com/office/drawing/2014/main" id="{C007ECF4-E5F4-4DC4-A6D0-CFDDCD576FEF}"/>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1" name="Freeform 648">
              <a:extLst>
                <a:ext uri="{FF2B5EF4-FFF2-40B4-BE49-F238E27FC236}">
                  <a16:creationId xmlns:a16="http://schemas.microsoft.com/office/drawing/2014/main" id="{E3DC7EE6-B01A-4E01-BC02-85A8DE0595CA}"/>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2" name="Freeform 649">
              <a:extLst>
                <a:ext uri="{FF2B5EF4-FFF2-40B4-BE49-F238E27FC236}">
                  <a16:creationId xmlns:a16="http://schemas.microsoft.com/office/drawing/2014/main" id="{9C342947-3C21-4909-8664-EAE086970924}"/>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3" name="Freeform 650">
              <a:extLst>
                <a:ext uri="{FF2B5EF4-FFF2-40B4-BE49-F238E27FC236}">
                  <a16:creationId xmlns:a16="http://schemas.microsoft.com/office/drawing/2014/main" id="{499BFA56-CFC4-412F-967F-6965BCC6BE37}"/>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4" name="Freeform 651">
              <a:extLst>
                <a:ext uri="{FF2B5EF4-FFF2-40B4-BE49-F238E27FC236}">
                  <a16:creationId xmlns:a16="http://schemas.microsoft.com/office/drawing/2014/main" id="{314DFFDE-5012-4E21-8853-49B4F8B1C23D}"/>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5" name="Freeform 652">
              <a:extLst>
                <a:ext uri="{FF2B5EF4-FFF2-40B4-BE49-F238E27FC236}">
                  <a16:creationId xmlns:a16="http://schemas.microsoft.com/office/drawing/2014/main" id="{67F5A9A9-CC5D-4D72-AABD-B22012DF281B}"/>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6" name="Freeform 653">
              <a:extLst>
                <a:ext uri="{FF2B5EF4-FFF2-40B4-BE49-F238E27FC236}">
                  <a16:creationId xmlns:a16="http://schemas.microsoft.com/office/drawing/2014/main" id="{0B22738B-A490-4FF7-A28A-2CF092AF986B}"/>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7" name="Freeform 654">
              <a:extLst>
                <a:ext uri="{FF2B5EF4-FFF2-40B4-BE49-F238E27FC236}">
                  <a16:creationId xmlns:a16="http://schemas.microsoft.com/office/drawing/2014/main" id="{AC10A78A-A559-4A64-AD49-EA00094A93FC}"/>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8" name="Freeform 655">
              <a:extLst>
                <a:ext uri="{FF2B5EF4-FFF2-40B4-BE49-F238E27FC236}">
                  <a16:creationId xmlns:a16="http://schemas.microsoft.com/office/drawing/2014/main" id="{838EDBF9-71A6-4019-922D-B77299C10885}"/>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89" name="Freeform 656">
              <a:extLst>
                <a:ext uri="{FF2B5EF4-FFF2-40B4-BE49-F238E27FC236}">
                  <a16:creationId xmlns:a16="http://schemas.microsoft.com/office/drawing/2014/main" id="{86E0188F-21F8-47B2-A3C2-1D3AFD37C71A}"/>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0" name="Freeform 657">
              <a:extLst>
                <a:ext uri="{FF2B5EF4-FFF2-40B4-BE49-F238E27FC236}">
                  <a16:creationId xmlns:a16="http://schemas.microsoft.com/office/drawing/2014/main" id="{B29ED3B1-620E-4A15-B03A-81390E69136D}"/>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1" name="Freeform 658">
              <a:extLst>
                <a:ext uri="{FF2B5EF4-FFF2-40B4-BE49-F238E27FC236}">
                  <a16:creationId xmlns:a16="http://schemas.microsoft.com/office/drawing/2014/main" id="{B2AA1361-BA9F-4768-ADB2-A01A1A3A57A2}"/>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2" name="Freeform 659">
              <a:extLst>
                <a:ext uri="{FF2B5EF4-FFF2-40B4-BE49-F238E27FC236}">
                  <a16:creationId xmlns:a16="http://schemas.microsoft.com/office/drawing/2014/main" id="{4A00B4C8-ACB8-473A-B115-F5F14D4C6C65}"/>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3" name="Freeform 660">
              <a:extLst>
                <a:ext uri="{FF2B5EF4-FFF2-40B4-BE49-F238E27FC236}">
                  <a16:creationId xmlns:a16="http://schemas.microsoft.com/office/drawing/2014/main" id="{80F8C8F8-1222-45AB-A3B0-5FDDA2DC236F}"/>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4" name="Freeform 661">
              <a:extLst>
                <a:ext uri="{FF2B5EF4-FFF2-40B4-BE49-F238E27FC236}">
                  <a16:creationId xmlns:a16="http://schemas.microsoft.com/office/drawing/2014/main" id="{8BA7375B-B1EA-4394-AB89-D2AE71B32F19}"/>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5" name="Freeform 662">
              <a:extLst>
                <a:ext uri="{FF2B5EF4-FFF2-40B4-BE49-F238E27FC236}">
                  <a16:creationId xmlns:a16="http://schemas.microsoft.com/office/drawing/2014/main" id="{0EA4584C-13F9-47C4-BDB5-890C56B4D632}"/>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6" name="Freeform 663">
              <a:extLst>
                <a:ext uri="{FF2B5EF4-FFF2-40B4-BE49-F238E27FC236}">
                  <a16:creationId xmlns:a16="http://schemas.microsoft.com/office/drawing/2014/main" id="{F637E811-32AC-400B-9E74-B1FD98BECFFE}"/>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7" name="Freeform 664">
              <a:extLst>
                <a:ext uri="{FF2B5EF4-FFF2-40B4-BE49-F238E27FC236}">
                  <a16:creationId xmlns:a16="http://schemas.microsoft.com/office/drawing/2014/main" id="{16A14B82-D68F-45A5-87F6-FB8FD4C6A10C}"/>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8" name="Freeform 665">
              <a:extLst>
                <a:ext uri="{FF2B5EF4-FFF2-40B4-BE49-F238E27FC236}">
                  <a16:creationId xmlns:a16="http://schemas.microsoft.com/office/drawing/2014/main" id="{6A77C440-583B-40A6-8536-A1CFA791A01F}"/>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299" name="Freeform 666">
              <a:extLst>
                <a:ext uri="{FF2B5EF4-FFF2-40B4-BE49-F238E27FC236}">
                  <a16:creationId xmlns:a16="http://schemas.microsoft.com/office/drawing/2014/main" id="{659269E1-0D25-47B4-8468-22F154CA768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0" name="Freeform 667">
              <a:extLst>
                <a:ext uri="{FF2B5EF4-FFF2-40B4-BE49-F238E27FC236}">
                  <a16:creationId xmlns:a16="http://schemas.microsoft.com/office/drawing/2014/main" id="{AC24818D-0A9A-4555-9C4B-B4A09B48DE1D}"/>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1" name="Freeform 668">
              <a:extLst>
                <a:ext uri="{FF2B5EF4-FFF2-40B4-BE49-F238E27FC236}">
                  <a16:creationId xmlns:a16="http://schemas.microsoft.com/office/drawing/2014/main" id="{37536562-50B9-49F4-8DD2-9CB60BA7CAD3}"/>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2" name="Freeform 669">
              <a:extLst>
                <a:ext uri="{FF2B5EF4-FFF2-40B4-BE49-F238E27FC236}">
                  <a16:creationId xmlns:a16="http://schemas.microsoft.com/office/drawing/2014/main" id="{03BD2B7B-824E-4157-9ACA-7D8AE55B97E6}"/>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3" name="Freeform 670">
              <a:extLst>
                <a:ext uri="{FF2B5EF4-FFF2-40B4-BE49-F238E27FC236}">
                  <a16:creationId xmlns:a16="http://schemas.microsoft.com/office/drawing/2014/main" id="{909D1CE8-A779-4C5F-9890-0604576AD874}"/>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4" name="Freeform 671">
              <a:extLst>
                <a:ext uri="{FF2B5EF4-FFF2-40B4-BE49-F238E27FC236}">
                  <a16:creationId xmlns:a16="http://schemas.microsoft.com/office/drawing/2014/main" id="{1FB446CB-8A21-4FAE-BF75-EF6A34C159B9}"/>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5" name="Freeform 672">
              <a:extLst>
                <a:ext uri="{FF2B5EF4-FFF2-40B4-BE49-F238E27FC236}">
                  <a16:creationId xmlns:a16="http://schemas.microsoft.com/office/drawing/2014/main" id="{8DEAE8F5-5E12-4F7D-9244-5F5514BF78E4}"/>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6" name="Freeform 673">
              <a:extLst>
                <a:ext uri="{FF2B5EF4-FFF2-40B4-BE49-F238E27FC236}">
                  <a16:creationId xmlns:a16="http://schemas.microsoft.com/office/drawing/2014/main" id="{2E942FF2-510C-4306-9D32-040EBAF75EA7}"/>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7" name="Freeform 674">
              <a:extLst>
                <a:ext uri="{FF2B5EF4-FFF2-40B4-BE49-F238E27FC236}">
                  <a16:creationId xmlns:a16="http://schemas.microsoft.com/office/drawing/2014/main" id="{126E63F2-53F6-4215-AB78-F24243BDCF92}"/>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8" name="Freeform 675">
              <a:extLst>
                <a:ext uri="{FF2B5EF4-FFF2-40B4-BE49-F238E27FC236}">
                  <a16:creationId xmlns:a16="http://schemas.microsoft.com/office/drawing/2014/main" id="{DC93526C-08B4-4755-9EE5-16618A57B420}"/>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09" name="Freeform 676">
              <a:extLst>
                <a:ext uri="{FF2B5EF4-FFF2-40B4-BE49-F238E27FC236}">
                  <a16:creationId xmlns:a16="http://schemas.microsoft.com/office/drawing/2014/main" id="{852DB39C-1F63-49D5-806A-D8AAFF516900}"/>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0" name="Freeform 677">
              <a:extLst>
                <a:ext uri="{FF2B5EF4-FFF2-40B4-BE49-F238E27FC236}">
                  <a16:creationId xmlns:a16="http://schemas.microsoft.com/office/drawing/2014/main" id="{B3D3F824-5D3B-435C-84AC-0F920AA3CD14}"/>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1" name="Freeform 678">
              <a:extLst>
                <a:ext uri="{FF2B5EF4-FFF2-40B4-BE49-F238E27FC236}">
                  <a16:creationId xmlns:a16="http://schemas.microsoft.com/office/drawing/2014/main" id="{E9B7E04C-2943-45E9-9333-805214F38968}"/>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2" name="Freeform 679">
              <a:extLst>
                <a:ext uri="{FF2B5EF4-FFF2-40B4-BE49-F238E27FC236}">
                  <a16:creationId xmlns:a16="http://schemas.microsoft.com/office/drawing/2014/main" id="{CE066522-B6AE-4CAD-95F1-81598D8721FF}"/>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3" name="Freeform 680">
              <a:extLst>
                <a:ext uri="{FF2B5EF4-FFF2-40B4-BE49-F238E27FC236}">
                  <a16:creationId xmlns:a16="http://schemas.microsoft.com/office/drawing/2014/main" id="{BD94DA3F-8909-4BBF-B653-EC3D1FB5B6FF}"/>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4" name="Freeform 681">
              <a:extLst>
                <a:ext uri="{FF2B5EF4-FFF2-40B4-BE49-F238E27FC236}">
                  <a16:creationId xmlns:a16="http://schemas.microsoft.com/office/drawing/2014/main" id="{019BD47B-F20D-4DA5-8663-098A639333A0}"/>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5" name="Freeform 682">
              <a:extLst>
                <a:ext uri="{FF2B5EF4-FFF2-40B4-BE49-F238E27FC236}">
                  <a16:creationId xmlns:a16="http://schemas.microsoft.com/office/drawing/2014/main" id="{19487128-1D61-4481-AB38-3706A50E912F}"/>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6" name="Freeform 683">
              <a:extLst>
                <a:ext uri="{FF2B5EF4-FFF2-40B4-BE49-F238E27FC236}">
                  <a16:creationId xmlns:a16="http://schemas.microsoft.com/office/drawing/2014/main" id="{44C95DA8-E54B-458A-886E-168165FE5B82}"/>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7" name="Freeform 684">
              <a:extLst>
                <a:ext uri="{FF2B5EF4-FFF2-40B4-BE49-F238E27FC236}">
                  <a16:creationId xmlns:a16="http://schemas.microsoft.com/office/drawing/2014/main" id="{1B087599-6CF2-4FC1-A6D0-5D143CC98A15}"/>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8" name="Freeform 685">
              <a:extLst>
                <a:ext uri="{FF2B5EF4-FFF2-40B4-BE49-F238E27FC236}">
                  <a16:creationId xmlns:a16="http://schemas.microsoft.com/office/drawing/2014/main" id="{0EC2AA82-F4B9-492F-8B3C-5DD5EF043B8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19" name="Freeform 686">
              <a:extLst>
                <a:ext uri="{FF2B5EF4-FFF2-40B4-BE49-F238E27FC236}">
                  <a16:creationId xmlns:a16="http://schemas.microsoft.com/office/drawing/2014/main" id="{373265D0-EF6C-4DB8-903C-5C81F24CF19D}"/>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0" name="Freeform 687">
              <a:extLst>
                <a:ext uri="{FF2B5EF4-FFF2-40B4-BE49-F238E27FC236}">
                  <a16:creationId xmlns:a16="http://schemas.microsoft.com/office/drawing/2014/main" id="{F0A0E065-EB3B-4077-92BF-12116D54E32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1" name="Freeform 688">
              <a:extLst>
                <a:ext uri="{FF2B5EF4-FFF2-40B4-BE49-F238E27FC236}">
                  <a16:creationId xmlns:a16="http://schemas.microsoft.com/office/drawing/2014/main" id="{DEDB8382-FEA2-49E5-8911-7E3049254FD1}"/>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2" name="Freeform 689">
              <a:extLst>
                <a:ext uri="{FF2B5EF4-FFF2-40B4-BE49-F238E27FC236}">
                  <a16:creationId xmlns:a16="http://schemas.microsoft.com/office/drawing/2014/main" id="{7B3481AC-9106-4E44-B700-5F51309A4C82}"/>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3" name="Freeform 690">
              <a:extLst>
                <a:ext uri="{FF2B5EF4-FFF2-40B4-BE49-F238E27FC236}">
                  <a16:creationId xmlns:a16="http://schemas.microsoft.com/office/drawing/2014/main" id="{920962B9-63A0-4572-987D-18974DC7787D}"/>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4" name="Freeform 691">
              <a:extLst>
                <a:ext uri="{FF2B5EF4-FFF2-40B4-BE49-F238E27FC236}">
                  <a16:creationId xmlns:a16="http://schemas.microsoft.com/office/drawing/2014/main" id="{AA76E984-3216-4EA5-AC75-4A36D262AE79}"/>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5" name="Freeform 692">
              <a:extLst>
                <a:ext uri="{FF2B5EF4-FFF2-40B4-BE49-F238E27FC236}">
                  <a16:creationId xmlns:a16="http://schemas.microsoft.com/office/drawing/2014/main" id="{A547C9D3-2DA5-4AB4-A8DB-232370C1C3F5}"/>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6" name="Freeform 693">
              <a:extLst>
                <a:ext uri="{FF2B5EF4-FFF2-40B4-BE49-F238E27FC236}">
                  <a16:creationId xmlns:a16="http://schemas.microsoft.com/office/drawing/2014/main" id="{E938CE52-B786-4787-8D1F-ECF7117E9CFB}"/>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7" name="Freeform 694">
              <a:extLst>
                <a:ext uri="{FF2B5EF4-FFF2-40B4-BE49-F238E27FC236}">
                  <a16:creationId xmlns:a16="http://schemas.microsoft.com/office/drawing/2014/main" id="{C76DE34A-CCCE-44C6-A9C3-B05EB7E7D3BE}"/>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8" name="Freeform 695">
              <a:extLst>
                <a:ext uri="{FF2B5EF4-FFF2-40B4-BE49-F238E27FC236}">
                  <a16:creationId xmlns:a16="http://schemas.microsoft.com/office/drawing/2014/main" id="{2AE319C7-AB84-461D-846F-B9782E2A7793}"/>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29" name="Freeform 696">
              <a:extLst>
                <a:ext uri="{FF2B5EF4-FFF2-40B4-BE49-F238E27FC236}">
                  <a16:creationId xmlns:a16="http://schemas.microsoft.com/office/drawing/2014/main" id="{0AB5118F-0391-4717-9C75-389FBADA0619}"/>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0" name="Freeform 697">
              <a:extLst>
                <a:ext uri="{FF2B5EF4-FFF2-40B4-BE49-F238E27FC236}">
                  <a16:creationId xmlns:a16="http://schemas.microsoft.com/office/drawing/2014/main" id="{4E86CED7-0283-4D9F-AF0D-8A3B439D6ADB}"/>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1" name="Freeform 698">
              <a:extLst>
                <a:ext uri="{FF2B5EF4-FFF2-40B4-BE49-F238E27FC236}">
                  <a16:creationId xmlns:a16="http://schemas.microsoft.com/office/drawing/2014/main" id="{AB1A98C4-1FD8-45DD-8B81-E917D7CEEC9E}"/>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2" name="Freeform 699">
              <a:extLst>
                <a:ext uri="{FF2B5EF4-FFF2-40B4-BE49-F238E27FC236}">
                  <a16:creationId xmlns:a16="http://schemas.microsoft.com/office/drawing/2014/main" id="{41334520-DDBD-4279-B45B-6BBFA0A36B73}"/>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3" name="Freeform 700">
              <a:extLst>
                <a:ext uri="{FF2B5EF4-FFF2-40B4-BE49-F238E27FC236}">
                  <a16:creationId xmlns:a16="http://schemas.microsoft.com/office/drawing/2014/main" id="{144F5D67-0687-4D93-8073-ED16B98210C3}"/>
                </a:ext>
              </a:extLst>
            </p:cNvPr>
            <p:cNvSpPr>
              <a:spLocks noEditPoints="1"/>
            </p:cNvSpPr>
            <p:nvPr/>
          </p:nvSpPr>
          <p:spPr bwMode="auto">
            <a:xfrm>
              <a:off x="13824398" y="6153341"/>
              <a:ext cx="1894908" cy="907883"/>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4" name="Freeform 701">
              <a:extLst>
                <a:ext uri="{FF2B5EF4-FFF2-40B4-BE49-F238E27FC236}">
                  <a16:creationId xmlns:a16="http://schemas.microsoft.com/office/drawing/2014/main" id="{EF2809B5-7AB9-47C5-A785-DAAE8C302854}"/>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5" name="Freeform 702">
              <a:extLst>
                <a:ext uri="{FF2B5EF4-FFF2-40B4-BE49-F238E27FC236}">
                  <a16:creationId xmlns:a16="http://schemas.microsoft.com/office/drawing/2014/main" id="{E4415E64-89F8-4E88-B4B5-A0C2A51B1270}"/>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6" name="Freeform 703">
              <a:extLst>
                <a:ext uri="{FF2B5EF4-FFF2-40B4-BE49-F238E27FC236}">
                  <a16:creationId xmlns:a16="http://schemas.microsoft.com/office/drawing/2014/main" id="{61ACCA66-573A-425A-89F3-9175C477C759}"/>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7" name="Freeform 704">
              <a:extLst>
                <a:ext uri="{FF2B5EF4-FFF2-40B4-BE49-F238E27FC236}">
                  <a16:creationId xmlns:a16="http://schemas.microsoft.com/office/drawing/2014/main" id="{E917BB15-2DEA-4686-A3D5-AD33687092A1}"/>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8" name="Freeform 705">
              <a:extLst>
                <a:ext uri="{FF2B5EF4-FFF2-40B4-BE49-F238E27FC236}">
                  <a16:creationId xmlns:a16="http://schemas.microsoft.com/office/drawing/2014/main" id="{D31D05EC-D557-4A5F-A34C-DD9B237B7507}"/>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39" name="Freeform 706">
              <a:extLst>
                <a:ext uri="{FF2B5EF4-FFF2-40B4-BE49-F238E27FC236}">
                  <a16:creationId xmlns:a16="http://schemas.microsoft.com/office/drawing/2014/main" id="{6BFDB088-749D-4B78-8DD8-485397C5812B}"/>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0" name="Freeform 707">
              <a:extLst>
                <a:ext uri="{FF2B5EF4-FFF2-40B4-BE49-F238E27FC236}">
                  <a16:creationId xmlns:a16="http://schemas.microsoft.com/office/drawing/2014/main" id="{28828243-116C-4849-A298-9649DF41B376}"/>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1" name="Freeform 708">
              <a:extLst>
                <a:ext uri="{FF2B5EF4-FFF2-40B4-BE49-F238E27FC236}">
                  <a16:creationId xmlns:a16="http://schemas.microsoft.com/office/drawing/2014/main" id="{F6F7E762-64AA-4F36-B03B-DFDBA158CE1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2" name="Freeform 709">
              <a:extLst>
                <a:ext uri="{FF2B5EF4-FFF2-40B4-BE49-F238E27FC236}">
                  <a16:creationId xmlns:a16="http://schemas.microsoft.com/office/drawing/2014/main" id="{23CACB5D-D374-4169-A2B0-CD4294154431}"/>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3" name="Freeform 710">
              <a:extLst>
                <a:ext uri="{FF2B5EF4-FFF2-40B4-BE49-F238E27FC236}">
                  <a16:creationId xmlns:a16="http://schemas.microsoft.com/office/drawing/2014/main" id="{B09B881D-3A65-4F7E-B330-E370FC35395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4" name="Freeform 711">
              <a:extLst>
                <a:ext uri="{FF2B5EF4-FFF2-40B4-BE49-F238E27FC236}">
                  <a16:creationId xmlns:a16="http://schemas.microsoft.com/office/drawing/2014/main" id="{7641DF85-5D88-4056-A513-44E9BDAE269B}"/>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5" name="Freeform 712">
              <a:extLst>
                <a:ext uri="{FF2B5EF4-FFF2-40B4-BE49-F238E27FC236}">
                  <a16:creationId xmlns:a16="http://schemas.microsoft.com/office/drawing/2014/main" id="{E6D347B4-2D8E-424A-8E2F-19683798A787}"/>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6" name="Freeform 713">
              <a:extLst>
                <a:ext uri="{FF2B5EF4-FFF2-40B4-BE49-F238E27FC236}">
                  <a16:creationId xmlns:a16="http://schemas.microsoft.com/office/drawing/2014/main" id="{A0EB1377-2BEF-41D5-B77A-40FDE0C061E1}"/>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7" name="Freeform 714">
              <a:extLst>
                <a:ext uri="{FF2B5EF4-FFF2-40B4-BE49-F238E27FC236}">
                  <a16:creationId xmlns:a16="http://schemas.microsoft.com/office/drawing/2014/main" id="{CC858BC3-7783-47C7-B2FE-CA6257BBF97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8" name="Freeform 715">
              <a:extLst>
                <a:ext uri="{FF2B5EF4-FFF2-40B4-BE49-F238E27FC236}">
                  <a16:creationId xmlns:a16="http://schemas.microsoft.com/office/drawing/2014/main" id="{A14310D6-543E-44A8-BA7E-BDB98F9A1F31}"/>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49" name="Freeform 716">
              <a:extLst>
                <a:ext uri="{FF2B5EF4-FFF2-40B4-BE49-F238E27FC236}">
                  <a16:creationId xmlns:a16="http://schemas.microsoft.com/office/drawing/2014/main" id="{96E15834-538B-47E8-9058-6FB079D3B327}"/>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0" name="Freeform 717">
              <a:extLst>
                <a:ext uri="{FF2B5EF4-FFF2-40B4-BE49-F238E27FC236}">
                  <a16:creationId xmlns:a16="http://schemas.microsoft.com/office/drawing/2014/main" id="{A34DB164-01D5-42A9-AE70-51BBAA451607}"/>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1" name="Freeform 718">
              <a:extLst>
                <a:ext uri="{FF2B5EF4-FFF2-40B4-BE49-F238E27FC236}">
                  <a16:creationId xmlns:a16="http://schemas.microsoft.com/office/drawing/2014/main" id="{C91EDC80-3353-41A0-8424-23E3CEDF54C3}"/>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2" name="Freeform 719">
              <a:extLst>
                <a:ext uri="{FF2B5EF4-FFF2-40B4-BE49-F238E27FC236}">
                  <a16:creationId xmlns:a16="http://schemas.microsoft.com/office/drawing/2014/main" id="{AC954C31-9B0F-470D-8DA7-8F4F21B66087}"/>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3" name="Freeform 720">
              <a:extLst>
                <a:ext uri="{FF2B5EF4-FFF2-40B4-BE49-F238E27FC236}">
                  <a16:creationId xmlns:a16="http://schemas.microsoft.com/office/drawing/2014/main" id="{159BF3FB-0AB3-424D-941E-9CE48CB84779}"/>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4" name="Freeform 721">
              <a:extLst>
                <a:ext uri="{FF2B5EF4-FFF2-40B4-BE49-F238E27FC236}">
                  <a16:creationId xmlns:a16="http://schemas.microsoft.com/office/drawing/2014/main" id="{42793FE5-BC65-4A0B-B924-1AB2F79C95D3}"/>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5" name="Freeform 722">
              <a:extLst>
                <a:ext uri="{FF2B5EF4-FFF2-40B4-BE49-F238E27FC236}">
                  <a16:creationId xmlns:a16="http://schemas.microsoft.com/office/drawing/2014/main" id="{291A7199-F2D2-4AD9-81B0-5D1F2AEAB8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6" name="Freeform 723">
              <a:extLst>
                <a:ext uri="{FF2B5EF4-FFF2-40B4-BE49-F238E27FC236}">
                  <a16:creationId xmlns:a16="http://schemas.microsoft.com/office/drawing/2014/main" id="{1073E8D8-4948-4F9C-A575-ACC66F9EAF41}"/>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7" name="Freeform 724">
              <a:extLst>
                <a:ext uri="{FF2B5EF4-FFF2-40B4-BE49-F238E27FC236}">
                  <a16:creationId xmlns:a16="http://schemas.microsoft.com/office/drawing/2014/main" id="{F320A692-649A-47CE-8B9C-BDAD7EA12B75}"/>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dirty="0">
                <a:ln>
                  <a:noFill/>
                </a:ln>
                <a:solidFill>
                  <a:prstClr val="black"/>
                </a:solidFill>
                <a:effectLst/>
                <a:uLnTx/>
                <a:uFillTx/>
                <a:latin typeface="Roboto Light"/>
                <a:ea typeface="+mn-ea"/>
                <a:cs typeface="+mn-cs"/>
              </a:endParaRPr>
            </a:p>
          </p:txBody>
        </p:sp>
        <p:sp>
          <p:nvSpPr>
            <p:cNvPr id="358" name="Freeform 725">
              <a:extLst>
                <a:ext uri="{FF2B5EF4-FFF2-40B4-BE49-F238E27FC236}">
                  <a16:creationId xmlns:a16="http://schemas.microsoft.com/office/drawing/2014/main" id="{916369BB-2B61-48BD-B0BB-0D7F0065192C}"/>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59" name="Freeform 726">
              <a:extLst>
                <a:ext uri="{FF2B5EF4-FFF2-40B4-BE49-F238E27FC236}">
                  <a16:creationId xmlns:a16="http://schemas.microsoft.com/office/drawing/2014/main" id="{F75AE9DD-5989-496A-AE3E-89E0C003FDC5}"/>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0" name="Freeform 727">
              <a:extLst>
                <a:ext uri="{FF2B5EF4-FFF2-40B4-BE49-F238E27FC236}">
                  <a16:creationId xmlns:a16="http://schemas.microsoft.com/office/drawing/2014/main" id="{7D1E90EF-00FA-4503-B7B6-7E09FFE7D1FB}"/>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1" name="Freeform 728">
              <a:extLst>
                <a:ext uri="{FF2B5EF4-FFF2-40B4-BE49-F238E27FC236}">
                  <a16:creationId xmlns:a16="http://schemas.microsoft.com/office/drawing/2014/main" id="{89DA3053-5BAC-407F-B52C-DC10715CAAE4}"/>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2" name="Freeform 729">
              <a:extLst>
                <a:ext uri="{FF2B5EF4-FFF2-40B4-BE49-F238E27FC236}">
                  <a16:creationId xmlns:a16="http://schemas.microsoft.com/office/drawing/2014/main" id="{62103084-9EDC-44D6-8FD8-56BABB86885D}"/>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3" name="Freeform 730">
              <a:extLst>
                <a:ext uri="{FF2B5EF4-FFF2-40B4-BE49-F238E27FC236}">
                  <a16:creationId xmlns:a16="http://schemas.microsoft.com/office/drawing/2014/main" id="{B2EF867D-C6DD-4419-A316-3B51E0772B7F}"/>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4" name="Freeform 731">
              <a:extLst>
                <a:ext uri="{FF2B5EF4-FFF2-40B4-BE49-F238E27FC236}">
                  <a16:creationId xmlns:a16="http://schemas.microsoft.com/office/drawing/2014/main" id="{328304B9-A55E-4E4A-B7AC-91F9E637E2DF}"/>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5" name="Freeform 732">
              <a:extLst>
                <a:ext uri="{FF2B5EF4-FFF2-40B4-BE49-F238E27FC236}">
                  <a16:creationId xmlns:a16="http://schemas.microsoft.com/office/drawing/2014/main" id="{AF653962-B00C-4F2E-82CE-D0811913268E}"/>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6" name="Freeform 733">
              <a:extLst>
                <a:ext uri="{FF2B5EF4-FFF2-40B4-BE49-F238E27FC236}">
                  <a16:creationId xmlns:a16="http://schemas.microsoft.com/office/drawing/2014/main" id="{B9937E73-8A65-4188-8744-00CE8333FE1B}"/>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7" name="Freeform 734">
              <a:extLst>
                <a:ext uri="{FF2B5EF4-FFF2-40B4-BE49-F238E27FC236}">
                  <a16:creationId xmlns:a16="http://schemas.microsoft.com/office/drawing/2014/main" id="{1783DAE9-4541-4718-AE40-3EEABE10E0EA}"/>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8" name="Freeform 735">
              <a:extLst>
                <a:ext uri="{FF2B5EF4-FFF2-40B4-BE49-F238E27FC236}">
                  <a16:creationId xmlns:a16="http://schemas.microsoft.com/office/drawing/2014/main" id="{458B60D9-CF57-44E4-8796-4EA7BF24B5AA}"/>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69" name="Freeform 736">
              <a:extLst>
                <a:ext uri="{FF2B5EF4-FFF2-40B4-BE49-F238E27FC236}">
                  <a16:creationId xmlns:a16="http://schemas.microsoft.com/office/drawing/2014/main" id="{577A0EE6-3259-4199-817C-70B286CC84AA}"/>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0" name="Freeform 737">
              <a:extLst>
                <a:ext uri="{FF2B5EF4-FFF2-40B4-BE49-F238E27FC236}">
                  <a16:creationId xmlns:a16="http://schemas.microsoft.com/office/drawing/2014/main" id="{458C29DE-7F00-43DF-919C-1D2E882C4341}"/>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1" name="Freeform 738">
              <a:extLst>
                <a:ext uri="{FF2B5EF4-FFF2-40B4-BE49-F238E27FC236}">
                  <a16:creationId xmlns:a16="http://schemas.microsoft.com/office/drawing/2014/main" id="{63ADF7C3-8142-4238-9E04-66D1647BDADF}"/>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dirty="0">
                <a:ln>
                  <a:noFill/>
                </a:ln>
                <a:solidFill>
                  <a:prstClr val="black"/>
                </a:solidFill>
                <a:effectLst/>
                <a:uLnTx/>
                <a:uFillTx/>
                <a:latin typeface="Roboto Light"/>
                <a:ea typeface="+mn-ea"/>
                <a:cs typeface="+mn-cs"/>
              </a:endParaRPr>
            </a:p>
          </p:txBody>
        </p:sp>
        <p:sp>
          <p:nvSpPr>
            <p:cNvPr id="372" name="Freeform 739">
              <a:extLst>
                <a:ext uri="{FF2B5EF4-FFF2-40B4-BE49-F238E27FC236}">
                  <a16:creationId xmlns:a16="http://schemas.microsoft.com/office/drawing/2014/main" id="{67C29CFF-9694-44BD-8EE1-502571E7B4B3}"/>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3" name="Freeform 740">
              <a:extLst>
                <a:ext uri="{FF2B5EF4-FFF2-40B4-BE49-F238E27FC236}">
                  <a16:creationId xmlns:a16="http://schemas.microsoft.com/office/drawing/2014/main" id="{18B86CFC-842E-41D0-B47B-0D5A3F73B049}"/>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4" name="Freeform 741">
              <a:extLst>
                <a:ext uri="{FF2B5EF4-FFF2-40B4-BE49-F238E27FC236}">
                  <a16:creationId xmlns:a16="http://schemas.microsoft.com/office/drawing/2014/main" id="{6965687C-65C9-46B9-81B6-5FB499801667}"/>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5" name="Freeform 742">
              <a:extLst>
                <a:ext uri="{FF2B5EF4-FFF2-40B4-BE49-F238E27FC236}">
                  <a16:creationId xmlns:a16="http://schemas.microsoft.com/office/drawing/2014/main" id="{843A5938-1175-4512-9C47-E50A61BB6AB5}"/>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6" name="Freeform 743">
              <a:extLst>
                <a:ext uri="{FF2B5EF4-FFF2-40B4-BE49-F238E27FC236}">
                  <a16:creationId xmlns:a16="http://schemas.microsoft.com/office/drawing/2014/main" id="{6C491F10-118F-479D-8720-29B99B7B0093}"/>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7" name="Freeform 744">
              <a:extLst>
                <a:ext uri="{FF2B5EF4-FFF2-40B4-BE49-F238E27FC236}">
                  <a16:creationId xmlns:a16="http://schemas.microsoft.com/office/drawing/2014/main" id="{FE0F744D-9408-4647-A8E8-89A3B632EDCD}"/>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8" name="Freeform 745">
              <a:extLst>
                <a:ext uri="{FF2B5EF4-FFF2-40B4-BE49-F238E27FC236}">
                  <a16:creationId xmlns:a16="http://schemas.microsoft.com/office/drawing/2014/main" id="{6D191BA9-733E-4E7C-B9D3-0CBEF5B3535B}"/>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79" name="Freeform 746">
              <a:extLst>
                <a:ext uri="{FF2B5EF4-FFF2-40B4-BE49-F238E27FC236}">
                  <a16:creationId xmlns:a16="http://schemas.microsoft.com/office/drawing/2014/main" id="{760BA23B-B3D6-419C-B455-CBB42B97F826}"/>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0" name="Freeform 747">
              <a:extLst>
                <a:ext uri="{FF2B5EF4-FFF2-40B4-BE49-F238E27FC236}">
                  <a16:creationId xmlns:a16="http://schemas.microsoft.com/office/drawing/2014/main" id="{2074B8CF-DDB0-4304-BC27-4504A197A44D}"/>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1" name="Freeform 748">
              <a:extLst>
                <a:ext uri="{FF2B5EF4-FFF2-40B4-BE49-F238E27FC236}">
                  <a16:creationId xmlns:a16="http://schemas.microsoft.com/office/drawing/2014/main" id="{55DD81A1-A86B-43B4-8C5C-7404834356E9}"/>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2" name="Freeform 749">
              <a:extLst>
                <a:ext uri="{FF2B5EF4-FFF2-40B4-BE49-F238E27FC236}">
                  <a16:creationId xmlns:a16="http://schemas.microsoft.com/office/drawing/2014/main" id="{92F4D72E-9EDE-41AF-8183-6F9865826CA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3" name="Freeform 750">
              <a:extLst>
                <a:ext uri="{FF2B5EF4-FFF2-40B4-BE49-F238E27FC236}">
                  <a16:creationId xmlns:a16="http://schemas.microsoft.com/office/drawing/2014/main" id="{C1A262C6-382B-44CD-9383-BC385159CE0A}"/>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4" name="Freeform 751">
              <a:extLst>
                <a:ext uri="{FF2B5EF4-FFF2-40B4-BE49-F238E27FC236}">
                  <a16:creationId xmlns:a16="http://schemas.microsoft.com/office/drawing/2014/main" id="{62FAC78E-E4A4-44E1-BBAE-7B2F8BDD3192}"/>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5" name="Freeform 752">
              <a:extLst>
                <a:ext uri="{FF2B5EF4-FFF2-40B4-BE49-F238E27FC236}">
                  <a16:creationId xmlns:a16="http://schemas.microsoft.com/office/drawing/2014/main" id="{0C34EE30-2ECB-454B-B5D5-4F3F4FB7FB5E}"/>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6" name="Freeform 753">
              <a:extLst>
                <a:ext uri="{FF2B5EF4-FFF2-40B4-BE49-F238E27FC236}">
                  <a16:creationId xmlns:a16="http://schemas.microsoft.com/office/drawing/2014/main" id="{889599BF-A2A9-4099-892D-607B33670A7A}"/>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7" name="Freeform 754">
              <a:extLst>
                <a:ext uri="{FF2B5EF4-FFF2-40B4-BE49-F238E27FC236}">
                  <a16:creationId xmlns:a16="http://schemas.microsoft.com/office/drawing/2014/main" id="{B50F763B-1691-46BC-8A8B-08AE8AC6347C}"/>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8" name="Freeform 755">
              <a:extLst>
                <a:ext uri="{FF2B5EF4-FFF2-40B4-BE49-F238E27FC236}">
                  <a16:creationId xmlns:a16="http://schemas.microsoft.com/office/drawing/2014/main" id="{C3E77D6E-CD4D-4C63-898D-6768E99653D2}"/>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89" name="Freeform 756">
              <a:extLst>
                <a:ext uri="{FF2B5EF4-FFF2-40B4-BE49-F238E27FC236}">
                  <a16:creationId xmlns:a16="http://schemas.microsoft.com/office/drawing/2014/main" id="{05F40A2A-57BD-4348-839B-3362F6A18270}"/>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0" name="Freeform 757">
              <a:extLst>
                <a:ext uri="{FF2B5EF4-FFF2-40B4-BE49-F238E27FC236}">
                  <a16:creationId xmlns:a16="http://schemas.microsoft.com/office/drawing/2014/main" id="{8656C043-D02D-42FC-AE93-3A33BA7CC348}"/>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1" name="Freeform 758">
              <a:extLst>
                <a:ext uri="{FF2B5EF4-FFF2-40B4-BE49-F238E27FC236}">
                  <a16:creationId xmlns:a16="http://schemas.microsoft.com/office/drawing/2014/main" id="{C2AE4382-E9E5-4627-B9EC-85CC21A3262E}"/>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2" name="Freeform 759">
              <a:extLst>
                <a:ext uri="{FF2B5EF4-FFF2-40B4-BE49-F238E27FC236}">
                  <a16:creationId xmlns:a16="http://schemas.microsoft.com/office/drawing/2014/main" id="{64A525E0-9946-4C61-AC70-C5CAC69B3BDF}"/>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3" name="Freeform 760">
              <a:extLst>
                <a:ext uri="{FF2B5EF4-FFF2-40B4-BE49-F238E27FC236}">
                  <a16:creationId xmlns:a16="http://schemas.microsoft.com/office/drawing/2014/main" id="{4F569416-A4EE-4311-B381-99936E70FDE3}"/>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4" name="Freeform 761">
              <a:extLst>
                <a:ext uri="{FF2B5EF4-FFF2-40B4-BE49-F238E27FC236}">
                  <a16:creationId xmlns:a16="http://schemas.microsoft.com/office/drawing/2014/main" id="{A7599DFE-18F7-4FC2-A3CF-B0822A981F80}"/>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5" name="Freeform 762">
              <a:extLst>
                <a:ext uri="{FF2B5EF4-FFF2-40B4-BE49-F238E27FC236}">
                  <a16:creationId xmlns:a16="http://schemas.microsoft.com/office/drawing/2014/main" id="{5135D0C1-6599-4320-860F-ECB556EB7B3A}"/>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6" name="Freeform 763">
              <a:extLst>
                <a:ext uri="{FF2B5EF4-FFF2-40B4-BE49-F238E27FC236}">
                  <a16:creationId xmlns:a16="http://schemas.microsoft.com/office/drawing/2014/main" id="{A9F2D1BB-6378-4580-BCF4-69CC13A1DA8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7" name="Freeform 764">
              <a:extLst>
                <a:ext uri="{FF2B5EF4-FFF2-40B4-BE49-F238E27FC236}">
                  <a16:creationId xmlns:a16="http://schemas.microsoft.com/office/drawing/2014/main" id="{C8D02F4D-70FD-4912-9B5B-155C6303151E}"/>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8" name="Freeform 765">
              <a:extLst>
                <a:ext uri="{FF2B5EF4-FFF2-40B4-BE49-F238E27FC236}">
                  <a16:creationId xmlns:a16="http://schemas.microsoft.com/office/drawing/2014/main" id="{90B90A21-1430-4345-A164-5F2EC80C8D73}"/>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399" name="Freeform 766">
              <a:extLst>
                <a:ext uri="{FF2B5EF4-FFF2-40B4-BE49-F238E27FC236}">
                  <a16:creationId xmlns:a16="http://schemas.microsoft.com/office/drawing/2014/main" id="{8C06EA4E-D1E4-424C-8788-F2E0CE60FC1F}"/>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0" name="Freeform 767">
              <a:extLst>
                <a:ext uri="{FF2B5EF4-FFF2-40B4-BE49-F238E27FC236}">
                  <a16:creationId xmlns:a16="http://schemas.microsoft.com/office/drawing/2014/main" id="{816317DD-F183-49EA-A461-EE89B2751622}"/>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1" name="Freeform 768">
              <a:extLst>
                <a:ext uri="{FF2B5EF4-FFF2-40B4-BE49-F238E27FC236}">
                  <a16:creationId xmlns:a16="http://schemas.microsoft.com/office/drawing/2014/main" id="{A0912B54-4147-4B8C-B542-2B67103A51EB}"/>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2" name="Freeform 769">
              <a:extLst>
                <a:ext uri="{FF2B5EF4-FFF2-40B4-BE49-F238E27FC236}">
                  <a16:creationId xmlns:a16="http://schemas.microsoft.com/office/drawing/2014/main" id="{984FEAD2-8249-4746-B309-D111836D17C5}"/>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3" name="Freeform 770">
              <a:extLst>
                <a:ext uri="{FF2B5EF4-FFF2-40B4-BE49-F238E27FC236}">
                  <a16:creationId xmlns:a16="http://schemas.microsoft.com/office/drawing/2014/main" id="{54AC6BFE-08C8-4440-826E-E53AE0C79119}"/>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4" name="Freeform 771">
              <a:extLst>
                <a:ext uri="{FF2B5EF4-FFF2-40B4-BE49-F238E27FC236}">
                  <a16:creationId xmlns:a16="http://schemas.microsoft.com/office/drawing/2014/main" id="{ADE109A8-A9DC-44F8-B1A1-24417DC3D387}"/>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5" name="Freeform 772">
              <a:extLst>
                <a:ext uri="{FF2B5EF4-FFF2-40B4-BE49-F238E27FC236}">
                  <a16:creationId xmlns:a16="http://schemas.microsoft.com/office/drawing/2014/main" id="{9AF32868-F7A5-48C4-9F16-6BEE25A5C1C5}"/>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6" name="Freeform 773">
              <a:extLst>
                <a:ext uri="{FF2B5EF4-FFF2-40B4-BE49-F238E27FC236}">
                  <a16:creationId xmlns:a16="http://schemas.microsoft.com/office/drawing/2014/main" id="{953C5501-7E6F-45E0-9DC3-CBDB3BB14945}"/>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7" name="Freeform 774">
              <a:extLst>
                <a:ext uri="{FF2B5EF4-FFF2-40B4-BE49-F238E27FC236}">
                  <a16:creationId xmlns:a16="http://schemas.microsoft.com/office/drawing/2014/main" id="{483275BE-1913-4D36-9B5B-F87931CD90BB}"/>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8" name="Freeform 775">
              <a:extLst>
                <a:ext uri="{FF2B5EF4-FFF2-40B4-BE49-F238E27FC236}">
                  <a16:creationId xmlns:a16="http://schemas.microsoft.com/office/drawing/2014/main" id="{2BB97171-0C0F-4451-B092-35C44C709464}"/>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09" name="Freeform 776">
              <a:extLst>
                <a:ext uri="{FF2B5EF4-FFF2-40B4-BE49-F238E27FC236}">
                  <a16:creationId xmlns:a16="http://schemas.microsoft.com/office/drawing/2014/main" id="{DDE98DE0-2B3D-4D05-A100-9842561F4998}"/>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0" name="Freeform 777">
              <a:extLst>
                <a:ext uri="{FF2B5EF4-FFF2-40B4-BE49-F238E27FC236}">
                  <a16:creationId xmlns:a16="http://schemas.microsoft.com/office/drawing/2014/main" id="{6A6FC525-4E72-4C64-8AF8-1293AD956EE6}"/>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1" name="Freeform 778">
              <a:extLst>
                <a:ext uri="{FF2B5EF4-FFF2-40B4-BE49-F238E27FC236}">
                  <a16:creationId xmlns:a16="http://schemas.microsoft.com/office/drawing/2014/main" id="{3B522044-7400-4710-AD38-9B02511F100A}"/>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2" name="Freeform 779">
              <a:extLst>
                <a:ext uri="{FF2B5EF4-FFF2-40B4-BE49-F238E27FC236}">
                  <a16:creationId xmlns:a16="http://schemas.microsoft.com/office/drawing/2014/main" id="{2B512927-1F31-46DD-A212-B33F279CE27C}"/>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3" name="Freeform 780">
              <a:extLst>
                <a:ext uri="{FF2B5EF4-FFF2-40B4-BE49-F238E27FC236}">
                  <a16:creationId xmlns:a16="http://schemas.microsoft.com/office/drawing/2014/main" id="{6C68C798-1C3A-49B9-A3C0-D157420F9DF7}"/>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4" name="Freeform 782">
              <a:extLst>
                <a:ext uri="{FF2B5EF4-FFF2-40B4-BE49-F238E27FC236}">
                  <a16:creationId xmlns:a16="http://schemas.microsoft.com/office/drawing/2014/main" id="{EBCDBC63-BAF5-414D-B4E8-7E495607EC10}"/>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5" name="Freeform 783">
              <a:extLst>
                <a:ext uri="{FF2B5EF4-FFF2-40B4-BE49-F238E27FC236}">
                  <a16:creationId xmlns:a16="http://schemas.microsoft.com/office/drawing/2014/main" id="{2EE4DAFA-6E52-447C-A7FE-251795371F1B}"/>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6" name="Freeform 784">
              <a:extLst>
                <a:ext uri="{FF2B5EF4-FFF2-40B4-BE49-F238E27FC236}">
                  <a16:creationId xmlns:a16="http://schemas.microsoft.com/office/drawing/2014/main" id="{935F4CB2-0898-4F06-B42C-055C9AA96D9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7" name="Freeform 785">
              <a:extLst>
                <a:ext uri="{FF2B5EF4-FFF2-40B4-BE49-F238E27FC236}">
                  <a16:creationId xmlns:a16="http://schemas.microsoft.com/office/drawing/2014/main" id="{4D331721-8444-47B9-8CC2-FB70DA5779C8}"/>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8" name="Freeform 786">
              <a:extLst>
                <a:ext uri="{FF2B5EF4-FFF2-40B4-BE49-F238E27FC236}">
                  <a16:creationId xmlns:a16="http://schemas.microsoft.com/office/drawing/2014/main" id="{DF6C1E11-D64B-47FF-8A37-486FD47A4304}"/>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19" name="Freeform 787">
              <a:extLst>
                <a:ext uri="{FF2B5EF4-FFF2-40B4-BE49-F238E27FC236}">
                  <a16:creationId xmlns:a16="http://schemas.microsoft.com/office/drawing/2014/main" id="{A678A510-50C7-4073-B1D7-A1B1C77350E1}"/>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0" name="Freeform 788">
              <a:extLst>
                <a:ext uri="{FF2B5EF4-FFF2-40B4-BE49-F238E27FC236}">
                  <a16:creationId xmlns:a16="http://schemas.microsoft.com/office/drawing/2014/main" id="{DB70F3E6-FA56-4326-851C-07AE1F72753D}"/>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1" name="Freeform 789">
              <a:extLst>
                <a:ext uri="{FF2B5EF4-FFF2-40B4-BE49-F238E27FC236}">
                  <a16:creationId xmlns:a16="http://schemas.microsoft.com/office/drawing/2014/main" id="{5B545EF9-EFD4-44A8-9820-DC6000333170}"/>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2" name="Freeform 790">
              <a:extLst>
                <a:ext uri="{FF2B5EF4-FFF2-40B4-BE49-F238E27FC236}">
                  <a16:creationId xmlns:a16="http://schemas.microsoft.com/office/drawing/2014/main" id="{48C4BAFA-43F6-444B-AAC6-9C1E1F0A7198}"/>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3" name="Freeform 791">
              <a:extLst>
                <a:ext uri="{FF2B5EF4-FFF2-40B4-BE49-F238E27FC236}">
                  <a16:creationId xmlns:a16="http://schemas.microsoft.com/office/drawing/2014/main" id="{E9B6A0C2-19C9-4456-8729-FEC691F64BA5}"/>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4" name="Freeform 792">
              <a:extLst>
                <a:ext uri="{FF2B5EF4-FFF2-40B4-BE49-F238E27FC236}">
                  <a16:creationId xmlns:a16="http://schemas.microsoft.com/office/drawing/2014/main" id="{FD9C50B0-015C-4C28-94C2-20789E639F4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5" name="Freeform 793">
              <a:extLst>
                <a:ext uri="{FF2B5EF4-FFF2-40B4-BE49-F238E27FC236}">
                  <a16:creationId xmlns:a16="http://schemas.microsoft.com/office/drawing/2014/main" id="{6064609D-0D39-4C64-BF72-769586C90B3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6" name="Freeform 794">
              <a:extLst>
                <a:ext uri="{FF2B5EF4-FFF2-40B4-BE49-F238E27FC236}">
                  <a16:creationId xmlns:a16="http://schemas.microsoft.com/office/drawing/2014/main" id="{EBFD9D20-38F6-43EE-B703-73D2238BA2E5}"/>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7" name="Freeform 795">
              <a:extLst>
                <a:ext uri="{FF2B5EF4-FFF2-40B4-BE49-F238E27FC236}">
                  <a16:creationId xmlns:a16="http://schemas.microsoft.com/office/drawing/2014/main" id="{83E5650C-AA3E-421C-91B2-EB91D8040292}"/>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8" name="Freeform 796">
              <a:extLst>
                <a:ext uri="{FF2B5EF4-FFF2-40B4-BE49-F238E27FC236}">
                  <a16:creationId xmlns:a16="http://schemas.microsoft.com/office/drawing/2014/main" id="{2E8349E3-D7DB-4E63-BDE3-D03F8B4FC601}"/>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sp>
          <p:nvSpPr>
            <p:cNvPr id="429" name="Freeform 797">
              <a:extLst>
                <a:ext uri="{FF2B5EF4-FFF2-40B4-BE49-F238E27FC236}">
                  <a16:creationId xmlns:a16="http://schemas.microsoft.com/office/drawing/2014/main" id="{DD3D768A-C143-4B1E-B078-6A5DD0F838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solidFill>
                <a:srgbClr val="E6E7E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id-ID" sz="1900" b="0" i="0" u="none" strike="noStrike" kern="1200" cap="none" spc="0" normalizeH="0" baseline="0" noProof="0">
                <a:ln>
                  <a:noFill/>
                </a:ln>
                <a:solidFill>
                  <a:prstClr val="black"/>
                </a:solidFill>
                <a:effectLst/>
                <a:uLnTx/>
                <a:uFillTx/>
                <a:latin typeface="Roboto Light"/>
                <a:ea typeface="+mn-ea"/>
                <a:cs typeface="+mn-cs"/>
              </a:endParaRPr>
            </a:p>
          </p:txBody>
        </p:sp>
      </p:grpSp>
      <p:sp>
        <p:nvSpPr>
          <p:cNvPr id="432" name="TextBox 431">
            <a:extLst>
              <a:ext uri="{FF2B5EF4-FFF2-40B4-BE49-F238E27FC236}">
                <a16:creationId xmlns:a16="http://schemas.microsoft.com/office/drawing/2014/main" id="{46410119-345A-4ED7-A34D-B5BA711BB435}"/>
              </a:ext>
            </a:extLst>
          </p:cNvPr>
          <p:cNvSpPr txBox="1"/>
          <p:nvPr/>
        </p:nvSpPr>
        <p:spPr>
          <a:xfrm>
            <a:off x="2150294" y="3709214"/>
            <a:ext cx="858323"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New York</a:t>
            </a:r>
          </a:p>
        </p:txBody>
      </p:sp>
      <p:sp>
        <p:nvSpPr>
          <p:cNvPr id="433" name="TextBox 432">
            <a:extLst>
              <a:ext uri="{FF2B5EF4-FFF2-40B4-BE49-F238E27FC236}">
                <a16:creationId xmlns:a16="http://schemas.microsoft.com/office/drawing/2014/main" id="{28BC83B0-8A6E-4330-AEDE-2D91D2FEE060}"/>
              </a:ext>
            </a:extLst>
          </p:cNvPr>
          <p:cNvSpPr txBox="1"/>
          <p:nvPr/>
        </p:nvSpPr>
        <p:spPr>
          <a:xfrm>
            <a:off x="560459" y="3646443"/>
            <a:ext cx="783106" cy="400110"/>
          </a:xfrm>
          <a:prstGeom prst="rect">
            <a:avLst/>
          </a:prstGeom>
          <a:noFill/>
        </p:spPr>
        <p:txBody>
          <a:bodyPr wrap="square" rtlCol="0">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San Francisco</a:t>
            </a:r>
          </a:p>
        </p:txBody>
      </p:sp>
      <p:sp>
        <p:nvSpPr>
          <p:cNvPr id="434" name="TextBox 433">
            <a:extLst>
              <a:ext uri="{FF2B5EF4-FFF2-40B4-BE49-F238E27FC236}">
                <a16:creationId xmlns:a16="http://schemas.microsoft.com/office/drawing/2014/main" id="{C9CC2D98-B053-41E5-B43C-E8CA7AEFF901}"/>
              </a:ext>
            </a:extLst>
          </p:cNvPr>
          <p:cNvSpPr txBox="1"/>
          <p:nvPr/>
        </p:nvSpPr>
        <p:spPr>
          <a:xfrm>
            <a:off x="1438911" y="3298349"/>
            <a:ext cx="691433"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Toronto</a:t>
            </a:r>
          </a:p>
        </p:txBody>
      </p:sp>
      <p:sp>
        <p:nvSpPr>
          <p:cNvPr id="435" name="TextBox 434">
            <a:extLst>
              <a:ext uri="{FF2B5EF4-FFF2-40B4-BE49-F238E27FC236}">
                <a16:creationId xmlns:a16="http://schemas.microsoft.com/office/drawing/2014/main" id="{79455023-7F21-4B8F-AAA5-FF13B1A5C7B8}"/>
              </a:ext>
            </a:extLst>
          </p:cNvPr>
          <p:cNvSpPr txBox="1"/>
          <p:nvPr/>
        </p:nvSpPr>
        <p:spPr>
          <a:xfrm>
            <a:off x="3457702" y="3215246"/>
            <a:ext cx="774078"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London</a:t>
            </a:r>
          </a:p>
        </p:txBody>
      </p:sp>
      <p:sp>
        <p:nvSpPr>
          <p:cNvPr id="436" name="TextBox 435">
            <a:extLst>
              <a:ext uri="{FF2B5EF4-FFF2-40B4-BE49-F238E27FC236}">
                <a16:creationId xmlns:a16="http://schemas.microsoft.com/office/drawing/2014/main" id="{73615BA8-4ADA-4DD4-9AF1-9EA883B8C618}"/>
              </a:ext>
            </a:extLst>
          </p:cNvPr>
          <p:cNvSpPr txBox="1"/>
          <p:nvPr/>
        </p:nvSpPr>
        <p:spPr>
          <a:xfrm>
            <a:off x="3952733" y="3217157"/>
            <a:ext cx="695706"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Utrecht</a:t>
            </a:r>
          </a:p>
        </p:txBody>
      </p:sp>
      <p:sp>
        <p:nvSpPr>
          <p:cNvPr id="437" name="TextBox 436">
            <a:extLst>
              <a:ext uri="{FF2B5EF4-FFF2-40B4-BE49-F238E27FC236}">
                <a16:creationId xmlns:a16="http://schemas.microsoft.com/office/drawing/2014/main" id="{1F08476C-75FF-435E-A04D-442002689FCC}"/>
              </a:ext>
            </a:extLst>
          </p:cNvPr>
          <p:cNvSpPr txBox="1"/>
          <p:nvPr/>
        </p:nvSpPr>
        <p:spPr>
          <a:xfrm>
            <a:off x="3557169" y="3531430"/>
            <a:ext cx="858084"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Toulouse</a:t>
            </a:r>
          </a:p>
        </p:txBody>
      </p:sp>
      <p:sp>
        <p:nvSpPr>
          <p:cNvPr id="438" name="TextBox 437">
            <a:extLst>
              <a:ext uri="{FF2B5EF4-FFF2-40B4-BE49-F238E27FC236}">
                <a16:creationId xmlns:a16="http://schemas.microsoft.com/office/drawing/2014/main" id="{37CA5D4D-A63B-464E-A944-CD1678BB896F}"/>
              </a:ext>
            </a:extLst>
          </p:cNvPr>
          <p:cNvSpPr txBox="1"/>
          <p:nvPr/>
        </p:nvSpPr>
        <p:spPr>
          <a:xfrm>
            <a:off x="3653037" y="3350102"/>
            <a:ext cx="486156" cy="246221"/>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Lille</a:t>
            </a:r>
          </a:p>
        </p:txBody>
      </p:sp>
      <p:sp>
        <p:nvSpPr>
          <p:cNvPr id="439" name="TextBox 438">
            <a:extLst>
              <a:ext uri="{FF2B5EF4-FFF2-40B4-BE49-F238E27FC236}">
                <a16:creationId xmlns:a16="http://schemas.microsoft.com/office/drawing/2014/main" id="{1C7E8E54-133B-45D2-B1CE-8D046212E5FF}"/>
              </a:ext>
            </a:extLst>
          </p:cNvPr>
          <p:cNvSpPr txBox="1"/>
          <p:nvPr/>
        </p:nvSpPr>
        <p:spPr>
          <a:xfrm>
            <a:off x="3748242" y="3453404"/>
            <a:ext cx="509016"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Paris</a:t>
            </a:r>
          </a:p>
        </p:txBody>
      </p:sp>
      <p:sp>
        <p:nvSpPr>
          <p:cNvPr id="440" name="TextBox 439">
            <a:extLst>
              <a:ext uri="{FF2B5EF4-FFF2-40B4-BE49-F238E27FC236}">
                <a16:creationId xmlns:a16="http://schemas.microsoft.com/office/drawing/2014/main" id="{2FBAD498-D00A-4EA6-917D-4D8A44A5C8FD}"/>
              </a:ext>
            </a:extLst>
          </p:cNvPr>
          <p:cNvSpPr txBox="1"/>
          <p:nvPr/>
        </p:nvSpPr>
        <p:spPr>
          <a:xfrm>
            <a:off x="3999501" y="3349569"/>
            <a:ext cx="637576" cy="246221"/>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err="1">
                <a:ln>
                  <a:noFill/>
                </a:ln>
                <a:solidFill>
                  <a:schemeClr val="accent1"/>
                </a:solidFill>
                <a:effectLst/>
                <a:uLnTx/>
                <a:uFillTx/>
                <a:latin typeface="Verdana"/>
                <a:ea typeface="+mn-ea"/>
                <a:cs typeface="+mn-cs"/>
              </a:rPr>
              <a:t>Munich</a:t>
            </a:r>
            <a:endParaRPr kumimoji="0" lang="pt-PT" sz="1000" b="0" i="0" u="none" strike="noStrike" kern="1200" cap="none" spc="0" normalizeH="0" baseline="0" noProof="0" dirty="0">
              <a:ln>
                <a:noFill/>
              </a:ln>
              <a:solidFill>
                <a:schemeClr val="accent1"/>
              </a:solidFill>
              <a:effectLst/>
              <a:uLnTx/>
              <a:uFillTx/>
              <a:latin typeface="Verdana"/>
              <a:ea typeface="+mn-ea"/>
              <a:cs typeface="+mn-cs"/>
            </a:endParaRPr>
          </a:p>
        </p:txBody>
      </p:sp>
      <p:sp>
        <p:nvSpPr>
          <p:cNvPr id="441" name="TextBox 440">
            <a:extLst>
              <a:ext uri="{FF2B5EF4-FFF2-40B4-BE49-F238E27FC236}">
                <a16:creationId xmlns:a16="http://schemas.microsoft.com/office/drawing/2014/main" id="{B0B216F5-430E-49AF-B164-C7FE211E8F41}"/>
              </a:ext>
            </a:extLst>
          </p:cNvPr>
          <p:cNvSpPr txBox="1"/>
          <p:nvPr/>
        </p:nvSpPr>
        <p:spPr>
          <a:xfrm>
            <a:off x="4950963" y="4209208"/>
            <a:ext cx="715964" cy="246221"/>
          </a:xfrm>
          <a:prstGeom prst="rect">
            <a:avLst/>
          </a:prstGeom>
          <a:noFill/>
        </p:spPr>
        <p:txBody>
          <a:bodyPr wrap="square" rtlCol="0">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Mumbai</a:t>
            </a:r>
          </a:p>
        </p:txBody>
      </p:sp>
      <p:sp>
        <p:nvSpPr>
          <p:cNvPr id="442" name="TextBox 441">
            <a:extLst>
              <a:ext uri="{FF2B5EF4-FFF2-40B4-BE49-F238E27FC236}">
                <a16:creationId xmlns:a16="http://schemas.microsoft.com/office/drawing/2014/main" id="{DB3C9DA2-E3EF-48BA-A76E-83AE70C69FC8}"/>
              </a:ext>
            </a:extLst>
          </p:cNvPr>
          <p:cNvSpPr txBox="1"/>
          <p:nvPr/>
        </p:nvSpPr>
        <p:spPr>
          <a:xfrm>
            <a:off x="5906531" y="4535299"/>
            <a:ext cx="884428"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err="1">
                <a:ln>
                  <a:noFill/>
                </a:ln>
                <a:solidFill>
                  <a:schemeClr val="accent1"/>
                </a:solidFill>
                <a:effectLst/>
                <a:uLnTx/>
                <a:uFillTx/>
                <a:latin typeface="Verdana"/>
                <a:ea typeface="+mn-ea"/>
                <a:cs typeface="+mn-cs"/>
              </a:rPr>
              <a:t>Singapore</a:t>
            </a:r>
            <a:endParaRPr kumimoji="0" lang="pt-PT" sz="1000" b="0" i="0" u="none" strike="noStrike" kern="1200" cap="none" spc="0" normalizeH="0" baseline="0" noProof="0" dirty="0">
              <a:ln>
                <a:noFill/>
              </a:ln>
              <a:solidFill>
                <a:schemeClr val="accent1"/>
              </a:solidFill>
              <a:effectLst/>
              <a:uLnTx/>
              <a:uFillTx/>
              <a:latin typeface="Verdana"/>
              <a:ea typeface="+mn-ea"/>
              <a:cs typeface="+mn-cs"/>
            </a:endParaRPr>
          </a:p>
        </p:txBody>
      </p:sp>
      <p:sp>
        <p:nvSpPr>
          <p:cNvPr id="443" name="TextBox 442">
            <a:extLst>
              <a:ext uri="{FF2B5EF4-FFF2-40B4-BE49-F238E27FC236}">
                <a16:creationId xmlns:a16="http://schemas.microsoft.com/office/drawing/2014/main" id="{A1147DB0-E9C6-46AB-8970-60816C7B51DC}"/>
              </a:ext>
            </a:extLst>
          </p:cNvPr>
          <p:cNvSpPr txBox="1"/>
          <p:nvPr/>
        </p:nvSpPr>
        <p:spPr>
          <a:xfrm>
            <a:off x="6591669" y="5537579"/>
            <a:ext cx="900938" cy="246221"/>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pt-PT" sz="1000" b="0" i="0" u="none" strike="noStrike" kern="1200" cap="none" spc="0" normalizeH="0" baseline="0" noProof="0" dirty="0">
                <a:ln>
                  <a:noFill/>
                </a:ln>
                <a:solidFill>
                  <a:schemeClr val="accent1"/>
                </a:solidFill>
                <a:effectLst/>
                <a:uLnTx/>
                <a:uFillTx/>
                <a:latin typeface="Verdana"/>
                <a:ea typeface="+mn-ea"/>
                <a:cs typeface="+mn-cs"/>
              </a:rPr>
              <a:t>Melbourne</a:t>
            </a:r>
          </a:p>
        </p:txBody>
      </p:sp>
      <p:grpSp>
        <p:nvGrpSpPr>
          <p:cNvPr id="444" name="Group 443">
            <a:extLst>
              <a:ext uri="{FF2B5EF4-FFF2-40B4-BE49-F238E27FC236}">
                <a16:creationId xmlns:a16="http://schemas.microsoft.com/office/drawing/2014/main" id="{FE1130AD-5E8E-430C-9BCB-BF327281AB7D}"/>
              </a:ext>
            </a:extLst>
          </p:cNvPr>
          <p:cNvGrpSpPr/>
          <p:nvPr/>
        </p:nvGrpSpPr>
        <p:grpSpPr>
          <a:xfrm>
            <a:off x="8519478" y="2572832"/>
            <a:ext cx="3166484" cy="1252364"/>
            <a:chOff x="8321910" y="2522355"/>
            <a:chExt cx="3166484" cy="1252364"/>
          </a:xfrm>
        </p:grpSpPr>
        <p:sp>
          <p:nvSpPr>
            <p:cNvPr id="445" name="Rectangle 444">
              <a:extLst>
                <a:ext uri="{FF2B5EF4-FFF2-40B4-BE49-F238E27FC236}">
                  <a16:creationId xmlns:a16="http://schemas.microsoft.com/office/drawing/2014/main" id="{D9F613AB-5D8D-42A3-ACAB-DB4D978B626F}"/>
                </a:ext>
              </a:extLst>
            </p:cNvPr>
            <p:cNvSpPr/>
            <p:nvPr/>
          </p:nvSpPr>
          <p:spPr>
            <a:xfrm>
              <a:off x="8321910" y="2522355"/>
              <a:ext cx="3166484" cy="12523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46" name="Rectangle 3">
              <a:extLst>
                <a:ext uri="{FF2B5EF4-FFF2-40B4-BE49-F238E27FC236}">
                  <a16:creationId xmlns:a16="http://schemas.microsoft.com/office/drawing/2014/main" id="{39B6264D-91F1-446B-8BA9-0C2CE6691994}"/>
                </a:ext>
              </a:extLst>
            </p:cNvPr>
            <p:cNvSpPr/>
            <p:nvPr/>
          </p:nvSpPr>
          <p:spPr>
            <a:xfrm>
              <a:off x="8472000" y="2631972"/>
              <a:ext cx="2892843" cy="1015663"/>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Multi-disciplinary and open global ecosystem </a:t>
              </a: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of leading businesses,  technology partners, startups, academia, venture capitalists and much more</a:t>
              </a:r>
            </a:p>
          </p:txBody>
        </p:sp>
      </p:grpSp>
      <p:grpSp>
        <p:nvGrpSpPr>
          <p:cNvPr id="447" name="Group 446">
            <a:extLst>
              <a:ext uri="{FF2B5EF4-FFF2-40B4-BE49-F238E27FC236}">
                <a16:creationId xmlns:a16="http://schemas.microsoft.com/office/drawing/2014/main" id="{516BDE7B-AC7D-478C-B1EB-1C7F1B91CA80}"/>
              </a:ext>
            </a:extLst>
          </p:cNvPr>
          <p:cNvGrpSpPr/>
          <p:nvPr/>
        </p:nvGrpSpPr>
        <p:grpSpPr>
          <a:xfrm>
            <a:off x="8519478" y="1395204"/>
            <a:ext cx="3166484" cy="1069137"/>
            <a:chOff x="8316278" y="1453331"/>
            <a:chExt cx="3166484" cy="1069137"/>
          </a:xfrm>
        </p:grpSpPr>
        <p:sp>
          <p:nvSpPr>
            <p:cNvPr id="448" name="Rectangle 447">
              <a:extLst>
                <a:ext uri="{FF2B5EF4-FFF2-40B4-BE49-F238E27FC236}">
                  <a16:creationId xmlns:a16="http://schemas.microsoft.com/office/drawing/2014/main" id="{26803631-184F-40AD-932E-DDCD945252F6}"/>
                </a:ext>
              </a:extLst>
            </p:cNvPr>
            <p:cNvSpPr/>
            <p:nvPr/>
          </p:nvSpPr>
          <p:spPr>
            <a:xfrm>
              <a:off x="8316278" y="1453331"/>
              <a:ext cx="3166484" cy="10691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49" name="Rectangle 3">
              <a:extLst>
                <a:ext uri="{FF2B5EF4-FFF2-40B4-BE49-F238E27FC236}">
                  <a16:creationId xmlns:a16="http://schemas.microsoft.com/office/drawing/2014/main" id="{EC7B929B-C372-43FC-81B1-2BA97D8656D9}"/>
                </a:ext>
              </a:extLst>
            </p:cNvPr>
            <p:cNvSpPr/>
            <p:nvPr/>
          </p:nvSpPr>
          <p:spPr>
            <a:xfrm>
              <a:off x="8472000" y="1572401"/>
              <a:ext cx="2887211" cy="830997"/>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 immersive </a:t>
              </a:r>
              <a:b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transformative environment providing the infrastructure </a:t>
              </a:r>
              <a:b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a:t>
              </a:r>
              <a:r>
                <a:rPr kumimoji="0" lang="en-US" sz="12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innovate at speed and scale</a:t>
              </a:r>
            </a:p>
          </p:txBody>
        </p:sp>
      </p:grpSp>
      <p:sp>
        <p:nvSpPr>
          <p:cNvPr id="450" name="Rectangle 449">
            <a:extLst>
              <a:ext uri="{FF2B5EF4-FFF2-40B4-BE49-F238E27FC236}">
                <a16:creationId xmlns:a16="http://schemas.microsoft.com/office/drawing/2014/main" id="{DC90F799-9EC8-48B7-A3B4-F6533F61B235}"/>
              </a:ext>
            </a:extLst>
          </p:cNvPr>
          <p:cNvSpPr/>
          <p:nvPr/>
        </p:nvSpPr>
        <p:spPr>
          <a:xfrm>
            <a:off x="419100" y="1394020"/>
            <a:ext cx="7559356" cy="4028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err="1">
                <a:ln>
                  <a:noFill/>
                </a:ln>
                <a:solidFill>
                  <a:srgbClr val="FFFFFF"/>
                </a:solidFill>
                <a:effectLst/>
                <a:uLnTx/>
                <a:uFillTx/>
                <a:latin typeface="Verdana"/>
                <a:ea typeface="+mn-ea"/>
                <a:cs typeface="+mn-cs"/>
              </a:rPr>
              <a:t>End</a:t>
            </a:r>
            <a:r>
              <a:rPr kumimoji="0" lang="pt-PT" sz="1400" b="1" i="0" u="none" strike="noStrike" kern="1200" cap="none" spc="0" normalizeH="0" baseline="0" noProof="0" dirty="0">
                <a:ln>
                  <a:noFill/>
                </a:ln>
                <a:solidFill>
                  <a:srgbClr val="FFFFFF"/>
                </a:solidFill>
                <a:effectLst/>
                <a:uLnTx/>
                <a:uFillTx/>
                <a:latin typeface="Verdana"/>
                <a:ea typeface="+mn-ea"/>
                <a:cs typeface="+mn-cs"/>
              </a:rPr>
              <a:t>-to-</a:t>
            </a:r>
            <a:r>
              <a:rPr kumimoji="0" lang="pt-PT" sz="1400" b="1" i="0" u="none" strike="noStrike" kern="1200" cap="none" spc="0" normalizeH="0" baseline="0" noProof="0" dirty="0" err="1">
                <a:ln>
                  <a:noFill/>
                </a:ln>
                <a:solidFill>
                  <a:srgbClr val="FFFFFF"/>
                </a:solidFill>
                <a:effectLst/>
                <a:uLnTx/>
                <a:uFillTx/>
                <a:latin typeface="Verdana"/>
                <a:ea typeface="+mn-ea"/>
                <a:cs typeface="+mn-cs"/>
              </a:rPr>
              <a:t>end</a:t>
            </a:r>
            <a:r>
              <a:rPr kumimoji="0" lang="pt-PT" sz="1400" b="1" i="0" u="none" strike="noStrike" kern="1200" cap="none" spc="0" normalizeH="0" baseline="0" noProof="0" dirty="0">
                <a:ln>
                  <a:noFill/>
                </a:ln>
                <a:solidFill>
                  <a:srgbClr val="FFFFFF"/>
                </a:solidFill>
                <a:effectLst/>
                <a:uLnTx/>
                <a:uFillTx/>
                <a:latin typeface="Verdana"/>
                <a:ea typeface="+mn-ea"/>
                <a:cs typeface="+mn-cs"/>
              </a:rPr>
              <a:t> </a:t>
            </a:r>
            <a:r>
              <a:rPr kumimoji="0" lang="pt-PT" sz="1400" b="1" i="0" u="none" strike="noStrike" kern="1200" cap="none" spc="0" normalizeH="0" baseline="0" noProof="0" dirty="0" err="1">
                <a:ln>
                  <a:noFill/>
                </a:ln>
                <a:solidFill>
                  <a:srgbClr val="FFFFFF"/>
                </a:solidFill>
                <a:effectLst/>
                <a:uLnTx/>
                <a:uFillTx/>
                <a:latin typeface="Verdana"/>
                <a:ea typeface="+mn-ea"/>
                <a:cs typeface="+mn-cs"/>
              </a:rPr>
              <a:t>high</a:t>
            </a:r>
            <a:r>
              <a:rPr kumimoji="0" lang="pt-PT" sz="1400" b="1" i="0" u="none" strike="noStrike" kern="1200" cap="none" spc="0" normalizeH="0" baseline="0" noProof="0" dirty="0">
                <a:ln>
                  <a:noFill/>
                </a:ln>
                <a:solidFill>
                  <a:srgbClr val="FFFFFF"/>
                </a:solidFill>
                <a:effectLst/>
                <a:uLnTx/>
                <a:uFillTx/>
                <a:latin typeface="Verdana"/>
                <a:ea typeface="+mn-ea"/>
                <a:cs typeface="+mn-cs"/>
              </a:rPr>
              <a:t> performance </a:t>
            </a:r>
            <a:r>
              <a:rPr kumimoji="0" lang="pt-PT" sz="1400" b="1" i="0" u="none" strike="noStrike" kern="1200" cap="none" spc="0" normalizeH="0" baseline="0" noProof="0" dirty="0" err="1">
                <a:ln>
                  <a:noFill/>
                </a:ln>
                <a:solidFill>
                  <a:srgbClr val="FFFFFF"/>
                </a:solidFill>
                <a:effectLst/>
                <a:uLnTx/>
                <a:uFillTx/>
                <a:latin typeface="Verdana"/>
                <a:ea typeface="+mn-ea"/>
                <a:cs typeface="+mn-cs"/>
              </a:rPr>
              <a:t>engagement</a:t>
            </a:r>
            <a:r>
              <a:rPr kumimoji="0" lang="pt-PT" sz="1400" b="1" i="0" u="none" strike="noStrike" kern="1200" cap="none" spc="0" normalizeH="0" baseline="0" noProof="0" dirty="0">
                <a:ln>
                  <a:noFill/>
                </a:ln>
                <a:solidFill>
                  <a:srgbClr val="FFFFFF"/>
                </a:solidFill>
                <a:effectLst/>
                <a:uLnTx/>
                <a:uFillTx/>
                <a:latin typeface="Verdana"/>
                <a:ea typeface="+mn-ea"/>
                <a:cs typeface="+mn-cs"/>
              </a:rPr>
              <a:t> </a:t>
            </a:r>
            <a:r>
              <a:rPr kumimoji="0" lang="pt-PT" sz="1400" b="1" i="0" u="none" strike="noStrike" kern="1200" cap="none" spc="0" normalizeH="0" baseline="0" noProof="0" dirty="0" err="1">
                <a:ln>
                  <a:noFill/>
                </a:ln>
                <a:solidFill>
                  <a:srgbClr val="FFFFFF"/>
                </a:solidFill>
                <a:effectLst/>
                <a:uLnTx/>
                <a:uFillTx/>
                <a:latin typeface="Verdana"/>
                <a:ea typeface="+mn-ea"/>
                <a:cs typeface="+mn-cs"/>
              </a:rPr>
              <a:t>experience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p:txBody>
      </p:sp>
      <p:grpSp>
        <p:nvGrpSpPr>
          <p:cNvPr id="451" name="Group 450">
            <a:extLst>
              <a:ext uri="{FF2B5EF4-FFF2-40B4-BE49-F238E27FC236}">
                <a16:creationId xmlns:a16="http://schemas.microsoft.com/office/drawing/2014/main" id="{60ED78FD-1D21-4978-BB48-26BA797D0525}"/>
              </a:ext>
            </a:extLst>
          </p:cNvPr>
          <p:cNvGrpSpPr/>
          <p:nvPr/>
        </p:nvGrpSpPr>
        <p:grpSpPr>
          <a:xfrm>
            <a:off x="8519478" y="3947112"/>
            <a:ext cx="3166484" cy="1753994"/>
            <a:chOff x="8321910" y="4183698"/>
            <a:chExt cx="3166484" cy="1753994"/>
          </a:xfrm>
        </p:grpSpPr>
        <p:sp>
          <p:nvSpPr>
            <p:cNvPr id="452" name="Rectangle 451">
              <a:extLst>
                <a:ext uri="{FF2B5EF4-FFF2-40B4-BE49-F238E27FC236}">
                  <a16:creationId xmlns:a16="http://schemas.microsoft.com/office/drawing/2014/main" id="{21F4C3A9-6726-498C-BD90-255F5537FFD4}"/>
                </a:ext>
              </a:extLst>
            </p:cNvPr>
            <p:cNvSpPr/>
            <p:nvPr/>
          </p:nvSpPr>
          <p:spPr>
            <a:xfrm>
              <a:off x="8321910" y="4183698"/>
              <a:ext cx="3166484" cy="1753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53" name="Rectangle 3">
              <a:extLst>
                <a:ext uri="{FF2B5EF4-FFF2-40B4-BE49-F238E27FC236}">
                  <a16:creationId xmlns:a16="http://schemas.microsoft.com/office/drawing/2014/main" id="{D1D6425A-EC82-4E25-AE9F-02C0605335E4}"/>
                </a:ext>
              </a:extLst>
            </p:cNvPr>
            <p:cNvSpPr/>
            <p:nvPr/>
          </p:nvSpPr>
          <p:spPr>
            <a:xfrm>
              <a:off x="8472000" y="4340597"/>
              <a:ext cx="2772779" cy="1405513"/>
            </a:xfrm>
            <a:prstGeom prst="rect">
              <a:avLst/>
            </a:prstGeom>
          </p:spPr>
          <p:txBody>
            <a:bodyPr wrap="square">
              <a:spAutoFit/>
            </a:bodyPr>
            <a:lstStyle/>
            <a:p>
              <a:pPr marL="0" marR="0" lvl="0" indent="0" algn="l" defTabSz="957756" rtl="0" eaLnBrk="1" fontAlgn="auto" latinLnBrk="0" hangingPunct="1">
                <a:lnSpc>
                  <a:spcPct val="100000"/>
                </a:lnSpc>
                <a:spcBef>
                  <a:spcPts val="400"/>
                </a:spcBef>
                <a:spcAft>
                  <a:spcPts val="0"/>
                </a:spcAft>
                <a:buClrTx/>
                <a:buSzTx/>
                <a:buFontTx/>
                <a:buNone/>
                <a:tabLst/>
                <a:defRPr/>
              </a:pPr>
              <a:r>
                <a:rPr kumimoji="0" lang="en-US" sz="12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Innovative design teams that are part of the Group</a:t>
              </a:r>
            </a:p>
            <a:p>
              <a:pPr marL="0" marR="0" lvl="1" indent="0" algn="l" defTabSz="957756"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Fahrenheit 212</a:t>
              </a:r>
            </a:p>
            <a:p>
              <a:pPr marL="0" marR="0" lvl="1" indent="0" algn="l" defTabSz="957756"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Backelite</a:t>
              </a:r>
              <a:endPar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0" marR="0" lvl="1" indent="0" algn="l" defTabSz="957756"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Idean</a:t>
              </a:r>
              <a:endPar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0" marR="0" lvl="1" indent="0" algn="l" defTabSz="957756"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Product and Engineering Services</a:t>
              </a:r>
            </a:p>
          </p:txBody>
        </p:sp>
        <p:grpSp>
          <p:nvGrpSpPr>
            <p:cNvPr id="454" name="Group 453">
              <a:extLst>
                <a:ext uri="{FF2B5EF4-FFF2-40B4-BE49-F238E27FC236}">
                  <a16:creationId xmlns:a16="http://schemas.microsoft.com/office/drawing/2014/main" id="{0D8D2BDC-CC19-485F-AF41-EC26D9F29D88}"/>
                </a:ext>
              </a:extLst>
            </p:cNvPr>
            <p:cNvGrpSpPr/>
            <p:nvPr/>
          </p:nvGrpSpPr>
          <p:grpSpPr>
            <a:xfrm>
              <a:off x="8582104" y="5013000"/>
              <a:ext cx="2553896" cy="469392"/>
              <a:chOff x="5096256" y="4956048"/>
              <a:chExt cx="1435608" cy="469392"/>
            </a:xfrm>
          </p:grpSpPr>
          <p:cxnSp>
            <p:nvCxnSpPr>
              <p:cNvPr id="455" name="Straight Connector 454">
                <a:extLst>
                  <a:ext uri="{FF2B5EF4-FFF2-40B4-BE49-F238E27FC236}">
                    <a16:creationId xmlns:a16="http://schemas.microsoft.com/office/drawing/2014/main" id="{428EBFF0-586F-4363-B7BA-F4D79E7720E1}"/>
                  </a:ext>
                </a:extLst>
              </p:cNvPr>
              <p:cNvCxnSpPr/>
              <p:nvPr/>
            </p:nvCxnSpPr>
            <p:spPr>
              <a:xfrm>
                <a:off x="5096256" y="4956048"/>
                <a:ext cx="14356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AEBEB766-2576-4207-BBE1-F97956E4E642}"/>
                  </a:ext>
                </a:extLst>
              </p:cNvPr>
              <p:cNvCxnSpPr/>
              <p:nvPr/>
            </p:nvCxnSpPr>
            <p:spPr>
              <a:xfrm>
                <a:off x="5096256" y="5190744"/>
                <a:ext cx="14356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6E471718-2654-4CF4-AE44-78BC3696C867}"/>
                  </a:ext>
                </a:extLst>
              </p:cNvPr>
              <p:cNvCxnSpPr/>
              <p:nvPr/>
            </p:nvCxnSpPr>
            <p:spPr>
              <a:xfrm>
                <a:off x="5096256" y="5425440"/>
                <a:ext cx="14356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041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fade">
                                      <p:cBhvr>
                                        <p:cTn id="12" dur="500"/>
                                        <p:tgtEl>
                                          <p:spTgt spid="4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in" filter="fade">
                                      <p:cBhvr>
                                        <p:cTn id="15" dur="500"/>
                                        <p:tgtEl>
                                          <p:spTgt spid="4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3"/>
                                        </p:tgtEl>
                                        <p:attrNameLst>
                                          <p:attrName>style.visibility</p:attrName>
                                        </p:attrNameLst>
                                      </p:cBhvr>
                                      <p:to>
                                        <p:strVal val="visible"/>
                                      </p:to>
                                    </p:set>
                                    <p:animEffect transition="in" filter="fade">
                                      <p:cBhvr>
                                        <p:cTn id="18" dur="500"/>
                                        <p:tgtEl>
                                          <p:spTgt spid="4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4"/>
                                        </p:tgtEl>
                                        <p:attrNameLst>
                                          <p:attrName>style.visibility</p:attrName>
                                        </p:attrNameLst>
                                      </p:cBhvr>
                                      <p:to>
                                        <p:strVal val="visible"/>
                                      </p:to>
                                    </p:set>
                                    <p:animEffect transition="in" filter="fade">
                                      <p:cBhvr>
                                        <p:cTn id="21" dur="500"/>
                                        <p:tgtEl>
                                          <p:spTgt spid="4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5"/>
                                        </p:tgtEl>
                                        <p:attrNameLst>
                                          <p:attrName>style.visibility</p:attrName>
                                        </p:attrNameLst>
                                      </p:cBhvr>
                                      <p:to>
                                        <p:strVal val="visible"/>
                                      </p:to>
                                    </p:set>
                                    <p:animEffect transition="in" filter="fade">
                                      <p:cBhvr>
                                        <p:cTn id="24" dur="500"/>
                                        <p:tgtEl>
                                          <p:spTgt spid="4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6"/>
                                        </p:tgtEl>
                                        <p:attrNameLst>
                                          <p:attrName>style.visibility</p:attrName>
                                        </p:attrNameLst>
                                      </p:cBhvr>
                                      <p:to>
                                        <p:strVal val="visible"/>
                                      </p:to>
                                    </p:set>
                                    <p:animEffect transition="in" filter="fade">
                                      <p:cBhvr>
                                        <p:cTn id="27" dur="500"/>
                                        <p:tgtEl>
                                          <p:spTgt spid="4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7"/>
                                        </p:tgtEl>
                                        <p:attrNameLst>
                                          <p:attrName>style.visibility</p:attrName>
                                        </p:attrNameLst>
                                      </p:cBhvr>
                                      <p:to>
                                        <p:strVal val="visible"/>
                                      </p:to>
                                    </p:set>
                                    <p:animEffect transition="in" filter="fade">
                                      <p:cBhvr>
                                        <p:cTn id="30" dur="500"/>
                                        <p:tgtEl>
                                          <p:spTgt spid="4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9"/>
                                        </p:tgtEl>
                                        <p:attrNameLst>
                                          <p:attrName>style.visibility</p:attrName>
                                        </p:attrNameLst>
                                      </p:cBhvr>
                                      <p:to>
                                        <p:strVal val="visible"/>
                                      </p:to>
                                    </p:set>
                                    <p:animEffect transition="in" filter="fade">
                                      <p:cBhvr>
                                        <p:cTn id="36" dur="500"/>
                                        <p:tgtEl>
                                          <p:spTgt spid="4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0"/>
                                        </p:tgtEl>
                                        <p:attrNameLst>
                                          <p:attrName>style.visibility</p:attrName>
                                        </p:attrNameLst>
                                      </p:cBhvr>
                                      <p:to>
                                        <p:strVal val="visible"/>
                                      </p:to>
                                    </p:set>
                                    <p:animEffect transition="in" filter="fade">
                                      <p:cBhvr>
                                        <p:cTn id="39" dur="500"/>
                                        <p:tgtEl>
                                          <p:spTgt spid="4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1"/>
                                        </p:tgtEl>
                                        <p:attrNameLst>
                                          <p:attrName>style.visibility</p:attrName>
                                        </p:attrNameLst>
                                      </p:cBhvr>
                                      <p:to>
                                        <p:strVal val="visible"/>
                                      </p:to>
                                    </p:set>
                                    <p:animEffect transition="in" filter="fade">
                                      <p:cBhvr>
                                        <p:cTn id="42" dur="500"/>
                                        <p:tgtEl>
                                          <p:spTgt spid="4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2"/>
                                        </p:tgtEl>
                                        <p:attrNameLst>
                                          <p:attrName>style.visibility</p:attrName>
                                        </p:attrNameLst>
                                      </p:cBhvr>
                                      <p:to>
                                        <p:strVal val="visible"/>
                                      </p:to>
                                    </p:set>
                                    <p:animEffect transition="in" filter="fade">
                                      <p:cBhvr>
                                        <p:cTn id="45" dur="500"/>
                                        <p:tgtEl>
                                          <p:spTgt spid="4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3"/>
                                        </p:tgtEl>
                                        <p:attrNameLst>
                                          <p:attrName>style.visibility</p:attrName>
                                        </p:attrNameLst>
                                      </p:cBhvr>
                                      <p:to>
                                        <p:strVal val="visible"/>
                                      </p:to>
                                    </p:set>
                                    <p:animEffect transition="in" filter="fade">
                                      <p:cBhvr>
                                        <p:cTn id="48" dur="500"/>
                                        <p:tgtEl>
                                          <p:spTgt spid="443"/>
                                        </p:tgtEl>
                                      </p:cBhvr>
                                    </p:animEffect>
                                  </p:childTnLst>
                                </p:cTn>
                              </p:par>
                              <p:par>
                                <p:cTn id="49" presetID="10" presetClass="entr" presetSubtype="0" fill="hold" nodeType="withEffect">
                                  <p:stCondLst>
                                    <p:cond delay="250"/>
                                  </p:stCondLst>
                                  <p:childTnLst>
                                    <p:set>
                                      <p:cBhvr>
                                        <p:cTn id="50" dur="1" fill="hold">
                                          <p:stCondLst>
                                            <p:cond delay="0"/>
                                          </p:stCondLst>
                                        </p:cTn>
                                        <p:tgtEl>
                                          <p:spTgt spid="447"/>
                                        </p:tgtEl>
                                        <p:attrNameLst>
                                          <p:attrName>style.visibility</p:attrName>
                                        </p:attrNameLst>
                                      </p:cBhvr>
                                      <p:to>
                                        <p:strVal val="visible"/>
                                      </p:to>
                                    </p:set>
                                    <p:animEffect transition="in" filter="fade">
                                      <p:cBhvr>
                                        <p:cTn id="51" dur="500"/>
                                        <p:tgtEl>
                                          <p:spTgt spid="447"/>
                                        </p:tgtEl>
                                      </p:cBhvr>
                                    </p:animEffect>
                                  </p:childTnLst>
                                </p:cTn>
                              </p:par>
                              <p:par>
                                <p:cTn id="52" presetID="10" presetClass="entr" presetSubtype="0" fill="hold" nodeType="withEffect">
                                  <p:stCondLst>
                                    <p:cond delay="500"/>
                                  </p:stCondLst>
                                  <p:childTnLst>
                                    <p:set>
                                      <p:cBhvr>
                                        <p:cTn id="53" dur="1" fill="hold">
                                          <p:stCondLst>
                                            <p:cond delay="0"/>
                                          </p:stCondLst>
                                        </p:cTn>
                                        <p:tgtEl>
                                          <p:spTgt spid="444"/>
                                        </p:tgtEl>
                                        <p:attrNameLst>
                                          <p:attrName>style.visibility</p:attrName>
                                        </p:attrNameLst>
                                      </p:cBhvr>
                                      <p:to>
                                        <p:strVal val="visible"/>
                                      </p:to>
                                    </p:set>
                                    <p:animEffect transition="in" filter="fade">
                                      <p:cBhvr>
                                        <p:cTn id="54" dur="500"/>
                                        <p:tgtEl>
                                          <p:spTgt spid="444"/>
                                        </p:tgtEl>
                                      </p:cBhvr>
                                    </p:animEffect>
                                  </p:childTnLst>
                                </p:cTn>
                              </p:par>
                              <p:par>
                                <p:cTn id="55" presetID="10" presetClass="entr" presetSubtype="0" fill="hold" nodeType="withEffect">
                                  <p:stCondLst>
                                    <p:cond delay="750"/>
                                  </p:stCondLst>
                                  <p:childTnLst>
                                    <p:set>
                                      <p:cBhvr>
                                        <p:cTn id="56" dur="1" fill="hold">
                                          <p:stCondLst>
                                            <p:cond delay="0"/>
                                          </p:stCondLst>
                                        </p:cTn>
                                        <p:tgtEl>
                                          <p:spTgt spid="451"/>
                                        </p:tgtEl>
                                        <p:attrNameLst>
                                          <p:attrName>style.visibility</p:attrName>
                                        </p:attrNameLst>
                                      </p:cBhvr>
                                      <p:to>
                                        <p:strVal val="visible"/>
                                      </p:to>
                                    </p:set>
                                    <p:animEffect transition="in" filter="fade">
                                      <p:cBhvr>
                                        <p:cTn id="57" dur="5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P spid="433" grpId="0"/>
      <p:bldP spid="434" grpId="0"/>
      <p:bldP spid="435" grpId="0"/>
      <p:bldP spid="436" grpId="0"/>
      <p:bldP spid="437" grpId="0"/>
      <p:bldP spid="438" grpId="0"/>
      <p:bldP spid="439" grpId="0"/>
      <p:bldP spid="440" grpId="0"/>
      <p:bldP spid="441" grpId="0"/>
      <p:bldP spid="442" grpId="0"/>
      <p:bldP spid="443" grpId="0"/>
      <p:bldP spid="4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51" name="Object 50" hidden="1"/>
          <p:cNvGraphicFramePr>
            <a:graphicFrameLocks noChangeAspect="1"/>
          </p:cNvGraphicFramePr>
          <p:nvPr>
            <p:custDataLst>
              <p:tags r:id="rId2"/>
            </p:custDataLst>
            <p:extLst>
              <p:ext uri="{D42A27DB-BD31-4B8C-83A1-F6EECF244321}">
                <p14:modId xmlns:p14="http://schemas.microsoft.com/office/powerpoint/2010/main" val="38079610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5" name="Larme 38"/>
          <p:cNvSpPr/>
          <p:nvPr/>
        </p:nvSpPr>
        <p:spPr>
          <a:xfrm rot="8023171" flipH="1">
            <a:off x="7511101" y="1923834"/>
            <a:ext cx="5364163" cy="3817512"/>
          </a:xfrm>
          <a:prstGeom prst="teardrop">
            <a:avLst>
              <a:gd name="adj" fmla="val 6832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ixaDeTexto 11"/>
          <p:cNvSpPr txBox="1"/>
          <p:nvPr/>
        </p:nvSpPr>
        <p:spPr>
          <a:xfrm>
            <a:off x="8197531" y="4069337"/>
            <a:ext cx="3240116"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2800" b="0" i="0" u="none" strike="noStrike" kern="1200" cap="none" spc="0" normalizeH="0" baseline="0" noProof="0" dirty="0">
                <a:ln>
                  <a:noFill/>
                </a:ln>
                <a:solidFill>
                  <a:schemeClr val="tx2"/>
                </a:solidFill>
                <a:effectLst/>
                <a:uLnTx/>
                <a:uFillTx/>
                <a:latin typeface="Verdana"/>
                <a:ea typeface="Segoe UI" panose="020B0502040204020203" pitchFamily="34" charset="0"/>
                <a:cs typeface="Arial" panose="020B0604020202020204" pitchFamily="34" charset="0"/>
              </a:rPr>
              <a:t>To </a:t>
            </a:r>
            <a:br>
              <a:rPr kumimoji="0" lang="pt-PT" sz="2800" b="0" i="0" u="none" strike="noStrike" kern="1200" cap="none" spc="0" normalizeH="0" baseline="0" noProof="0" dirty="0">
                <a:ln>
                  <a:noFill/>
                </a:ln>
                <a:solidFill>
                  <a:schemeClr val="tx2"/>
                </a:solidFill>
                <a:effectLst/>
                <a:uLnTx/>
                <a:uFillTx/>
                <a:latin typeface="Verdana"/>
                <a:ea typeface="Segoe UI" panose="020B0502040204020203" pitchFamily="34" charset="0"/>
                <a:cs typeface="Arial" panose="020B0604020202020204" pitchFamily="34" charset="0"/>
              </a:rPr>
            </a:br>
            <a:r>
              <a:rPr kumimoji="0" lang="pt-PT" sz="3200" b="1" i="0" u="none" strike="noStrike" kern="1200" cap="none" spc="0" normalizeH="0" baseline="0" noProof="0" dirty="0">
                <a:ln>
                  <a:noFill/>
                </a:ln>
                <a:solidFill>
                  <a:schemeClr val="tx2"/>
                </a:solidFill>
                <a:effectLst/>
                <a:uLnTx/>
                <a:uFillTx/>
                <a:latin typeface="Verdana"/>
                <a:ea typeface="Segoe UI" panose="020B0502040204020203" pitchFamily="34" charset="0"/>
                <a:cs typeface="Arial" panose="020B0604020202020204" pitchFamily="34" charset="0"/>
              </a:rPr>
              <a:t>Results</a:t>
            </a:r>
          </a:p>
        </p:txBody>
      </p:sp>
      <p:grpSp>
        <p:nvGrpSpPr>
          <p:cNvPr id="54" name="Group 16"/>
          <p:cNvGrpSpPr>
            <a:grpSpLocks noChangeAspect="1"/>
          </p:cNvGrpSpPr>
          <p:nvPr/>
        </p:nvGrpSpPr>
        <p:grpSpPr bwMode="auto">
          <a:xfrm>
            <a:off x="8967092" y="1829643"/>
            <a:ext cx="1951400" cy="1845344"/>
            <a:chOff x="5578" y="1081"/>
            <a:chExt cx="828" cy="783"/>
          </a:xfrm>
        </p:grpSpPr>
        <p:sp>
          <p:nvSpPr>
            <p:cNvPr id="55" name="AutoShape 15"/>
            <p:cNvSpPr>
              <a:spLocks noChangeAspect="1" noChangeArrowheads="1" noTextEdit="1"/>
            </p:cNvSpPr>
            <p:nvPr/>
          </p:nvSpPr>
          <p:spPr bwMode="auto">
            <a:xfrm>
              <a:off x="5578" y="1081"/>
              <a:ext cx="828" cy="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8"/>
            <p:cNvSpPr>
              <a:spLocks/>
            </p:cNvSpPr>
            <p:nvPr/>
          </p:nvSpPr>
          <p:spPr bwMode="auto">
            <a:xfrm>
              <a:off x="5956" y="1252"/>
              <a:ext cx="131" cy="125"/>
            </a:xfrm>
            <a:custGeom>
              <a:avLst/>
              <a:gdLst>
                <a:gd name="T0" fmla="*/ 75 w 101"/>
                <a:gd name="T1" fmla="*/ 83 h 97"/>
                <a:gd name="T2" fmla="*/ 13 w 101"/>
                <a:gd name="T3" fmla="*/ 78 h 97"/>
                <a:gd name="T4" fmla="*/ 12 w 101"/>
                <a:gd name="T5" fmla="*/ 76 h 97"/>
                <a:gd name="T6" fmla="*/ 5 w 101"/>
                <a:gd name="T7" fmla="*/ 62 h 97"/>
                <a:gd name="T8" fmla="*/ 22 w 101"/>
                <a:gd name="T9" fmla="*/ 14 h 97"/>
                <a:gd name="T10" fmla="*/ 86 w 101"/>
                <a:gd name="T11" fmla="*/ 24 h 97"/>
                <a:gd name="T12" fmla="*/ 75 w 101"/>
                <a:gd name="T13" fmla="*/ 83 h 97"/>
              </a:gdLst>
              <a:ahLst/>
              <a:cxnLst>
                <a:cxn ang="0">
                  <a:pos x="T0" y="T1"/>
                </a:cxn>
                <a:cxn ang="0">
                  <a:pos x="T2" y="T3"/>
                </a:cxn>
                <a:cxn ang="0">
                  <a:pos x="T4" y="T5"/>
                </a:cxn>
                <a:cxn ang="0">
                  <a:pos x="T6" y="T7"/>
                </a:cxn>
                <a:cxn ang="0">
                  <a:pos x="T8" y="T9"/>
                </a:cxn>
                <a:cxn ang="0">
                  <a:pos x="T10" y="T11"/>
                </a:cxn>
                <a:cxn ang="0">
                  <a:pos x="T12" y="T13"/>
                </a:cxn>
              </a:cxnLst>
              <a:rect l="0" t="0" r="r" b="b"/>
              <a:pathLst>
                <a:path w="101" h="97">
                  <a:moveTo>
                    <a:pt x="75" y="83"/>
                  </a:moveTo>
                  <a:cubicBezTo>
                    <a:pt x="55" y="97"/>
                    <a:pt x="28" y="96"/>
                    <a:pt x="13" y="78"/>
                  </a:cubicBezTo>
                  <a:cubicBezTo>
                    <a:pt x="13" y="77"/>
                    <a:pt x="12" y="77"/>
                    <a:pt x="12" y="76"/>
                  </a:cubicBezTo>
                  <a:cubicBezTo>
                    <a:pt x="9" y="72"/>
                    <a:pt x="6" y="67"/>
                    <a:pt x="5" y="62"/>
                  </a:cubicBezTo>
                  <a:cubicBezTo>
                    <a:pt x="0" y="45"/>
                    <a:pt x="6" y="26"/>
                    <a:pt x="22" y="14"/>
                  </a:cubicBezTo>
                  <a:cubicBezTo>
                    <a:pt x="43" y="0"/>
                    <a:pt x="71" y="4"/>
                    <a:pt x="86" y="24"/>
                  </a:cubicBezTo>
                  <a:cubicBezTo>
                    <a:pt x="101" y="43"/>
                    <a:pt x="95" y="68"/>
                    <a:pt x="75" y="8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noEditPoints="1"/>
            </p:cNvSpPr>
            <p:nvPr/>
          </p:nvSpPr>
          <p:spPr bwMode="auto">
            <a:xfrm>
              <a:off x="5776" y="1298"/>
              <a:ext cx="428" cy="380"/>
            </a:xfrm>
            <a:custGeom>
              <a:avLst/>
              <a:gdLst>
                <a:gd name="T0" fmla="*/ 314 w 330"/>
                <a:gd name="T1" fmla="*/ 131 h 294"/>
                <a:gd name="T2" fmla="*/ 303 w 330"/>
                <a:gd name="T3" fmla="*/ 131 h 294"/>
                <a:gd name="T4" fmla="*/ 241 w 330"/>
                <a:gd name="T5" fmla="*/ 46 h 294"/>
                <a:gd name="T6" fmla="*/ 180 w 330"/>
                <a:gd name="T7" fmla="*/ 72 h 294"/>
                <a:gd name="T8" fmla="*/ 125 w 330"/>
                <a:gd name="T9" fmla="*/ 28 h 294"/>
                <a:gd name="T10" fmla="*/ 91 w 330"/>
                <a:gd name="T11" fmla="*/ 3 h 294"/>
                <a:gd name="T12" fmla="*/ 83 w 330"/>
                <a:gd name="T13" fmla="*/ 7 h 294"/>
                <a:gd name="T14" fmla="*/ 78 w 330"/>
                <a:gd name="T15" fmla="*/ 55 h 294"/>
                <a:gd name="T16" fmla="*/ 38 w 330"/>
                <a:gd name="T17" fmla="*/ 105 h 294"/>
                <a:gd name="T18" fmla="*/ 16 w 330"/>
                <a:gd name="T19" fmla="*/ 105 h 294"/>
                <a:gd name="T20" fmla="*/ 0 w 330"/>
                <a:gd name="T21" fmla="*/ 121 h 294"/>
                <a:gd name="T22" fmla="*/ 0 w 330"/>
                <a:gd name="T23" fmla="*/ 169 h 294"/>
                <a:gd name="T24" fmla="*/ 16 w 330"/>
                <a:gd name="T25" fmla="*/ 185 h 294"/>
                <a:gd name="T26" fmla="*/ 35 w 330"/>
                <a:gd name="T27" fmla="*/ 185 h 294"/>
                <a:gd name="T28" fmla="*/ 90 w 330"/>
                <a:gd name="T29" fmla="*/ 252 h 294"/>
                <a:gd name="T30" fmla="*/ 90 w 330"/>
                <a:gd name="T31" fmla="*/ 278 h 294"/>
                <a:gd name="T32" fmla="*/ 94 w 330"/>
                <a:gd name="T33" fmla="*/ 285 h 294"/>
                <a:gd name="T34" fmla="*/ 132 w 330"/>
                <a:gd name="T35" fmla="*/ 294 h 294"/>
                <a:gd name="T36" fmla="*/ 140 w 330"/>
                <a:gd name="T37" fmla="*/ 287 h 294"/>
                <a:gd name="T38" fmla="*/ 140 w 330"/>
                <a:gd name="T39" fmla="*/ 282 h 294"/>
                <a:gd name="T40" fmla="*/ 140 w 330"/>
                <a:gd name="T41" fmla="*/ 270 h 294"/>
                <a:gd name="T42" fmla="*/ 167 w 330"/>
                <a:gd name="T43" fmla="*/ 273 h 294"/>
                <a:gd name="T44" fmla="*/ 194 w 330"/>
                <a:gd name="T45" fmla="*/ 270 h 294"/>
                <a:gd name="T46" fmla="*/ 194 w 330"/>
                <a:gd name="T47" fmla="*/ 286 h 294"/>
                <a:gd name="T48" fmla="*/ 202 w 330"/>
                <a:gd name="T49" fmla="*/ 292 h 294"/>
                <a:gd name="T50" fmla="*/ 238 w 330"/>
                <a:gd name="T51" fmla="*/ 283 h 294"/>
                <a:gd name="T52" fmla="*/ 243 w 330"/>
                <a:gd name="T53" fmla="*/ 277 h 294"/>
                <a:gd name="T54" fmla="*/ 243 w 330"/>
                <a:gd name="T55" fmla="*/ 252 h 294"/>
                <a:gd name="T56" fmla="*/ 303 w 330"/>
                <a:gd name="T57" fmla="*/ 162 h 294"/>
                <a:gd name="T58" fmla="*/ 314 w 330"/>
                <a:gd name="T59" fmla="*/ 162 h 294"/>
                <a:gd name="T60" fmla="*/ 330 w 330"/>
                <a:gd name="T61" fmla="*/ 147 h 294"/>
                <a:gd name="T62" fmla="*/ 314 w 330"/>
                <a:gd name="T63" fmla="*/ 131 h 294"/>
                <a:gd name="T64" fmla="*/ 104 w 330"/>
                <a:gd name="T65" fmla="*/ 117 h 294"/>
                <a:gd name="T66" fmla="*/ 86 w 330"/>
                <a:gd name="T67" fmla="*/ 115 h 294"/>
                <a:gd name="T68" fmla="*/ 85 w 330"/>
                <a:gd name="T69" fmla="*/ 114 h 294"/>
                <a:gd name="T70" fmla="*/ 83 w 330"/>
                <a:gd name="T71" fmla="*/ 110 h 294"/>
                <a:gd name="T72" fmla="*/ 88 w 330"/>
                <a:gd name="T73" fmla="*/ 96 h 294"/>
                <a:gd name="T74" fmla="*/ 108 w 330"/>
                <a:gd name="T75" fmla="*/ 99 h 294"/>
                <a:gd name="T76" fmla="*/ 104 w 330"/>
                <a:gd name="T77" fmla="*/ 11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294">
                  <a:moveTo>
                    <a:pt x="314" y="131"/>
                  </a:moveTo>
                  <a:cubicBezTo>
                    <a:pt x="303" y="131"/>
                    <a:pt x="303" y="131"/>
                    <a:pt x="303" y="131"/>
                  </a:cubicBezTo>
                  <a:cubicBezTo>
                    <a:pt x="298" y="56"/>
                    <a:pt x="247" y="69"/>
                    <a:pt x="241" y="46"/>
                  </a:cubicBezTo>
                  <a:cubicBezTo>
                    <a:pt x="225" y="60"/>
                    <a:pt x="202" y="72"/>
                    <a:pt x="180" y="72"/>
                  </a:cubicBezTo>
                  <a:cubicBezTo>
                    <a:pt x="151" y="72"/>
                    <a:pt x="134" y="54"/>
                    <a:pt x="125" y="28"/>
                  </a:cubicBezTo>
                  <a:cubicBezTo>
                    <a:pt x="91" y="3"/>
                    <a:pt x="91" y="3"/>
                    <a:pt x="91" y="3"/>
                  </a:cubicBezTo>
                  <a:cubicBezTo>
                    <a:pt x="87" y="0"/>
                    <a:pt x="83" y="2"/>
                    <a:pt x="83" y="7"/>
                  </a:cubicBezTo>
                  <a:cubicBezTo>
                    <a:pt x="78" y="55"/>
                    <a:pt x="78" y="55"/>
                    <a:pt x="78" y="55"/>
                  </a:cubicBezTo>
                  <a:cubicBezTo>
                    <a:pt x="60" y="69"/>
                    <a:pt x="46" y="86"/>
                    <a:pt x="38" y="105"/>
                  </a:cubicBezTo>
                  <a:cubicBezTo>
                    <a:pt x="16" y="105"/>
                    <a:pt x="16" y="105"/>
                    <a:pt x="16" y="105"/>
                  </a:cubicBezTo>
                  <a:cubicBezTo>
                    <a:pt x="7" y="105"/>
                    <a:pt x="0" y="113"/>
                    <a:pt x="0" y="121"/>
                  </a:cubicBezTo>
                  <a:cubicBezTo>
                    <a:pt x="0" y="169"/>
                    <a:pt x="0" y="169"/>
                    <a:pt x="0" y="169"/>
                  </a:cubicBezTo>
                  <a:cubicBezTo>
                    <a:pt x="0" y="178"/>
                    <a:pt x="7" y="185"/>
                    <a:pt x="16" y="185"/>
                  </a:cubicBezTo>
                  <a:cubicBezTo>
                    <a:pt x="35" y="185"/>
                    <a:pt x="35" y="185"/>
                    <a:pt x="35" y="185"/>
                  </a:cubicBezTo>
                  <a:cubicBezTo>
                    <a:pt x="44" y="212"/>
                    <a:pt x="64" y="236"/>
                    <a:pt x="90" y="252"/>
                  </a:cubicBezTo>
                  <a:cubicBezTo>
                    <a:pt x="90" y="278"/>
                    <a:pt x="90" y="278"/>
                    <a:pt x="90" y="278"/>
                  </a:cubicBezTo>
                  <a:cubicBezTo>
                    <a:pt x="90" y="281"/>
                    <a:pt x="92" y="283"/>
                    <a:pt x="94" y="285"/>
                  </a:cubicBezTo>
                  <a:cubicBezTo>
                    <a:pt x="104" y="289"/>
                    <a:pt x="120" y="293"/>
                    <a:pt x="132" y="294"/>
                  </a:cubicBezTo>
                  <a:cubicBezTo>
                    <a:pt x="136" y="294"/>
                    <a:pt x="140" y="291"/>
                    <a:pt x="140" y="287"/>
                  </a:cubicBezTo>
                  <a:cubicBezTo>
                    <a:pt x="140" y="284"/>
                    <a:pt x="140" y="282"/>
                    <a:pt x="140" y="282"/>
                  </a:cubicBezTo>
                  <a:cubicBezTo>
                    <a:pt x="140" y="270"/>
                    <a:pt x="140" y="270"/>
                    <a:pt x="140" y="270"/>
                  </a:cubicBezTo>
                  <a:cubicBezTo>
                    <a:pt x="148" y="272"/>
                    <a:pt x="157" y="273"/>
                    <a:pt x="167" y="273"/>
                  </a:cubicBezTo>
                  <a:cubicBezTo>
                    <a:pt x="176" y="273"/>
                    <a:pt x="185" y="272"/>
                    <a:pt x="194" y="270"/>
                  </a:cubicBezTo>
                  <a:cubicBezTo>
                    <a:pt x="194" y="286"/>
                    <a:pt x="194" y="286"/>
                    <a:pt x="194" y="286"/>
                  </a:cubicBezTo>
                  <a:cubicBezTo>
                    <a:pt x="194" y="290"/>
                    <a:pt x="198" y="293"/>
                    <a:pt x="202" y="292"/>
                  </a:cubicBezTo>
                  <a:cubicBezTo>
                    <a:pt x="238" y="283"/>
                    <a:pt x="238" y="283"/>
                    <a:pt x="238" y="283"/>
                  </a:cubicBezTo>
                  <a:cubicBezTo>
                    <a:pt x="241" y="283"/>
                    <a:pt x="243" y="280"/>
                    <a:pt x="243" y="277"/>
                  </a:cubicBezTo>
                  <a:cubicBezTo>
                    <a:pt x="243" y="252"/>
                    <a:pt x="243" y="252"/>
                    <a:pt x="243" y="252"/>
                  </a:cubicBezTo>
                  <a:cubicBezTo>
                    <a:pt x="276" y="232"/>
                    <a:pt x="299" y="200"/>
                    <a:pt x="303" y="162"/>
                  </a:cubicBezTo>
                  <a:cubicBezTo>
                    <a:pt x="314" y="162"/>
                    <a:pt x="314" y="162"/>
                    <a:pt x="314" y="162"/>
                  </a:cubicBezTo>
                  <a:cubicBezTo>
                    <a:pt x="323" y="162"/>
                    <a:pt x="330" y="155"/>
                    <a:pt x="330" y="147"/>
                  </a:cubicBezTo>
                  <a:cubicBezTo>
                    <a:pt x="330" y="138"/>
                    <a:pt x="323" y="131"/>
                    <a:pt x="314" y="131"/>
                  </a:cubicBezTo>
                  <a:moveTo>
                    <a:pt x="104" y="117"/>
                  </a:moveTo>
                  <a:cubicBezTo>
                    <a:pt x="98" y="121"/>
                    <a:pt x="90" y="120"/>
                    <a:pt x="86" y="115"/>
                  </a:cubicBezTo>
                  <a:cubicBezTo>
                    <a:pt x="86" y="115"/>
                    <a:pt x="86" y="115"/>
                    <a:pt x="85" y="114"/>
                  </a:cubicBezTo>
                  <a:cubicBezTo>
                    <a:pt x="84" y="113"/>
                    <a:pt x="84" y="112"/>
                    <a:pt x="83" y="110"/>
                  </a:cubicBezTo>
                  <a:cubicBezTo>
                    <a:pt x="82" y="105"/>
                    <a:pt x="84" y="99"/>
                    <a:pt x="88" y="96"/>
                  </a:cubicBezTo>
                  <a:cubicBezTo>
                    <a:pt x="95" y="92"/>
                    <a:pt x="103" y="93"/>
                    <a:pt x="108" y="99"/>
                  </a:cubicBezTo>
                  <a:cubicBezTo>
                    <a:pt x="112" y="105"/>
                    <a:pt x="110" y="112"/>
                    <a:pt x="104" y="117"/>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The way we work</a:t>
            </a:r>
          </a:p>
        </p:txBody>
      </p:sp>
      <p:sp>
        <p:nvSpPr>
          <p:cNvPr id="31" name="Larme 35"/>
          <p:cNvSpPr/>
          <p:nvPr/>
        </p:nvSpPr>
        <p:spPr>
          <a:xfrm rot="8023171" flipH="1">
            <a:off x="3262010" y="1892879"/>
            <a:ext cx="5364163" cy="3817512"/>
          </a:xfrm>
          <a:prstGeom prst="teardrop">
            <a:avLst>
              <a:gd name="adj" fmla="val 90384"/>
            </a:avLst>
          </a:prstGeom>
          <a:solidFill>
            <a:schemeClr val="bg1">
              <a:lumMod val="95000"/>
            </a:schemeClr>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aixaDeTexto 10"/>
          <p:cNvSpPr txBox="1">
            <a:spLocks/>
          </p:cNvSpPr>
          <p:nvPr/>
        </p:nvSpPr>
        <p:spPr>
          <a:xfrm>
            <a:off x="4234338" y="4062530"/>
            <a:ext cx="3426143"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Through </a:t>
            </a:r>
            <a:r>
              <a:rPr kumimoji="0" lang="en-US" sz="32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Innovation</a:t>
            </a:r>
            <a:endParaRPr kumimoji="0" lang="en-US" sz="28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endParaRPr>
          </a:p>
        </p:txBody>
      </p:sp>
      <p:grpSp>
        <p:nvGrpSpPr>
          <p:cNvPr id="33" name="Group 4"/>
          <p:cNvGrpSpPr>
            <a:grpSpLocks/>
          </p:cNvGrpSpPr>
          <p:nvPr/>
        </p:nvGrpSpPr>
        <p:grpSpPr bwMode="auto">
          <a:xfrm>
            <a:off x="5237694" y="1886205"/>
            <a:ext cx="1824136" cy="1732220"/>
            <a:chOff x="3272" y="1105"/>
            <a:chExt cx="774" cy="735"/>
          </a:xfrm>
        </p:grpSpPr>
        <p:sp>
          <p:nvSpPr>
            <p:cNvPr id="34" name="AutoShape 3"/>
            <p:cNvSpPr>
              <a:spLocks noChangeAspect="1" noChangeArrowheads="1" noTextEdit="1"/>
            </p:cNvSpPr>
            <p:nvPr/>
          </p:nvSpPr>
          <p:spPr bwMode="auto">
            <a:xfrm>
              <a:off x="3272" y="1105"/>
              <a:ext cx="774" cy="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4"/>
            <p:cNvSpPr>
              <a:spLocks/>
            </p:cNvSpPr>
            <p:nvPr/>
          </p:nvSpPr>
          <p:spPr bwMode="auto">
            <a:xfrm>
              <a:off x="3656" y="1256"/>
              <a:ext cx="10" cy="80"/>
            </a:xfrm>
            <a:custGeom>
              <a:avLst/>
              <a:gdLst>
                <a:gd name="T0" fmla="*/ 4 w 8"/>
                <a:gd name="T1" fmla="*/ 66 h 66"/>
                <a:gd name="T2" fmla="*/ 0 w 8"/>
                <a:gd name="T3" fmla="*/ 62 h 66"/>
                <a:gd name="T4" fmla="*/ 0 w 8"/>
                <a:gd name="T5" fmla="*/ 4 h 66"/>
                <a:gd name="T6" fmla="*/ 4 w 8"/>
                <a:gd name="T7" fmla="*/ 0 h 66"/>
                <a:gd name="T8" fmla="*/ 8 w 8"/>
                <a:gd name="T9" fmla="*/ 4 h 66"/>
                <a:gd name="T10" fmla="*/ 8 w 8"/>
                <a:gd name="T11" fmla="*/ 62 h 66"/>
                <a:gd name="T12" fmla="*/ 4 w 8"/>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8" h="66">
                  <a:moveTo>
                    <a:pt x="4" y="66"/>
                  </a:moveTo>
                  <a:cubicBezTo>
                    <a:pt x="2" y="66"/>
                    <a:pt x="0" y="65"/>
                    <a:pt x="0" y="62"/>
                  </a:cubicBezTo>
                  <a:cubicBezTo>
                    <a:pt x="0" y="4"/>
                    <a:pt x="0" y="4"/>
                    <a:pt x="0" y="4"/>
                  </a:cubicBezTo>
                  <a:cubicBezTo>
                    <a:pt x="0" y="2"/>
                    <a:pt x="2" y="0"/>
                    <a:pt x="4" y="0"/>
                  </a:cubicBezTo>
                  <a:cubicBezTo>
                    <a:pt x="6" y="0"/>
                    <a:pt x="8" y="2"/>
                    <a:pt x="8" y="4"/>
                  </a:cubicBezTo>
                  <a:cubicBezTo>
                    <a:pt x="8" y="62"/>
                    <a:pt x="8" y="62"/>
                    <a:pt x="8" y="62"/>
                  </a:cubicBezTo>
                  <a:cubicBezTo>
                    <a:pt x="8" y="65"/>
                    <a:pt x="6" y="66"/>
                    <a:pt x="4" y="66"/>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p:cNvSpPr>
            <p:nvPr/>
          </p:nvSpPr>
          <p:spPr bwMode="auto">
            <a:xfrm>
              <a:off x="3477" y="1355"/>
              <a:ext cx="71" cy="45"/>
            </a:xfrm>
            <a:custGeom>
              <a:avLst/>
              <a:gdLst>
                <a:gd name="T0" fmla="*/ 55 w 59"/>
                <a:gd name="T1" fmla="*/ 37 h 37"/>
                <a:gd name="T2" fmla="*/ 53 w 59"/>
                <a:gd name="T3" fmla="*/ 37 h 37"/>
                <a:gd name="T4" fmla="*/ 2 w 59"/>
                <a:gd name="T5" fmla="*/ 8 h 37"/>
                <a:gd name="T6" fmla="*/ 1 w 59"/>
                <a:gd name="T7" fmla="*/ 2 h 37"/>
                <a:gd name="T8" fmla="*/ 6 w 59"/>
                <a:gd name="T9" fmla="*/ 1 h 37"/>
                <a:gd name="T10" fmla="*/ 57 w 59"/>
                <a:gd name="T11" fmla="*/ 30 h 37"/>
                <a:gd name="T12" fmla="*/ 58 w 59"/>
                <a:gd name="T13" fmla="*/ 35 h 37"/>
                <a:gd name="T14" fmla="*/ 55 w 5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7">
                  <a:moveTo>
                    <a:pt x="55" y="37"/>
                  </a:moveTo>
                  <a:cubicBezTo>
                    <a:pt x="54" y="37"/>
                    <a:pt x="54" y="37"/>
                    <a:pt x="53" y="37"/>
                  </a:cubicBezTo>
                  <a:cubicBezTo>
                    <a:pt x="2" y="8"/>
                    <a:pt x="2" y="8"/>
                    <a:pt x="2" y="8"/>
                  </a:cubicBezTo>
                  <a:cubicBezTo>
                    <a:pt x="0" y="6"/>
                    <a:pt x="0" y="4"/>
                    <a:pt x="1" y="2"/>
                  </a:cubicBezTo>
                  <a:cubicBezTo>
                    <a:pt x="2" y="0"/>
                    <a:pt x="4" y="0"/>
                    <a:pt x="6" y="1"/>
                  </a:cubicBezTo>
                  <a:cubicBezTo>
                    <a:pt x="57" y="30"/>
                    <a:pt x="57" y="30"/>
                    <a:pt x="57" y="30"/>
                  </a:cubicBezTo>
                  <a:cubicBezTo>
                    <a:pt x="59" y="31"/>
                    <a:pt x="59" y="33"/>
                    <a:pt x="58" y="35"/>
                  </a:cubicBezTo>
                  <a:cubicBezTo>
                    <a:pt x="58" y="37"/>
                    <a:pt x="56" y="37"/>
                    <a:pt x="55" y="37"/>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8"/>
            <p:cNvSpPr>
              <a:spLocks/>
            </p:cNvSpPr>
            <p:nvPr/>
          </p:nvSpPr>
          <p:spPr bwMode="auto">
            <a:xfrm>
              <a:off x="3473" y="1523"/>
              <a:ext cx="73" cy="46"/>
            </a:xfrm>
            <a:custGeom>
              <a:avLst/>
              <a:gdLst>
                <a:gd name="T0" fmla="*/ 4 w 60"/>
                <a:gd name="T1" fmla="*/ 38 h 38"/>
                <a:gd name="T2" fmla="*/ 1 w 60"/>
                <a:gd name="T3" fmla="*/ 36 h 38"/>
                <a:gd name="T4" fmla="*/ 2 w 60"/>
                <a:gd name="T5" fmla="*/ 31 h 38"/>
                <a:gd name="T6" fmla="*/ 53 w 60"/>
                <a:gd name="T7" fmla="*/ 2 h 38"/>
                <a:gd name="T8" fmla="*/ 59 w 60"/>
                <a:gd name="T9" fmla="*/ 3 h 38"/>
                <a:gd name="T10" fmla="*/ 57 w 60"/>
                <a:gd name="T11" fmla="*/ 8 h 38"/>
                <a:gd name="T12" fmla="*/ 6 w 60"/>
                <a:gd name="T13" fmla="*/ 38 h 38"/>
                <a:gd name="T14" fmla="*/ 4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4" y="38"/>
                  </a:moveTo>
                  <a:cubicBezTo>
                    <a:pt x="3" y="38"/>
                    <a:pt x="2" y="38"/>
                    <a:pt x="1" y="36"/>
                  </a:cubicBezTo>
                  <a:cubicBezTo>
                    <a:pt x="0" y="34"/>
                    <a:pt x="0" y="32"/>
                    <a:pt x="2" y="31"/>
                  </a:cubicBezTo>
                  <a:cubicBezTo>
                    <a:pt x="53" y="2"/>
                    <a:pt x="53" y="2"/>
                    <a:pt x="53" y="2"/>
                  </a:cubicBezTo>
                  <a:cubicBezTo>
                    <a:pt x="55" y="0"/>
                    <a:pt x="58" y="1"/>
                    <a:pt x="59" y="3"/>
                  </a:cubicBezTo>
                  <a:cubicBezTo>
                    <a:pt x="60" y="5"/>
                    <a:pt x="59" y="7"/>
                    <a:pt x="57" y="8"/>
                  </a:cubicBezTo>
                  <a:cubicBezTo>
                    <a:pt x="6" y="38"/>
                    <a:pt x="6" y="38"/>
                    <a:pt x="6" y="38"/>
                  </a:cubicBezTo>
                  <a:cubicBezTo>
                    <a:pt x="6" y="38"/>
                    <a:pt x="5" y="38"/>
                    <a:pt x="4" y="38"/>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9"/>
            <p:cNvSpPr>
              <a:spLocks/>
            </p:cNvSpPr>
            <p:nvPr/>
          </p:nvSpPr>
          <p:spPr bwMode="auto">
            <a:xfrm>
              <a:off x="3766" y="1529"/>
              <a:ext cx="73" cy="46"/>
            </a:xfrm>
            <a:custGeom>
              <a:avLst/>
              <a:gdLst>
                <a:gd name="T0" fmla="*/ 56 w 60"/>
                <a:gd name="T1" fmla="*/ 38 h 38"/>
                <a:gd name="T2" fmla="*/ 54 w 60"/>
                <a:gd name="T3" fmla="*/ 37 h 38"/>
                <a:gd name="T4" fmla="*/ 3 w 60"/>
                <a:gd name="T5" fmla="*/ 8 h 38"/>
                <a:gd name="T6" fmla="*/ 1 w 60"/>
                <a:gd name="T7" fmla="*/ 3 h 38"/>
                <a:gd name="T8" fmla="*/ 7 w 60"/>
                <a:gd name="T9" fmla="*/ 1 h 38"/>
                <a:gd name="T10" fmla="*/ 58 w 60"/>
                <a:gd name="T11" fmla="*/ 31 h 38"/>
                <a:gd name="T12" fmla="*/ 59 w 60"/>
                <a:gd name="T13" fmla="*/ 36 h 38"/>
                <a:gd name="T14" fmla="*/ 56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56" y="38"/>
                  </a:moveTo>
                  <a:cubicBezTo>
                    <a:pt x="55" y="38"/>
                    <a:pt x="54" y="38"/>
                    <a:pt x="54" y="37"/>
                  </a:cubicBezTo>
                  <a:cubicBezTo>
                    <a:pt x="3" y="8"/>
                    <a:pt x="3" y="8"/>
                    <a:pt x="3" y="8"/>
                  </a:cubicBezTo>
                  <a:cubicBezTo>
                    <a:pt x="1" y="7"/>
                    <a:pt x="0" y="5"/>
                    <a:pt x="1" y="3"/>
                  </a:cubicBezTo>
                  <a:cubicBezTo>
                    <a:pt x="2" y="1"/>
                    <a:pt x="5" y="0"/>
                    <a:pt x="7" y="1"/>
                  </a:cubicBezTo>
                  <a:cubicBezTo>
                    <a:pt x="58" y="31"/>
                    <a:pt x="58" y="31"/>
                    <a:pt x="58" y="31"/>
                  </a:cubicBezTo>
                  <a:cubicBezTo>
                    <a:pt x="59" y="32"/>
                    <a:pt x="60" y="34"/>
                    <a:pt x="59" y="36"/>
                  </a:cubicBezTo>
                  <a:cubicBezTo>
                    <a:pt x="58" y="37"/>
                    <a:pt x="57" y="38"/>
                    <a:pt x="56" y="38"/>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0"/>
            <p:cNvSpPr>
              <a:spLocks/>
            </p:cNvSpPr>
            <p:nvPr/>
          </p:nvSpPr>
          <p:spPr bwMode="auto">
            <a:xfrm>
              <a:off x="3770" y="1360"/>
              <a:ext cx="72" cy="46"/>
            </a:xfrm>
            <a:custGeom>
              <a:avLst/>
              <a:gdLst>
                <a:gd name="T0" fmla="*/ 4 w 60"/>
                <a:gd name="T1" fmla="*/ 38 h 38"/>
                <a:gd name="T2" fmla="*/ 1 w 60"/>
                <a:gd name="T3" fmla="*/ 36 h 38"/>
                <a:gd name="T4" fmla="*/ 2 w 60"/>
                <a:gd name="T5" fmla="*/ 31 h 38"/>
                <a:gd name="T6" fmla="*/ 53 w 60"/>
                <a:gd name="T7" fmla="*/ 1 h 38"/>
                <a:gd name="T8" fmla="*/ 59 w 60"/>
                <a:gd name="T9" fmla="*/ 3 h 38"/>
                <a:gd name="T10" fmla="*/ 57 w 60"/>
                <a:gd name="T11" fmla="*/ 8 h 38"/>
                <a:gd name="T12" fmla="*/ 6 w 60"/>
                <a:gd name="T13" fmla="*/ 38 h 38"/>
                <a:gd name="T14" fmla="*/ 4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4" y="38"/>
                  </a:moveTo>
                  <a:cubicBezTo>
                    <a:pt x="3" y="38"/>
                    <a:pt x="2" y="37"/>
                    <a:pt x="1" y="36"/>
                  </a:cubicBezTo>
                  <a:cubicBezTo>
                    <a:pt x="0" y="34"/>
                    <a:pt x="1" y="32"/>
                    <a:pt x="2" y="31"/>
                  </a:cubicBezTo>
                  <a:cubicBezTo>
                    <a:pt x="53" y="1"/>
                    <a:pt x="53" y="1"/>
                    <a:pt x="53" y="1"/>
                  </a:cubicBezTo>
                  <a:cubicBezTo>
                    <a:pt x="55" y="0"/>
                    <a:pt x="58" y="1"/>
                    <a:pt x="59" y="3"/>
                  </a:cubicBezTo>
                  <a:cubicBezTo>
                    <a:pt x="60" y="5"/>
                    <a:pt x="59" y="7"/>
                    <a:pt x="57" y="8"/>
                  </a:cubicBezTo>
                  <a:cubicBezTo>
                    <a:pt x="6" y="38"/>
                    <a:pt x="6" y="38"/>
                    <a:pt x="6" y="38"/>
                  </a:cubicBezTo>
                  <a:cubicBezTo>
                    <a:pt x="6" y="38"/>
                    <a:pt x="5" y="38"/>
                    <a:pt x="4" y="38"/>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1"/>
            <p:cNvSpPr>
              <a:spLocks/>
            </p:cNvSpPr>
            <p:nvPr/>
          </p:nvSpPr>
          <p:spPr bwMode="auto">
            <a:xfrm>
              <a:off x="3554" y="1356"/>
              <a:ext cx="216" cy="262"/>
            </a:xfrm>
            <a:custGeom>
              <a:avLst/>
              <a:gdLst>
                <a:gd name="T0" fmla="*/ 171 w 178"/>
                <a:gd name="T1" fmla="*/ 74 h 217"/>
                <a:gd name="T2" fmla="*/ 76 w 178"/>
                <a:gd name="T3" fmla="*/ 7 h 217"/>
                <a:gd name="T4" fmla="*/ 25 w 178"/>
                <a:gd name="T5" fmla="*/ 33 h 217"/>
                <a:gd name="T6" fmla="*/ 5 w 178"/>
                <a:gd name="T7" fmla="*/ 107 h 217"/>
                <a:gd name="T8" fmla="*/ 44 w 178"/>
                <a:gd name="T9" fmla="*/ 162 h 217"/>
                <a:gd name="T10" fmla="*/ 46 w 178"/>
                <a:gd name="T11" fmla="*/ 166 h 217"/>
                <a:gd name="T12" fmla="*/ 46 w 178"/>
                <a:gd name="T13" fmla="*/ 170 h 217"/>
                <a:gd name="T14" fmla="*/ 46 w 178"/>
                <a:gd name="T15" fmla="*/ 189 h 217"/>
                <a:gd name="T16" fmla="*/ 45 w 178"/>
                <a:gd name="T17" fmla="*/ 189 h 217"/>
                <a:gd name="T18" fmla="*/ 45 w 178"/>
                <a:gd name="T19" fmla="*/ 189 h 217"/>
                <a:gd name="T20" fmla="*/ 45 w 178"/>
                <a:gd name="T21" fmla="*/ 195 h 217"/>
                <a:gd name="T22" fmla="*/ 45 w 178"/>
                <a:gd name="T23" fmla="*/ 212 h 217"/>
                <a:gd name="T24" fmla="*/ 117 w 178"/>
                <a:gd name="T25" fmla="*/ 208 h 217"/>
                <a:gd name="T26" fmla="*/ 122 w 178"/>
                <a:gd name="T27" fmla="*/ 206 h 217"/>
                <a:gd name="T28" fmla="*/ 123 w 178"/>
                <a:gd name="T29" fmla="*/ 206 h 217"/>
                <a:gd name="T30" fmla="*/ 124 w 178"/>
                <a:gd name="T31" fmla="*/ 205 h 217"/>
                <a:gd name="T32" fmla="*/ 130 w 178"/>
                <a:gd name="T33" fmla="*/ 195 h 217"/>
                <a:gd name="T34" fmla="*/ 130 w 178"/>
                <a:gd name="T35" fmla="*/ 192 h 217"/>
                <a:gd name="T36" fmla="*/ 130 w 178"/>
                <a:gd name="T37" fmla="*/ 170 h 217"/>
                <a:gd name="T38" fmla="*/ 130 w 178"/>
                <a:gd name="T39" fmla="*/ 166 h 217"/>
                <a:gd name="T40" fmla="*/ 132 w 178"/>
                <a:gd name="T41" fmla="*/ 162 h 217"/>
                <a:gd name="T42" fmla="*/ 171 w 178"/>
                <a:gd name="T43" fmla="*/ 7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217">
                  <a:moveTo>
                    <a:pt x="171" y="74"/>
                  </a:moveTo>
                  <a:cubicBezTo>
                    <a:pt x="163" y="32"/>
                    <a:pt x="123" y="0"/>
                    <a:pt x="76" y="7"/>
                  </a:cubicBezTo>
                  <a:cubicBezTo>
                    <a:pt x="56" y="9"/>
                    <a:pt x="39" y="18"/>
                    <a:pt x="25" y="33"/>
                  </a:cubicBezTo>
                  <a:cubicBezTo>
                    <a:pt x="6" y="54"/>
                    <a:pt x="0" y="79"/>
                    <a:pt x="5" y="107"/>
                  </a:cubicBezTo>
                  <a:cubicBezTo>
                    <a:pt x="9" y="131"/>
                    <a:pt x="23" y="149"/>
                    <a:pt x="44" y="162"/>
                  </a:cubicBezTo>
                  <a:cubicBezTo>
                    <a:pt x="45" y="163"/>
                    <a:pt x="46" y="164"/>
                    <a:pt x="46" y="166"/>
                  </a:cubicBezTo>
                  <a:cubicBezTo>
                    <a:pt x="46" y="167"/>
                    <a:pt x="46" y="169"/>
                    <a:pt x="46" y="170"/>
                  </a:cubicBezTo>
                  <a:cubicBezTo>
                    <a:pt x="46" y="176"/>
                    <a:pt x="45" y="182"/>
                    <a:pt x="46" y="189"/>
                  </a:cubicBezTo>
                  <a:cubicBezTo>
                    <a:pt x="45" y="189"/>
                    <a:pt x="45" y="189"/>
                    <a:pt x="45" y="189"/>
                  </a:cubicBezTo>
                  <a:cubicBezTo>
                    <a:pt x="45" y="189"/>
                    <a:pt x="45" y="189"/>
                    <a:pt x="45" y="189"/>
                  </a:cubicBezTo>
                  <a:cubicBezTo>
                    <a:pt x="45" y="195"/>
                    <a:pt x="45" y="195"/>
                    <a:pt x="45" y="195"/>
                  </a:cubicBezTo>
                  <a:cubicBezTo>
                    <a:pt x="45" y="212"/>
                    <a:pt x="45" y="212"/>
                    <a:pt x="45" y="212"/>
                  </a:cubicBezTo>
                  <a:cubicBezTo>
                    <a:pt x="65" y="210"/>
                    <a:pt x="85" y="217"/>
                    <a:pt x="117" y="208"/>
                  </a:cubicBezTo>
                  <a:cubicBezTo>
                    <a:pt x="119" y="208"/>
                    <a:pt x="121" y="207"/>
                    <a:pt x="122" y="206"/>
                  </a:cubicBezTo>
                  <a:cubicBezTo>
                    <a:pt x="123" y="206"/>
                    <a:pt x="123" y="206"/>
                    <a:pt x="123" y="206"/>
                  </a:cubicBezTo>
                  <a:cubicBezTo>
                    <a:pt x="124" y="205"/>
                    <a:pt x="124" y="205"/>
                    <a:pt x="124" y="205"/>
                  </a:cubicBezTo>
                  <a:cubicBezTo>
                    <a:pt x="127" y="202"/>
                    <a:pt x="129" y="199"/>
                    <a:pt x="130" y="195"/>
                  </a:cubicBezTo>
                  <a:cubicBezTo>
                    <a:pt x="130" y="194"/>
                    <a:pt x="130" y="193"/>
                    <a:pt x="130" y="192"/>
                  </a:cubicBezTo>
                  <a:cubicBezTo>
                    <a:pt x="130" y="185"/>
                    <a:pt x="130" y="177"/>
                    <a:pt x="130" y="170"/>
                  </a:cubicBezTo>
                  <a:cubicBezTo>
                    <a:pt x="130" y="169"/>
                    <a:pt x="130" y="167"/>
                    <a:pt x="130" y="166"/>
                  </a:cubicBezTo>
                  <a:cubicBezTo>
                    <a:pt x="130" y="164"/>
                    <a:pt x="130" y="163"/>
                    <a:pt x="132" y="162"/>
                  </a:cubicBezTo>
                  <a:cubicBezTo>
                    <a:pt x="163" y="143"/>
                    <a:pt x="178" y="109"/>
                    <a:pt x="171" y="74"/>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2"/>
            <p:cNvSpPr>
              <a:spLocks/>
            </p:cNvSpPr>
            <p:nvPr/>
          </p:nvSpPr>
          <p:spPr bwMode="auto">
            <a:xfrm>
              <a:off x="3614" y="1613"/>
              <a:ext cx="94" cy="23"/>
            </a:xfrm>
            <a:custGeom>
              <a:avLst/>
              <a:gdLst>
                <a:gd name="T0" fmla="*/ 77 w 78"/>
                <a:gd name="T1" fmla="*/ 13 h 19"/>
                <a:gd name="T2" fmla="*/ 77 w 78"/>
                <a:gd name="T3" fmla="*/ 8 h 19"/>
                <a:gd name="T4" fmla="*/ 75 w 78"/>
                <a:gd name="T5" fmla="*/ 3 h 19"/>
                <a:gd name="T6" fmla="*/ 75 w 78"/>
                <a:gd name="T7" fmla="*/ 3 h 19"/>
                <a:gd name="T8" fmla="*/ 73 w 78"/>
                <a:gd name="T9" fmla="*/ 2 h 19"/>
                <a:gd name="T10" fmla="*/ 73 w 78"/>
                <a:gd name="T11" fmla="*/ 1 h 19"/>
                <a:gd name="T12" fmla="*/ 70 w 78"/>
                <a:gd name="T13" fmla="*/ 1 h 19"/>
                <a:gd name="T14" fmla="*/ 70 w 78"/>
                <a:gd name="T15" fmla="*/ 0 h 19"/>
                <a:gd name="T16" fmla="*/ 67 w 78"/>
                <a:gd name="T17" fmla="*/ 2 h 19"/>
                <a:gd name="T18" fmla="*/ 1 w 78"/>
                <a:gd name="T19" fmla="*/ 5 h 19"/>
                <a:gd name="T20" fmla="*/ 1 w 78"/>
                <a:gd name="T21" fmla="*/ 5 h 19"/>
                <a:gd name="T22" fmla="*/ 0 w 78"/>
                <a:gd name="T23" fmla="*/ 8 h 19"/>
                <a:gd name="T24" fmla="*/ 5 w 78"/>
                <a:gd name="T25" fmla="*/ 18 h 19"/>
                <a:gd name="T26" fmla="*/ 7 w 78"/>
                <a:gd name="T27" fmla="*/ 19 h 19"/>
                <a:gd name="T28" fmla="*/ 69 w 78"/>
                <a:gd name="T29" fmla="*/ 19 h 19"/>
                <a:gd name="T30" fmla="*/ 76 w 78"/>
                <a:gd name="T31" fmla="*/ 15 h 19"/>
                <a:gd name="T32" fmla="*/ 77 w 78"/>
                <a:gd name="T33" fmla="*/ 13 h 19"/>
                <a:gd name="T34" fmla="*/ 77 w 78"/>
                <a:gd name="T3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
                  <a:moveTo>
                    <a:pt x="77" y="13"/>
                  </a:moveTo>
                  <a:cubicBezTo>
                    <a:pt x="77" y="11"/>
                    <a:pt x="78" y="10"/>
                    <a:pt x="77" y="8"/>
                  </a:cubicBezTo>
                  <a:cubicBezTo>
                    <a:pt x="77" y="6"/>
                    <a:pt x="76" y="5"/>
                    <a:pt x="75" y="3"/>
                  </a:cubicBezTo>
                  <a:cubicBezTo>
                    <a:pt x="75" y="3"/>
                    <a:pt x="75" y="3"/>
                    <a:pt x="75" y="3"/>
                  </a:cubicBezTo>
                  <a:cubicBezTo>
                    <a:pt x="74" y="3"/>
                    <a:pt x="74" y="2"/>
                    <a:pt x="73" y="2"/>
                  </a:cubicBezTo>
                  <a:cubicBezTo>
                    <a:pt x="73" y="2"/>
                    <a:pt x="73" y="1"/>
                    <a:pt x="73" y="1"/>
                  </a:cubicBezTo>
                  <a:cubicBezTo>
                    <a:pt x="72" y="1"/>
                    <a:pt x="71" y="1"/>
                    <a:pt x="70" y="1"/>
                  </a:cubicBezTo>
                  <a:cubicBezTo>
                    <a:pt x="70" y="1"/>
                    <a:pt x="70" y="0"/>
                    <a:pt x="70" y="0"/>
                  </a:cubicBezTo>
                  <a:cubicBezTo>
                    <a:pt x="69" y="1"/>
                    <a:pt x="68" y="2"/>
                    <a:pt x="67" y="2"/>
                  </a:cubicBezTo>
                  <a:cubicBezTo>
                    <a:pt x="37" y="10"/>
                    <a:pt x="19" y="3"/>
                    <a:pt x="1" y="5"/>
                  </a:cubicBezTo>
                  <a:cubicBezTo>
                    <a:pt x="1" y="5"/>
                    <a:pt x="1" y="5"/>
                    <a:pt x="1" y="5"/>
                  </a:cubicBezTo>
                  <a:cubicBezTo>
                    <a:pt x="0" y="6"/>
                    <a:pt x="0" y="7"/>
                    <a:pt x="0" y="8"/>
                  </a:cubicBezTo>
                  <a:cubicBezTo>
                    <a:pt x="0" y="13"/>
                    <a:pt x="1" y="16"/>
                    <a:pt x="5" y="18"/>
                  </a:cubicBezTo>
                  <a:cubicBezTo>
                    <a:pt x="6" y="19"/>
                    <a:pt x="6" y="19"/>
                    <a:pt x="7" y="19"/>
                  </a:cubicBezTo>
                  <a:cubicBezTo>
                    <a:pt x="69" y="19"/>
                    <a:pt x="69" y="19"/>
                    <a:pt x="69" y="19"/>
                  </a:cubicBezTo>
                  <a:cubicBezTo>
                    <a:pt x="72" y="19"/>
                    <a:pt x="75" y="17"/>
                    <a:pt x="76" y="15"/>
                  </a:cubicBezTo>
                  <a:cubicBezTo>
                    <a:pt x="77" y="14"/>
                    <a:pt x="77" y="13"/>
                    <a:pt x="77" y="13"/>
                  </a:cubicBezTo>
                  <a:cubicBezTo>
                    <a:pt x="77" y="13"/>
                    <a:pt x="77" y="13"/>
                    <a:pt x="77" y="13"/>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3"/>
            <p:cNvSpPr>
              <a:spLocks/>
            </p:cNvSpPr>
            <p:nvPr/>
          </p:nvSpPr>
          <p:spPr bwMode="auto">
            <a:xfrm>
              <a:off x="3621" y="1640"/>
              <a:ext cx="80" cy="41"/>
            </a:xfrm>
            <a:custGeom>
              <a:avLst/>
              <a:gdLst>
                <a:gd name="T0" fmla="*/ 57 w 66"/>
                <a:gd name="T1" fmla="*/ 17 h 34"/>
                <a:gd name="T2" fmla="*/ 41 w 66"/>
                <a:gd name="T3" fmla="*/ 33 h 34"/>
                <a:gd name="T4" fmla="*/ 25 w 66"/>
                <a:gd name="T5" fmla="*/ 33 h 34"/>
                <a:gd name="T6" fmla="*/ 8 w 66"/>
                <a:gd name="T7" fmla="*/ 17 h 34"/>
                <a:gd name="T8" fmla="*/ 7 w 66"/>
                <a:gd name="T9" fmla="*/ 17 h 34"/>
                <a:gd name="T10" fmla="*/ 0 w 66"/>
                <a:gd name="T11" fmla="*/ 7 h 34"/>
                <a:gd name="T12" fmla="*/ 8 w 66"/>
                <a:gd name="T13" fmla="*/ 0 h 34"/>
                <a:gd name="T14" fmla="*/ 57 w 66"/>
                <a:gd name="T15" fmla="*/ 0 h 34"/>
                <a:gd name="T16" fmla="*/ 65 w 66"/>
                <a:gd name="T17" fmla="*/ 7 h 34"/>
                <a:gd name="T18" fmla="*/ 58 w 66"/>
                <a:gd name="T19" fmla="*/ 17 h 34"/>
                <a:gd name="T20" fmla="*/ 57 w 66"/>
                <a:gd name="T2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4">
                  <a:moveTo>
                    <a:pt x="57" y="17"/>
                  </a:moveTo>
                  <a:cubicBezTo>
                    <a:pt x="57" y="26"/>
                    <a:pt x="49" y="34"/>
                    <a:pt x="41" y="33"/>
                  </a:cubicBezTo>
                  <a:cubicBezTo>
                    <a:pt x="35" y="33"/>
                    <a:pt x="30" y="33"/>
                    <a:pt x="25" y="33"/>
                  </a:cubicBezTo>
                  <a:cubicBezTo>
                    <a:pt x="16" y="34"/>
                    <a:pt x="8" y="26"/>
                    <a:pt x="8" y="17"/>
                  </a:cubicBezTo>
                  <a:cubicBezTo>
                    <a:pt x="8" y="17"/>
                    <a:pt x="7" y="17"/>
                    <a:pt x="7" y="17"/>
                  </a:cubicBezTo>
                  <a:cubicBezTo>
                    <a:pt x="2" y="16"/>
                    <a:pt x="0" y="12"/>
                    <a:pt x="0" y="7"/>
                  </a:cubicBezTo>
                  <a:cubicBezTo>
                    <a:pt x="0" y="3"/>
                    <a:pt x="4" y="0"/>
                    <a:pt x="8" y="0"/>
                  </a:cubicBezTo>
                  <a:cubicBezTo>
                    <a:pt x="24" y="0"/>
                    <a:pt x="41" y="0"/>
                    <a:pt x="57" y="0"/>
                  </a:cubicBezTo>
                  <a:cubicBezTo>
                    <a:pt x="62" y="0"/>
                    <a:pt x="65" y="3"/>
                    <a:pt x="65" y="7"/>
                  </a:cubicBezTo>
                  <a:cubicBezTo>
                    <a:pt x="66" y="13"/>
                    <a:pt x="63" y="16"/>
                    <a:pt x="58" y="17"/>
                  </a:cubicBezTo>
                  <a:cubicBezTo>
                    <a:pt x="58" y="17"/>
                    <a:pt x="58" y="17"/>
                    <a:pt x="57" y="17"/>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Larme 1"/>
          <p:cNvSpPr/>
          <p:nvPr/>
        </p:nvSpPr>
        <p:spPr>
          <a:xfrm rot="8023171" flipH="1">
            <a:off x="-511118" y="1898861"/>
            <a:ext cx="5364163" cy="3817512"/>
          </a:xfrm>
          <a:prstGeom prst="teardrop">
            <a:avLst>
              <a:gd name="adj" fmla="val 90384"/>
            </a:avLst>
          </a:prstGeom>
          <a:solidFill>
            <a:schemeClr val="bg1">
              <a:lumMod val="95000"/>
            </a:schemeClr>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
          <p:cNvGrpSpPr>
            <a:grpSpLocks noChangeAspect="1"/>
          </p:cNvGrpSpPr>
          <p:nvPr/>
        </p:nvGrpSpPr>
        <p:grpSpPr bwMode="auto">
          <a:xfrm>
            <a:off x="1631017" y="2350993"/>
            <a:ext cx="1079892" cy="802644"/>
            <a:chOff x="5642" y="1224"/>
            <a:chExt cx="631" cy="469"/>
          </a:xfrm>
          <a:solidFill>
            <a:schemeClr val="bg1">
              <a:lumMod val="65000"/>
            </a:schemeClr>
          </a:solidFill>
        </p:grpSpPr>
        <p:sp>
          <p:nvSpPr>
            <p:cNvPr id="10" name="Freeform 6"/>
            <p:cNvSpPr>
              <a:spLocks/>
            </p:cNvSpPr>
            <p:nvPr/>
          </p:nvSpPr>
          <p:spPr bwMode="auto">
            <a:xfrm>
              <a:off x="6079" y="1310"/>
              <a:ext cx="140" cy="152"/>
            </a:xfrm>
            <a:custGeom>
              <a:avLst/>
              <a:gdLst>
                <a:gd name="T0" fmla="*/ 48 w 82"/>
                <a:gd name="T1" fmla="*/ 84 h 89"/>
                <a:gd name="T2" fmla="*/ 78 w 82"/>
                <a:gd name="T3" fmla="*/ 37 h 89"/>
                <a:gd name="T4" fmla="*/ 35 w 82"/>
                <a:gd name="T5" fmla="*/ 4 h 89"/>
                <a:gd name="T6" fmla="*/ 3 w 82"/>
                <a:gd name="T7" fmla="*/ 52 h 89"/>
                <a:gd name="T8" fmla="*/ 48 w 82"/>
                <a:gd name="T9" fmla="*/ 84 h 89"/>
              </a:gdLst>
              <a:ahLst/>
              <a:cxnLst>
                <a:cxn ang="0">
                  <a:pos x="T0" y="T1"/>
                </a:cxn>
                <a:cxn ang="0">
                  <a:pos x="T2" y="T3"/>
                </a:cxn>
                <a:cxn ang="0">
                  <a:pos x="T4" y="T5"/>
                </a:cxn>
                <a:cxn ang="0">
                  <a:pos x="T6" y="T7"/>
                </a:cxn>
                <a:cxn ang="0">
                  <a:pos x="T8" y="T9"/>
                </a:cxn>
              </a:cxnLst>
              <a:rect l="0" t="0" r="r" b="b"/>
              <a:pathLst>
                <a:path w="82" h="89">
                  <a:moveTo>
                    <a:pt x="48" y="84"/>
                  </a:moveTo>
                  <a:cubicBezTo>
                    <a:pt x="70" y="80"/>
                    <a:pt x="82" y="59"/>
                    <a:pt x="78" y="37"/>
                  </a:cubicBezTo>
                  <a:cubicBezTo>
                    <a:pt x="75" y="15"/>
                    <a:pt x="57" y="0"/>
                    <a:pt x="35" y="4"/>
                  </a:cubicBezTo>
                  <a:cubicBezTo>
                    <a:pt x="14" y="9"/>
                    <a:pt x="0" y="30"/>
                    <a:pt x="3" y="52"/>
                  </a:cubicBezTo>
                  <a:cubicBezTo>
                    <a:pt x="7" y="74"/>
                    <a:pt x="27" y="89"/>
                    <a:pt x="48" y="8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1" name="Freeform 7"/>
            <p:cNvSpPr>
              <a:spLocks/>
            </p:cNvSpPr>
            <p:nvPr/>
          </p:nvSpPr>
          <p:spPr bwMode="auto">
            <a:xfrm>
              <a:off x="6024" y="1473"/>
              <a:ext cx="249" cy="166"/>
            </a:xfrm>
            <a:custGeom>
              <a:avLst/>
              <a:gdLst>
                <a:gd name="T0" fmla="*/ 122 w 145"/>
                <a:gd name="T1" fmla="*/ 87 h 97"/>
                <a:gd name="T2" fmla="*/ 142 w 145"/>
                <a:gd name="T3" fmla="*/ 57 h 97"/>
                <a:gd name="T4" fmla="*/ 54 w 145"/>
                <a:gd name="T5" fmla="*/ 12 h 97"/>
                <a:gd name="T6" fmla="*/ 2 w 145"/>
                <a:gd name="T7" fmla="*/ 64 h 97"/>
                <a:gd name="T8" fmla="*/ 0 w 145"/>
                <a:gd name="T9" fmla="*/ 82 h 97"/>
                <a:gd name="T10" fmla="*/ 122 w 145"/>
                <a:gd name="T11" fmla="*/ 87 h 97"/>
              </a:gdLst>
              <a:ahLst/>
              <a:cxnLst>
                <a:cxn ang="0">
                  <a:pos x="T0" y="T1"/>
                </a:cxn>
                <a:cxn ang="0">
                  <a:pos x="T2" y="T3"/>
                </a:cxn>
                <a:cxn ang="0">
                  <a:pos x="T4" y="T5"/>
                </a:cxn>
                <a:cxn ang="0">
                  <a:pos x="T6" y="T7"/>
                </a:cxn>
                <a:cxn ang="0">
                  <a:pos x="T8" y="T9"/>
                </a:cxn>
                <a:cxn ang="0">
                  <a:pos x="T10" y="T11"/>
                </a:cxn>
              </a:cxnLst>
              <a:rect l="0" t="0" r="r" b="b"/>
              <a:pathLst>
                <a:path w="145" h="97">
                  <a:moveTo>
                    <a:pt x="122" y="87"/>
                  </a:moveTo>
                  <a:cubicBezTo>
                    <a:pt x="136" y="84"/>
                    <a:pt x="145" y="70"/>
                    <a:pt x="142" y="57"/>
                  </a:cubicBezTo>
                  <a:cubicBezTo>
                    <a:pt x="134" y="28"/>
                    <a:pt x="105" y="0"/>
                    <a:pt x="54" y="12"/>
                  </a:cubicBezTo>
                  <a:cubicBezTo>
                    <a:pt x="29" y="17"/>
                    <a:pt x="8" y="38"/>
                    <a:pt x="2" y="64"/>
                  </a:cubicBezTo>
                  <a:cubicBezTo>
                    <a:pt x="0" y="70"/>
                    <a:pt x="0" y="76"/>
                    <a:pt x="0" y="82"/>
                  </a:cubicBezTo>
                  <a:cubicBezTo>
                    <a:pt x="34" y="81"/>
                    <a:pt x="66" y="97"/>
                    <a:pt x="122" y="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Freeform 8"/>
            <p:cNvSpPr>
              <a:spLocks/>
            </p:cNvSpPr>
            <p:nvPr/>
          </p:nvSpPr>
          <p:spPr bwMode="auto">
            <a:xfrm>
              <a:off x="5691" y="1265"/>
              <a:ext cx="123" cy="132"/>
            </a:xfrm>
            <a:custGeom>
              <a:avLst/>
              <a:gdLst>
                <a:gd name="T0" fmla="*/ 29 w 72"/>
                <a:gd name="T1" fmla="*/ 74 h 77"/>
                <a:gd name="T2" fmla="*/ 3 w 72"/>
                <a:gd name="T3" fmla="*/ 32 h 77"/>
                <a:gd name="T4" fmla="*/ 40 w 72"/>
                <a:gd name="T5" fmla="*/ 3 h 77"/>
                <a:gd name="T6" fmla="*/ 69 w 72"/>
                <a:gd name="T7" fmla="*/ 45 h 77"/>
                <a:gd name="T8" fmla="*/ 29 w 72"/>
                <a:gd name="T9" fmla="*/ 74 h 77"/>
              </a:gdLst>
              <a:ahLst/>
              <a:cxnLst>
                <a:cxn ang="0">
                  <a:pos x="T0" y="T1"/>
                </a:cxn>
                <a:cxn ang="0">
                  <a:pos x="T2" y="T3"/>
                </a:cxn>
                <a:cxn ang="0">
                  <a:pos x="T4" y="T5"/>
                </a:cxn>
                <a:cxn ang="0">
                  <a:pos x="T6" y="T7"/>
                </a:cxn>
                <a:cxn ang="0">
                  <a:pos x="T8" y="T9"/>
                </a:cxn>
              </a:cxnLst>
              <a:rect l="0" t="0" r="r" b="b"/>
              <a:pathLst>
                <a:path w="72" h="77">
                  <a:moveTo>
                    <a:pt x="29" y="74"/>
                  </a:moveTo>
                  <a:cubicBezTo>
                    <a:pt x="10" y="70"/>
                    <a:pt x="0" y="51"/>
                    <a:pt x="3" y="32"/>
                  </a:cubicBezTo>
                  <a:cubicBezTo>
                    <a:pt x="6" y="13"/>
                    <a:pt x="21" y="0"/>
                    <a:pt x="40" y="3"/>
                  </a:cubicBezTo>
                  <a:cubicBezTo>
                    <a:pt x="59" y="7"/>
                    <a:pt x="72" y="26"/>
                    <a:pt x="69" y="45"/>
                  </a:cubicBezTo>
                  <a:cubicBezTo>
                    <a:pt x="66" y="65"/>
                    <a:pt x="48" y="77"/>
                    <a:pt x="29" y="7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Freeform 9"/>
            <p:cNvSpPr>
              <a:spLocks/>
            </p:cNvSpPr>
            <p:nvPr/>
          </p:nvSpPr>
          <p:spPr bwMode="auto">
            <a:xfrm>
              <a:off x="5642" y="1407"/>
              <a:ext cx="220" cy="146"/>
            </a:xfrm>
            <a:custGeom>
              <a:avLst/>
              <a:gdLst>
                <a:gd name="T0" fmla="*/ 20 w 128"/>
                <a:gd name="T1" fmla="*/ 76 h 85"/>
                <a:gd name="T2" fmla="*/ 3 w 128"/>
                <a:gd name="T3" fmla="*/ 50 h 85"/>
                <a:gd name="T4" fmla="*/ 80 w 128"/>
                <a:gd name="T5" fmla="*/ 10 h 85"/>
                <a:gd name="T6" fmla="*/ 126 w 128"/>
                <a:gd name="T7" fmla="*/ 57 h 85"/>
                <a:gd name="T8" fmla="*/ 127 w 128"/>
                <a:gd name="T9" fmla="*/ 72 h 85"/>
                <a:gd name="T10" fmla="*/ 20 w 128"/>
                <a:gd name="T11" fmla="*/ 76 h 85"/>
              </a:gdLst>
              <a:ahLst/>
              <a:cxnLst>
                <a:cxn ang="0">
                  <a:pos x="T0" y="T1"/>
                </a:cxn>
                <a:cxn ang="0">
                  <a:pos x="T2" y="T3"/>
                </a:cxn>
                <a:cxn ang="0">
                  <a:pos x="T4" y="T5"/>
                </a:cxn>
                <a:cxn ang="0">
                  <a:pos x="T6" y="T7"/>
                </a:cxn>
                <a:cxn ang="0">
                  <a:pos x="T8" y="T9"/>
                </a:cxn>
                <a:cxn ang="0">
                  <a:pos x="T10" y="T11"/>
                </a:cxn>
              </a:cxnLst>
              <a:rect l="0" t="0" r="r" b="b"/>
              <a:pathLst>
                <a:path w="128" h="85">
                  <a:moveTo>
                    <a:pt x="20" y="76"/>
                  </a:moveTo>
                  <a:cubicBezTo>
                    <a:pt x="8" y="74"/>
                    <a:pt x="0" y="62"/>
                    <a:pt x="3" y="50"/>
                  </a:cubicBezTo>
                  <a:cubicBezTo>
                    <a:pt x="10" y="24"/>
                    <a:pt x="35" y="0"/>
                    <a:pt x="80" y="10"/>
                  </a:cubicBezTo>
                  <a:cubicBezTo>
                    <a:pt x="102" y="15"/>
                    <a:pt x="121" y="33"/>
                    <a:pt x="126" y="57"/>
                  </a:cubicBezTo>
                  <a:cubicBezTo>
                    <a:pt x="127" y="62"/>
                    <a:pt x="128" y="67"/>
                    <a:pt x="127" y="72"/>
                  </a:cubicBezTo>
                  <a:cubicBezTo>
                    <a:pt x="98" y="71"/>
                    <a:pt x="70" y="85"/>
                    <a:pt x="20" y="7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Freeform 10"/>
            <p:cNvSpPr>
              <a:spLocks/>
            </p:cNvSpPr>
            <p:nvPr/>
          </p:nvSpPr>
          <p:spPr bwMode="auto">
            <a:xfrm>
              <a:off x="5836" y="1224"/>
              <a:ext cx="194" cy="207"/>
            </a:xfrm>
            <a:custGeom>
              <a:avLst/>
              <a:gdLst>
                <a:gd name="T0" fmla="*/ 60 w 113"/>
                <a:gd name="T1" fmla="*/ 119 h 121"/>
                <a:gd name="T2" fmla="*/ 112 w 113"/>
                <a:gd name="T3" fmla="*/ 57 h 121"/>
                <a:gd name="T4" fmla="*/ 57 w 113"/>
                <a:gd name="T5" fmla="*/ 2 h 121"/>
                <a:gd name="T6" fmla="*/ 1 w 113"/>
                <a:gd name="T7" fmla="*/ 64 h 121"/>
                <a:gd name="T8" fmla="*/ 60 w 113"/>
                <a:gd name="T9" fmla="*/ 119 h 121"/>
              </a:gdLst>
              <a:ahLst/>
              <a:cxnLst>
                <a:cxn ang="0">
                  <a:pos x="T0" y="T1"/>
                </a:cxn>
                <a:cxn ang="0">
                  <a:pos x="T2" y="T3"/>
                </a:cxn>
                <a:cxn ang="0">
                  <a:pos x="T4" y="T5"/>
                </a:cxn>
                <a:cxn ang="0">
                  <a:pos x="T6" y="T7"/>
                </a:cxn>
                <a:cxn ang="0">
                  <a:pos x="T8" y="T9"/>
                </a:cxn>
              </a:cxnLst>
              <a:rect l="0" t="0" r="r" b="b"/>
              <a:pathLst>
                <a:path w="113" h="121">
                  <a:moveTo>
                    <a:pt x="60" y="119"/>
                  </a:moveTo>
                  <a:cubicBezTo>
                    <a:pt x="92" y="117"/>
                    <a:pt x="113" y="89"/>
                    <a:pt x="112" y="57"/>
                  </a:cubicBezTo>
                  <a:cubicBezTo>
                    <a:pt x="111" y="24"/>
                    <a:pt x="89" y="0"/>
                    <a:pt x="57" y="2"/>
                  </a:cubicBezTo>
                  <a:cubicBezTo>
                    <a:pt x="25" y="4"/>
                    <a:pt x="0" y="32"/>
                    <a:pt x="1" y="64"/>
                  </a:cubicBezTo>
                  <a:cubicBezTo>
                    <a:pt x="2" y="97"/>
                    <a:pt x="29" y="121"/>
                    <a:pt x="60" y="11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Freeform 11"/>
            <p:cNvSpPr>
              <a:spLocks/>
            </p:cNvSpPr>
            <p:nvPr/>
          </p:nvSpPr>
          <p:spPr bwMode="auto">
            <a:xfrm>
              <a:off x="5752" y="1455"/>
              <a:ext cx="363" cy="238"/>
            </a:xfrm>
            <a:custGeom>
              <a:avLst/>
              <a:gdLst>
                <a:gd name="T0" fmla="*/ 0 w 211"/>
                <a:gd name="T1" fmla="*/ 119 h 139"/>
                <a:gd name="T2" fmla="*/ 2 w 211"/>
                <a:gd name="T3" fmla="*/ 93 h 139"/>
                <a:gd name="T4" fmla="*/ 78 w 211"/>
                <a:gd name="T5" fmla="*/ 16 h 139"/>
                <a:gd name="T6" fmla="*/ 204 w 211"/>
                <a:gd name="T7" fmla="*/ 75 h 139"/>
                <a:gd name="T8" fmla="*/ 173 w 211"/>
                <a:gd name="T9" fmla="*/ 125 h 139"/>
                <a:gd name="T10" fmla="*/ 0 w 211"/>
                <a:gd name="T11" fmla="*/ 119 h 139"/>
              </a:gdLst>
              <a:ahLst/>
              <a:cxnLst>
                <a:cxn ang="0">
                  <a:pos x="T0" y="T1"/>
                </a:cxn>
                <a:cxn ang="0">
                  <a:pos x="T2" y="T3"/>
                </a:cxn>
                <a:cxn ang="0">
                  <a:pos x="T4" y="T5"/>
                </a:cxn>
                <a:cxn ang="0">
                  <a:pos x="T6" y="T7"/>
                </a:cxn>
                <a:cxn ang="0">
                  <a:pos x="T8" y="T9"/>
                </a:cxn>
                <a:cxn ang="0">
                  <a:pos x="T10" y="T11"/>
                </a:cxn>
              </a:cxnLst>
              <a:rect l="0" t="0" r="r" b="b"/>
              <a:pathLst>
                <a:path w="211" h="139">
                  <a:moveTo>
                    <a:pt x="0" y="119"/>
                  </a:moveTo>
                  <a:cubicBezTo>
                    <a:pt x="0" y="111"/>
                    <a:pt x="0" y="102"/>
                    <a:pt x="2" y="93"/>
                  </a:cubicBezTo>
                  <a:cubicBezTo>
                    <a:pt x="11" y="55"/>
                    <a:pt x="41" y="24"/>
                    <a:pt x="78" y="16"/>
                  </a:cubicBezTo>
                  <a:cubicBezTo>
                    <a:pt x="149" y="0"/>
                    <a:pt x="190" y="36"/>
                    <a:pt x="204" y="75"/>
                  </a:cubicBezTo>
                  <a:cubicBezTo>
                    <a:pt x="211" y="98"/>
                    <a:pt x="197" y="121"/>
                    <a:pt x="173" y="125"/>
                  </a:cubicBezTo>
                  <a:cubicBezTo>
                    <a:pt x="94" y="139"/>
                    <a:pt x="48" y="116"/>
                    <a:pt x="0" y="11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44" name="CaixaDeTexto 9"/>
          <p:cNvSpPr txBox="1"/>
          <p:nvPr/>
        </p:nvSpPr>
        <p:spPr>
          <a:xfrm>
            <a:off x="624000" y="4062530"/>
            <a:ext cx="2689220"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From </a:t>
            </a:r>
            <a:b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br>
            <a:r>
              <a:rPr kumimoji="0" lang="en-US" sz="32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People</a:t>
            </a:r>
            <a:endParaRPr kumimoji="0" lang="en-US" sz="28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72818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21721875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2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From a complete range of businesses …</a:t>
            </a:r>
          </a:p>
        </p:txBody>
      </p:sp>
      <p:sp>
        <p:nvSpPr>
          <p:cNvPr id="484" name="Rectangle 483">
            <a:extLst>
              <a:ext uri="{FF2B5EF4-FFF2-40B4-BE49-F238E27FC236}">
                <a16:creationId xmlns:a16="http://schemas.microsoft.com/office/drawing/2014/main" id="{FA619B20-5E66-4E78-8DD0-E90E3535E7AF}"/>
              </a:ext>
            </a:extLst>
          </p:cNvPr>
          <p:cNvSpPr/>
          <p:nvPr/>
        </p:nvSpPr>
        <p:spPr>
          <a:xfrm>
            <a:off x="409575" y="2401026"/>
            <a:ext cx="2630012" cy="314633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85" name="Rectangle 484">
            <a:extLst>
              <a:ext uri="{FF2B5EF4-FFF2-40B4-BE49-F238E27FC236}">
                <a16:creationId xmlns:a16="http://schemas.microsoft.com/office/drawing/2014/main" id="{CDCFE71F-377E-4D44-93A3-9F5399BEF556}"/>
              </a:ext>
            </a:extLst>
          </p:cNvPr>
          <p:cNvSpPr/>
          <p:nvPr/>
        </p:nvSpPr>
        <p:spPr>
          <a:xfrm>
            <a:off x="721281" y="5425440"/>
            <a:ext cx="2006600" cy="2667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grpSp>
        <p:nvGrpSpPr>
          <p:cNvPr id="486" name="Group 485">
            <a:extLst>
              <a:ext uri="{FF2B5EF4-FFF2-40B4-BE49-F238E27FC236}">
                <a16:creationId xmlns:a16="http://schemas.microsoft.com/office/drawing/2014/main" id="{C6D3AB5B-B5C6-4054-9AC4-A0B20672DA2E}"/>
              </a:ext>
            </a:extLst>
          </p:cNvPr>
          <p:cNvGrpSpPr/>
          <p:nvPr/>
        </p:nvGrpSpPr>
        <p:grpSpPr>
          <a:xfrm>
            <a:off x="761879" y="1594803"/>
            <a:ext cx="1925404" cy="1819188"/>
            <a:chOff x="1837092" y="1808163"/>
            <a:chExt cx="1925404" cy="1819188"/>
          </a:xfrm>
          <a:solidFill>
            <a:schemeClr val="tx2"/>
          </a:solidFill>
        </p:grpSpPr>
        <p:sp>
          <p:nvSpPr>
            <p:cNvPr id="487" name="Oval 20">
              <a:extLst>
                <a:ext uri="{FF2B5EF4-FFF2-40B4-BE49-F238E27FC236}">
                  <a16:creationId xmlns:a16="http://schemas.microsoft.com/office/drawing/2014/main" id="{E6220067-AF62-4783-BEAC-D404D1C147A2}"/>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88" name="Rectangle 487">
              <a:extLst>
                <a:ext uri="{FF2B5EF4-FFF2-40B4-BE49-F238E27FC236}">
                  <a16:creationId xmlns:a16="http://schemas.microsoft.com/office/drawing/2014/main" id="{D6AA88A4-73F5-4D95-840B-AD2073815BD2}"/>
                </a:ext>
              </a:extLst>
            </p:cNvPr>
            <p:cNvSpPr/>
            <p:nvPr/>
          </p:nvSpPr>
          <p:spPr>
            <a:xfrm>
              <a:off x="2223511" y="2484826"/>
              <a:ext cx="1135246" cy="458587"/>
            </a:xfrm>
            <a:prstGeom prst="rect">
              <a:avLst/>
            </a:prstGeom>
            <a:grpFill/>
          </p:spPr>
          <p:txBody>
            <a:bodyPr wrap="none">
              <a:spAutoFit/>
            </a:bodyPr>
            <a:lstStyle/>
            <a:p>
              <a:pPr marL="0" marR="0" lvl="0" indent="0" algn="ctr" defTabSz="914400" rtl="0" eaLnBrk="1" fontAlgn="auto" latinLnBrk="0" hangingPunct="1">
                <a:lnSpc>
                  <a:spcPct val="85000"/>
                </a:lnSpc>
                <a:spcBef>
                  <a:spcPts val="0"/>
                </a:spcBef>
                <a:spcAft>
                  <a:spcPts val="0"/>
                </a:spcAft>
                <a:buClr>
                  <a:srgbClr val="0098CC"/>
                </a:buClr>
                <a:buSzTx/>
                <a:buFontTx/>
                <a:buNone/>
                <a:tabLst/>
                <a:defRPr/>
              </a:pP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Consulting</a:t>
              </a:r>
            </a:p>
            <a:p>
              <a:pPr marL="0" marR="0" lvl="0" indent="0" algn="ctr" defTabSz="914400" rtl="0" eaLnBrk="1" fontAlgn="auto" latinLnBrk="0" hangingPunct="1">
                <a:lnSpc>
                  <a:spcPct val="85000"/>
                </a:lnSpc>
                <a:spcBef>
                  <a:spcPts val="0"/>
                </a:spcBef>
                <a:spcAft>
                  <a:spcPts val="0"/>
                </a:spcAft>
                <a:buClr>
                  <a:srgbClr val="0098CC"/>
                </a:buClr>
                <a:buSzTx/>
                <a:buFontTx/>
                <a:buNone/>
                <a:tabLst/>
                <a:defRPr/>
              </a:pP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Services </a:t>
              </a:r>
            </a:p>
          </p:txBody>
        </p:sp>
      </p:grpSp>
      <p:cxnSp>
        <p:nvCxnSpPr>
          <p:cNvPr id="489" name="Conector reto 49">
            <a:extLst>
              <a:ext uri="{FF2B5EF4-FFF2-40B4-BE49-F238E27FC236}">
                <a16:creationId xmlns:a16="http://schemas.microsoft.com/office/drawing/2014/main" id="{6884FAF6-9046-46E6-B04C-A9B1C75A1739}"/>
              </a:ext>
            </a:extLst>
          </p:cNvPr>
          <p:cNvCxnSpPr>
            <a:cxnSpLocks/>
          </p:cNvCxnSpPr>
          <p:nvPr/>
        </p:nvCxnSpPr>
        <p:spPr>
          <a:xfrm>
            <a:off x="1292465" y="3613657"/>
            <a:ext cx="864232" cy="0"/>
          </a:xfrm>
          <a:prstGeom prst="line">
            <a:avLst/>
          </a:prstGeom>
          <a:solidFill>
            <a:schemeClr val="tx1"/>
          </a:solidFill>
          <a:ln w="47625" cap="flat">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490" name="Espace réservé du contenu 2">
            <a:extLst>
              <a:ext uri="{FF2B5EF4-FFF2-40B4-BE49-F238E27FC236}">
                <a16:creationId xmlns:a16="http://schemas.microsoft.com/office/drawing/2014/main" id="{66277C54-977F-4D19-97E3-D6591F098DC6}"/>
              </a:ext>
            </a:extLst>
          </p:cNvPr>
          <p:cNvSpPr txBox="1">
            <a:spLocks/>
          </p:cNvSpPr>
          <p:nvPr/>
        </p:nvSpPr>
        <p:spPr>
          <a:xfrm>
            <a:off x="557988" y="3819695"/>
            <a:ext cx="2333186" cy="1260306"/>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marL="0" marR="0" lvl="0" indent="0" algn="l" defTabSz="914616" rtl="0" eaLnBrk="1" fontAlgn="auto" latinLnBrk="0" hangingPunct="1">
              <a:lnSpc>
                <a:spcPct val="90000"/>
              </a:lnSpc>
              <a:spcBef>
                <a:spcPts val="1000"/>
              </a:spcBef>
              <a:spcAft>
                <a:spcPts val="0"/>
              </a:spcAft>
              <a:buClr>
                <a:srgbClr val="0098CC"/>
              </a:buClr>
              <a:buSzTx/>
              <a:buFont typeface="Wingdings" pitchFamily="2" charset="2"/>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We use our extensive industry expertise to advise on strategy and help you to transform your business and technology landscape</a:t>
            </a:r>
          </a:p>
        </p:txBody>
      </p:sp>
      <p:pic>
        <p:nvPicPr>
          <p:cNvPr id="491" name="Image 52" descr="CC-Logo_Email.png">
            <a:extLst>
              <a:ext uri="{FF2B5EF4-FFF2-40B4-BE49-F238E27FC236}">
                <a16:creationId xmlns:a16="http://schemas.microsoft.com/office/drawing/2014/main" id="{55311F5E-16AB-4201-BF7F-F4C38F47F5E5}"/>
              </a:ext>
            </a:extLst>
          </p:cNvPr>
          <p:cNvPicPr>
            <a:picLocks noChangeAspect="1"/>
          </p:cNvPicPr>
          <p:nvPr/>
        </p:nvPicPr>
        <p:blipFill>
          <a:blip r:embed="rId6" cstate="print"/>
          <a:srcRect/>
          <a:stretch>
            <a:fillRect/>
          </a:stretch>
        </p:blipFill>
        <p:spPr bwMode="auto">
          <a:xfrm>
            <a:off x="818193" y="5463287"/>
            <a:ext cx="1812776" cy="204496"/>
          </a:xfrm>
          <a:prstGeom prst="rect">
            <a:avLst/>
          </a:prstGeom>
          <a:solidFill>
            <a:srgbClr val="E6E7E7"/>
          </a:solidFill>
          <a:ln w="9525">
            <a:noFill/>
            <a:miter lim="800000"/>
            <a:headEnd/>
            <a:tailEnd/>
          </a:ln>
        </p:spPr>
      </p:pic>
      <p:sp>
        <p:nvSpPr>
          <p:cNvPr id="492" name="Rectangle 491">
            <a:extLst>
              <a:ext uri="{FF2B5EF4-FFF2-40B4-BE49-F238E27FC236}">
                <a16:creationId xmlns:a16="http://schemas.microsoft.com/office/drawing/2014/main" id="{6A8D4A59-7EAE-403B-B830-3C5F1E4DF226}"/>
              </a:ext>
            </a:extLst>
          </p:cNvPr>
          <p:cNvSpPr/>
          <p:nvPr/>
        </p:nvSpPr>
        <p:spPr>
          <a:xfrm>
            <a:off x="3317293" y="2401026"/>
            <a:ext cx="2630012" cy="314633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493" name="Group 492">
            <a:extLst>
              <a:ext uri="{FF2B5EF4-FFF2-40B4-BE49-F238E27FC236}">
                <a16:creationId xmlns:a16="http://schemas.microsoft.com/office/drawing/2014/main" id="{2D542E33-4D77-4A63-9007-7FA34B52F36A}"/>
              </a:ext>
            </a:extLst>
          </p:cNvPr>
          <p:cNvGrpSpPr/>
          <p:nvPr/>
        </p:nvGrpSpPr>
        <p:grpSpPr>
          <a:xfrm>
            <a:off x="3669597" y="1594803"/>
            <a:ext cx="1925404" cy="1819188"/>
            <a:chOff x="4163732" y="1808163"/>
            <a:chExt cx="1925404" cy="1819188"/>
          </a:xfrm>
          <a:solidFill>
            <a:schemeClr val="accent2"/>
          </a:solidFill>
        </p:grpSpPr>
        <p:sp>
          <p:nvSpPr>
            <p:cNvPr id="494" name="Oval 20">
              <a:extLst>
                <a:ext uri="{FF2B5EF4-FFF2-40B4-BE49-F238E27FC236}">
                  <a16:creationId xmlns:a16="http://schemas.microsoft.com/office/drawing/2014/main" id="{803335D2-F16A-46BA-879D-9655FA7FE8BF}"/>
                </a:ext>
              </a:extLst>
            </p:cNvPr>
            <p:cNvSpPr/>
            <p:nvPr/>
          </p:nvSpPr>
          <p:spPr>
            <a:xfrm>
              <a:off x="416373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95" name="Rectangle 494">
              <a:extLst>
                <a:ext uri="{FF2B5EF4-FFF2-40B4-BE49-F238E27FC236}">
                  <a16:creationId xmlns:a16="http://schemas.microsoft.com/office/drawing/2014/main" id="{30EC2E10-1C45-4D95-8667-02E18C3AA76F}"/>
                </a:ext>
              </a:extLst>
            </p:cNvPr>
            <p:cNvSpPr/>
            <p:nvPr/>
          </p:nvSpPr>
          <p:spPr>
            <a:xfrm>
              <a:off x="4538773" y="2493604"/>
              <a:ext cx="1175322" cy="458587"/>
            </a:xfrm>
            <a:prstGeom prst="rect">
              <a:avLst/>
            </a:prstGeom>
            <a:grpFill/>
          </p:spPr>
          <p:txBody>
            <a:bodyPr wrap="none">
              <a:spAutoFit/>
            </a:bodyPr>
            <a:lstStyle/>
            <a:p>
              <a:pPr marL="0" marR="0" lvl="0" indent="0" algn="ctr" defTabSz="914400" rtl="0" eaLnBrk="1" fontAlgn="auto" latinLnBrk="0" hangingPunct="1">
                <a:lnSpc>
                  <a:spcPct val="85000"/>
                </a:lnSpc>
                <a:spcBef>
                  <a:spcPts val="0"/>
                </a:spcBef>
                <a:spcAft>
                  <a:spcPts val="0"/>
                </a:spcAft>
                <a:buClr>
                  <a:srgbClr val="0098CC"/>
                </a:buClr>
                <a:buSzTx/>
                <a:buFontTx/>
                <a:buNone/>
                <a:tabLst/>
                <a:defRPr/>
              </a:pP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Application</a:t>
              </a:r>
              <a:b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Services</a:t>
              </a:r>
            </a:p>
          </p:txBody>
        </p:sp>
      </p:grpSp>
      <p:sp>
        <p:nvSpPr>
          <p:cNvPr id="496" name="Espace réservé du contenu 2">
            <a:extLst>
              <a:ext uri="{FF2B5EF4-FFF2-40B4-BE49-F238E27FC236}">
                <a16:creationId xmlns:a16="http://schemas.microsoft.com/office/drawing/2014/main" id="{F8BA5174-9DAE-4CA8-A51E-9F31768E49AC}"/>
              </a:ext>
            </a:extLst>
          </p:cNvPr>
          <p:cNvSpPr txBox="1">
            <a:spLocks/>
          </p:cNvSpPr>
          <p:nvPr/>
        </p:nvSpPr>
        <p:spPr>
          <a:xfrm>
            <a:off x="3450466" y="3819695"/>
            <a:ext cx="2363666" cy="1260306"/>
          </a:xfrm>
        </p:spPr>
        <p:txBody>
          <a:bodyPr/>
          <a:lstStyle>
            <a:defPPr>
              <a:defRPr lang="de-DE"/>
            </a:defPPr>
            <a:lvl1pPr marR="0" lvl="0" indent="0" algn="ctr" defTabSz="914616" fontAlgn="auto">
              <a:lnSpc>
                <a:spcPct val="90000"/>
              </a:lnSpc>
              <a:spcBef>
                <a:spcPts val="1000"/>
              </a:spcBef>
              <a:spcAft>
                <a:spcPts val="0"/>
              </a:spcAft>
              <a:buClr>
                <a:srgbClr val="0098CC"/>
              </a:buClr>
              <a:buSzTx/>
              <a:buFont typeface="Wingdings" pitchFamily="2" charset="2"/>
              <a:buNone/>
              <a:tabLst/>
              <a:defRPr kumimoji="0" sz="1400" b="0" i="0" u="none" strike="noStrike" cap="none" spc="0" normalizeH="0" baseline="0">
                <a:ln>
                  <a:noFill/>
                </a:ln>
                <a:solidFill>
                  <a:srgbClr val="9F958F">
                    <a:lumMod val="50000"/>
                  </a:srgbClr>
                </a:solidFill>
                <a:effectLst/>
                <a:uLnTx/>
                <a:uFillTx/>
                <a:latin typeface="+mj-lt"/>
                <a:cs typeface="Arial" panose="020B0604020202020204" pitchFamily="34" charset="0"/>
              </a:defRPr>
            </a:lvl1pPr>
            <a:lvl2pPr marL="355707" indent="-181029" defTabSz="914616">
              <a:lnSpc>
                <a:spcPct val="90000"/>
              </a:lnSpc>
              <a:spcBef>
                <a:spcPts val="0"/>
              </a:spcBef>
              <a:spcAft>
                <a:spcPts val="600"/>
              </a:spcAft>
              <a:buClr>
                <a:schemeClr val="accent3"/>
              </a:buClr>
              <a:buFont typeface="Wingdings" pitchFamily="2" charset="2"/>
              <a:buChar char="§"/>
              <a:defRPr sz="1801">
                <a:solidFill>
                  <a:schemeClr val="tx2">
                    <a:lumMod val="50000"/>
                  </a:schemeClr>
                </a:solidFill>
              </a:defRPr>
            </a:lvl2pPr>
            <a:lvl3pPr marL="536736" indent="-165150" defTabSz="914616">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413" indent="-165150" defTabSz="914616">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10107" indent="-193721" defTabSz="914616">
              <a:spcBef>
                <a:spcPts val="0"/>
              </a:spcBef>
              <a:buClr>
                <a:srgbClr val="B1B1B1"/>
              </a:buClr>
              <a:buFont typeface="Arial" pitchFamily="34" charset="0"/>
              <a:buChar char="–"/>
              <a:defRPr sz="1701">
                <a:solidFill>
                  <a:srgbClr val="494949"/>
                </a:solidFill>
              </a:defRPr>
            </a:lvl5pPr>
            <a:lvl6pPr marL="2515195" indent="-228655" defTabSz="914616">
              <a:spcBef>
                <a:spcPct val="20000"/>
              </a:spcBef>
              <a:buFont typeface="Arial" pitchFamily="34" charset="0"/>
              <a:buChar char="•"/>
              <a:defRPr sz="2001"/>
            </a:lvl6pPr>
            <a:lvl7pPr marL="2972503" indent="-228655" defTabSz="914616">
              <a:spcBef>
                <a:spcPct val="20000"/>
              </a:spcBef>
              <a:buFont typeface="Arial" pitchFamily="34" charset="0"/>
              <a:buChar char="•"/>
              <a:defRPr sz="2001"/>
            </a:lvl7pPr>
            <a:lvl8pPr marL="3429812" indent="-228655" defTabSz="914616">
              <a:spcBef>
                <a:spcPct val="20000"/>
              </a:spcBef>
              <a:buFont typeface="Arial" pitchFamily="34" charset="0"/>
              <a:buChar char="•"/>
              <a:defRPr sz="2001"/>
            </a:lvl8pPr>
            <a:lvl9pPr marL="3887120" indent="-228655" defTabSz="914616">
              <a:spcBef>
                <a:spcPct val="20000"/>
              </a:spcBef>
              <a:buFont typeface="Arial" pitchFamily="34" charset="0"/>
              <a:buChar char="•"/>
              <a:defRPr sz="2001"/>
            </a:lvl9pPr>
          </a:lstStyle>
          <a:p>
            <a:pPr marL="0" marR="0" lvl="0" indent="0" algn="l" defTabSz="914616" rtl="0" eaLnBrk="1" fontAlgn="auto" latinLnBrk="0" hangingPunct="1">
              <a:lnSpc>
                <a:spcPct val="90000"/>
              </a:lnSpc>
              <a:spcBef>
                <a:spcPts val="1000"/>
              </a:spcBef>
              <a:spcAft>
                <a:spcPts val="0"/>
              </a:spcAft>
              <a:buClr>
                <a:srgbClr val="0098CC"/>
              </a:buClr>
              <a:buSzTx/>
              <a:buFont typeface="Wingdings" pitchFamily="2" charset="2"/>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We provide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 next-generation approach to application development, system integration, and maintenance</a:t>
            </a:r>
            <a:endParaRPr kumimoji="0" lang="fr-FR"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sp>
        <p:nvSpPr>
          <p:cNvPr id="497" name="Rectangle 496">
            <a:extLst>
              <a:ext uri="{FF2B5EF4-FFF2-40B4-BE49-F238E27FC236}">
                <a16:creationId xmlns:a16="http://schemas.microsoft.com/office/drawing/2014/main" id="{E78E1262-DD4D-453C-A509-9F16747EEF33}"/>
              </a:ext>
            </a:extLst>
          </p:cNvPr>
          <p:cNvSpPr/>
          <p:nvPr/>
        </p:nvSpPr>
        <p:spPr>
          <a:xfrm>
            <a:off x="9132728" y="2401026"/>
            <a:ext cx="2630012" cy="3146334"/>
          </a:xfrm>
          <a:prstGeom prst="rect">
            <a:avLst/>
          </a:prstGeom>
          <a:noFill/>
          <a:ln w="28575">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498" name="Group 497">
            <a:extLst>
              <a:ext uri="{FF2B5EF4-FFF2-40B4-BE49-F238E27FC236}">
                <a16:creationId xmlns:a16="http://schemas.microsoft.com/office/drawing/2014/main" id="{7FE40B60-3A29-464D-90C3-B00CE7CDE619}"/>
              </a:ext>
            </a:extLst>
          </p:cNvPr>
          <p:cNvGrpSpPr/>
          <p:nvPr/>
        </p:nvGrpSpPr>
        <p:grpSpPr>
          <a:xfrm>
            <a:off x="9485032" y="1594803"/>
            <a:ext cx="1925404" cy="1819188"/>
            <a:chOff x="8471572" y="1808163"/>
            <a:chExt cx="1925404" cy="1819188"/>
          </a:xfrm>
        </p:grpSpPr>
        <p:sp>
          <p:nvSpPr>
            <p:cNvPr id="499" name="Oval 20">
              <a:extLst>
                <a:ext uri="{FF2B5EF4-FFF2-40B4-BE49-F238E27FC236}">
                  <a16:creationId xmlns:a16="http://schemas.microsoft.com/office/drawing/2014/main" id="{65CAA55A-B066-4FCB-8AD4-50B254CA9D83}"/>
                </a:ext>
              </a:extLst>
            </p:cNvPr>
            <p:cNvSpPr/>
            <p:nvPr/>
          </p:nvSpPr>
          <p:spPr>
            <a:xfrm>
              <a:off x="847157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00" name="Rectangle 499">
              <a:extLst>
                <a:ext uri="{FF2B5EF4-FFF2-40B4-BE49-F238E27FC236}">
                  <a16:creationId xmlns:a16="http://schemas.microsoft.com/office/drawing/2014/main" id="{A1CA9610-A909-465F-8BEC-ACBA20AA3149}"/>
                </a:ext>
              </a:extLst>
            </p:cNvPr>
            <p:cNvSpPr/>
            <p:nvPr/>
          </p:nvSpPr>
          <p:spPr>
            <a:xfrm>
              <a:off x="8907456" y="2380608"/>
              <a:ext cx="995785" cy="641714"/>
            </a:xfrm>
            <a:prstGeom prst="rect">
              <a:avLst/>
            </a:prstGeom>
          </p:spPr>
          <p:txBody>
            <a:bodyPr wrap="none">
              <a:spAutoFit/>
            </a:bodyPr>
            <a:lstStyle/>
            <a:p>
              <a:pPr marL="0" marR="0" lvl="0" indent="0" algn="ctr" defTabSz="914400" rtl="0" eaLnBrk="1" fontAlgn="auto" latinLnBrk="0" hangingPunct="1">
                <a:lnSpc>
                  <a:spcPct val="85000"/>
                </a:lnSpc>
                <a:spcBef>
                  <a:spcPts val="0"/>
                </a:spcBef>
                <a:spcAft>
                  <a:spcPts val="0"/>
                </a:spcAft>
                <a:buClr>
                  <a:srgbClr val="0098CC"/>
                </a:buClr>
                <a:buSzTx/>
                <a:buFontTx/>
                <a:buNone/>
                <a:tabLst/>
                <a:defRPr/>
              </a:pP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Other</a:t>
              </a:r>
              <a:b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Managed</a:t>
              </a:r>
              <a:b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Services</a:t>
              </a:r>
            </a:p>
          </p:txBody>
        </p:sp>
      </p:grpSp>
      <p:sp>
        <p:nvSpPr>
          <p:cNvPr id="501" name="Espace réservé du contenu 2">
            <a:extLst>
              <a:ext uri="{FF2B5EF4-FFF2-40B4-BE49-F238E27FC236}">
                <a16:creationId xmlns:a16="http://schemas.microsoft.com/office/drawing/2014/main" id="{9E7316A6-EF6A-45B5-AFFB-EA8E63AFFA8C}"/>
              </a:ext>
            </a:extLst>
          </p:cNvPr>
          <p:cNvSpPr txBox="1">
            <a:spLocks/>
          </p:cNvSpPr>
          <p:nvPr/>
        </p:nvSpPr>
        <p:spPr>
          <a:xfrm>
            <a:off x="9280069" y="3829854"/>
            <a:ext cx="2335331" cy="1445260"/>
          </a:xfrm>
        </p:spPr>
        <p:txBody>
          <a:bodyPr/>
          <a:lstStyle>
            <a:defPPr>
              <a:defRPr lang="de-DE"/>
            </a:defPPr>
            <a:lvl1pPr marR="0" lvl="0" indent="0" defTabSz="914616" fontAlgn="auto">
              <a:lnSpc>
                <a:spcPct val="90000"/>
              </a:lnSpc>
              <a:spcBef>
                <a:spcPts val="1000"/>
              </a:spcBef>
              <a:spcAft>
                <a:spcPts val="0"/>
              </a:spcAft>
              <a:buClr>
                <a:srgbClr val="0098CC"/>
              </a:buClr>
              <a:buSzTx/>
              <a:buFont typeface="Wingdings" pitchFamily="2" charset="2"/>
              <a:buNone/>
              <a:tabLst/>
              <a:defRPr kumimoji="0" sz="1400" b="0" i="0" u="none" strike="noStrike" cap="none" spc="0" normalizeH="0" baseline="0">
                <a:ln>
                  <a:noFill/>
                </a:ln>
                <a:solidFill>
                  <a:srgbClr val="9F958F">
                    <a:lumMod val="50000"/>
                  </a:srgbClr>
                </a:solidFill>
                <a:effectLst/>
                <a:uLnTx/>
                <a:uFillTx/>
                <a:latin typeface="+mj-lt"/>
                <a:cs typeface="Arial" panose="020B0604020202020204" pitchFamily="34" charset="0"/>
              </a:defRPr>
            </a:lvl1pPr>
            <a:lvl2pPr marL="355707" indent="-181029" defTabSz="914616">
              <a:lnSpc>
                <a:spcPct val="90000"/>
              </a:lnSpc>
              <a:spcBef>
                <a:spcPts val="0"/>
              </a:spcBef>
              <a:spcAft>
                <a:spcPts val="600"/>
              </a:spcAft>
              <a:buClr>
                <a:schemeClr val="accent3"/>
              </a:buClr>
              <a:buFont typeface="Wingdings" pitchFamily="2" charset="2"/>
              <a:buChar char="§"/>
              <a:defRPr sz="1801">
                <a:solidFill>
                  <a:schemeClr val="tx2">
                    <a:lumMod val="50000"/>
                  </a:schemeClr>
                </a:solidFill>
              </a:defRPr>
            </a:lvl2pPr>
            <a:lvl3pPr marL="536736" indent="-165150" defTabSz="914616">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413" indent="-165150" defTabSz="914616">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10107" indent="-193721" defTabSz="914616">
              <a:spcBef>
                <a:spcPts val="0"/>
              </a:spcBef>
              <a:buClr>
                <a:srgbClr val="B1B1B1"/>
              </a:buClr>
              <a:buFont typeface="Arial" pitchFamily="34" charset="0"/>
              <a:buChar char="–"/>
              <a:defRPr sz="1701">
                <a:solidFill>
                  <a:srgbClr val="494949"/>
                </a:solidFill>
              </a:defRPr>
            </a:lvl5pPr>
            <a:lvl6pPr marL="2515195" indent="-228655" defTabSz="914616">
              <a:spcBef>
                <a:spcPct val="20000"/>
              </a:spcBef>
              <a:buFont typeface="Arial" pitchFamily="34" charset="0"/>
              <a:buChar char="•"/>
              <a:defRPr sz="2001"/>
            </a:lvl6pPr>
            <a:lvl7pPr marL="2972503" indent="-228655" defTabSz="914616">
              <a:spcBef>
                <a:spcPct val="20000"/>
              </a:spcBef>
              <a:buFont typeface="Arial" pitchFamily="34" charset="0"/>
              <a:buChar char="•"/>
              <a:defRPr sz="2001"/>
            </a:lvl7pPr>
            <a:lvl8pPr marL="3429812" indent="-228655" defTabSz="914616">
              <a:spcBef>
                <a:spcPct val="20000"/>
              </a:spcBef>
              <a:buFont typeface="Arial" pitchFamily="34" charset="0"/>
              <a:buChar char="•"/>
              <a:defRPr sz="2001"/>
            </a:lvl8pPr>
            <a:lvl9pPr marL="3887120" indent="-228655" defTabSz="914616">
              <a:spcBef>
                <a:spcPct val="20000"/>
              </a:spcBef>
              <a:buFont typeface="Arial" pitchFamily="34" charset="0"/>
              <a:buChar char="•"/>
              <a:defRPr sz="2001"/>
            </a:lvl9pPr>
          </a:lstStyle>
          <a:p>
            <a:pPr marL="0" marR="0" lvl="0" indent="0" algn="l" defTabSz="914616" rtl="0" eaLnBrk="1" fontAlgn="auto" latinLnBrk="0" hangingPunct="1">
              <a:lnSpc>
                <a:spcPct val="90000"/>
              </a:lnSpc>
              <a:spcBef>
                <a:spcPts val="1000"/>
              </a:spcBef>
              <a:spcAft>
                <a:spcPts val="0"/>
              </a:spcAft>
              <a:buClr>
                <a:srgbClr val="0098CC"/>
              </a:buClr>
              <a:buSzTx/>
              <a:buFont typeface="Wingdings" pitchFamily="2" charset="2"/>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We integrate, manage,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(co-)develop your IT infrastructure systems, transaction and on demand services and/or business activities</a:t>
            </a:r>
          </a:p>
        </p:txBody>
      </p:sp>
      <p:sp>
        <p:nvSpPr>
          <p:cNvPr id="502" name="Rectangle 501">
            <a:extLst>
              <a:ext uri="{FF2B5EF4-FFF2-40B4-BE49-F238E27FC236}">
                <a16:creationId xmlns:a16="http://schemas.microsoft.com/office/drawing/2014/main" id="{79E5C143-E5FF-4BFC-B778-8A9C0DD91DE8}"/>
              </a:ext>
            </a:extLst>
          </p:cNvPr>
          <p:cNvSpPr/>
          <p:nvPr/>
        </p:nvSpPr>
        <p:spPr>
          <a:xfrm>
            <a:off x="6225011" y="2401026"/>
            <a:ext cx="2630012" cy="314633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03" name="Rectangle 502">
            <a:extLst>
              <a:ext uri="{FF2B5EF4-FFF2-40B4-BE49-F238E27FC236}">
                <a16:creationId xmlns:a16="http://schemas.microsoft.com/office/drawing/2014/main" id="{4C72EC5D-2123-4971-82CF-8F745BA42841}"/>
              </a:ext>
            </a:extLst>
          </p:cNvPr>
          <p:cNvSpPr/>
          <p:nvPr/>
        </p:nvSpPr>
        <p:spPr>
          <a:xfrm>
            <a:off x="6818657" y="5425440"/>
            <a:ext cx="1442720" cy="38608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504" name="Espace réservé du contenu 2">
            <a:extLst>
              <a:ext uri="{FF2B5EF4-FFF2-40B4-BE49-F238E27FC236}">
                <a16:creationId xmlns:a16="http://schemas.microsoft.com/office/drawing/2014/main" id="{FB2DB3B9-9D90-4CE0-95B8-7055F2AA01E6}"/>
              </a:ext>
            </a:extLst>
          </p:cNvPr>
          <p:cNvSpPr txBox="1">
            <a:spLocks/>
          </p:cNvSpPr>
          <p:nvPr/>
        </p:nvSpPr>
        <p:spPr>
          <a:xfrm>
            <a:off x="6423132" y="3829854"/>
            <a:ext cx="2233770" cy="1422865"/>
          </a:xfrm>
        </p:spPr>
        <p:txBody>
          <a:bodyPr/>
          <a:lstStyle>
            <a:defPPr>
              <a:defRPr lang="de-DE"/>
            </a:defPPr>
            <a:lvl1pPr marR="0" lvl="0" indent="0" algn="ctr" defTabSz="914616" fontAlgn="auto">
              <a:lnSpc>
                <a:spcPct val="90000"/>
              </a:lnSpc>
              <a:spcBef>
                <a:spcPts val="1000"/>
              </a:spcBef>
              <a:spcAft>
                <a:spcPts val="0"/>
              </a:spcAft>
              <a:buClr>
                <a:srgbClr val="0098CC"/>
              </a:buClr>
              <a:buSzTx/>
              <a:buFont typeface="Wingdings" pitchFamily="2" charset="2"/>
              <a:buNone/>
              <a:tabLst/>
              <a:defRPr kumimoji="0" sz="1400" b="0" i="0" u="none" strike="noStrike" cap="none" spc="0" normalizeH="0" baseline="0">
                <a:ln>
                  <a:noFill/>
                </a:ln>
                <a:solidFill>
                  <a:srgbClr val="9F958F">
                    <a:lumMod val="50000"/>
                  </a:srgbClr>
                </a:solidFill>
                <a:effectLst/>
                <a:uLnTx/>
                <a:uFillTx/>
                <a:latin typeface="+mj-lt"/>
                <a:cs typeface="Arial" panose="020B0604020202020204" pitchFamily="34" charset="0"/>
              </a:defRPr>
            </a:lvl1pPr>
            <a:lvl2pPr marL="355707" indent="-181029" defTabSz="914616">
              <a:lnSpc>
                <a:spcPct val="90000"/>
              </a:lnSpc>
              <a:spcBef>
                <a:spcPts val="0"/>
              </a:spcBef>
              <a:spcAft>
                <a:spcPts val="600"/>
              </a:spcAft>
              <a:buClr>
                <a:schemeClr val="accent3"/>
              </a:buClr>
              <a:buFont typeface="Wingdings" pitchFamily="2" charset="2"/>
              <a:buChar char="§"/>
              <a:defRPr sz="1801">
                <a:solidFill>
                  <a:schemeClr val="tx2">
                    <a:lumMod val="50000"/>
                  </a:schemeClr>
                </a:solidFill>
              </a:defRPr>
            </a:lvl2pPr>
            <a:lvl3pPr marL="536736" indent="-165150" defTabSz="914616">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413" indent="-165150" defTabSz="914616">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10107" indent="-193721" defTabSz="914616">
              <a:spcBef>
                <a:spcPts val="0"/>
              </a:spcBef>
              <a:buClr>
                <a:srgbClr val="B1B1B1"/>
              </a:buClr>
              <a:buFont typeface="Arial" pitchFamily="34" charset="0"/>
              <a:buChar char="–"/>
              <a:defRPr sz="1701">
                <a:solidFill>
                  <a:srgbClr val="494949"/>
                </a:solidFill>
              </a:defRPr>
            </a:lvl5pPr>
            <a:lvl6pPr marL="2515195" indent="-228655" defTabSz="914616">
              <a:spcBef>
                <a:spcPct val="20000"/>
              </a:spcBef>
              <a:buFont typeface="Arial" pitchFamily="34" charset="0"/>
              <a:buChar char="•"/>
              <a:defRPr sz="2001"/>
            </a:lvl6pPr>
            <a:lvl7pPr marL="2972503" indent="-228655" defTabSz="914616">
              <a:spcBef>
                <a:spcPct val="20000"/>
              </a:spcBef>
              <a:buFont typeface="Arial" pitchFamily="34" charset="0"/>
              <a:buChar char="•"/>
              <a:defRPr sz="2001"/>
            </a:lvl7pPr>
            <a:lvl8pPr marL="3429812" indent="-228655" defTabSz="914616">
              <a:spcBef>
                <a:spcPct val="20000"/>
              </a:spcBef>
              <a:buFont typeface="Arial" pitchFamily="34" charset="0"/>
              <a:buChar char="•"/>
              <a:defRPr sz="2001"/>
            </a:lvl8pPr>
            <a:lvl9pPr marL="3887120" indent="-228655" defTabSz="914616">
              <a:spcBef>
                <a:spcPct val="20000"/>
              </a:spcBef>
              <a:buFont typeface="Arial" pitchFamily="34" charset="0"/>
              <a:buChar char="•"/>
              <a:defRPr sz="2001"/>
            </a:lvl9pPr>
          </a:lstStyle>
          <a:p>
            <a:pPr marL="0" marR="0" lvl="0" indent="0" algn="l" defTabSz="914616" rtl="0" eaLnBrk="1" fontAlgn="auto" latinLnBrk="0" hangingPunct="1">
              <a:lnSpc>
                <a:spcPct val="90000"/>
              </a:lnSpc>
              <a:spcBef>
                <a:spcPts val="1000"/>
              </a:spcBef>
              <a:spcAft>
                <a:spcPts val="0"/>
              </a:spcAft>
              <a:buClr>
                <a:srgbClr val="0098CC"/>
              </a:buClr>
              <a:buSzTx/>
              <a:buFont typeface="Wingdings" pitchFamily="2" charset="2"/>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We deliver technology services to suit local requirements for infrastructure, applications, engineering, testing and operations</a:t>
            </a:r>
          </a:p>
        </p:txBody>
      </p:sp>
      <p:grpSp>
        <p:nvGrpSpPr>
          <p:cNvPr id="505" name="Group 504">
            <a:extLst>
              <a:ext uri="{FF2B5EF4-FFF2-40B4-BE49-F238E27FC236}">
                <a16:creationId xmlns:a16="http://schemas.microsoft.com/office/drawing/2014/main" id="{908FDDA9-6ACD-464B-8982-C447676E4E41}"/>
              </a:ext>
            </a:extLst>
          </p:cNvPr>
          <p:cNvGrpSpPr/>
          <p:nvPr/>
        </p:nvGrpSpPr>
        <p:grpSpPr>
          <a:xfrm>
            <a:off x="6464361" y="1612352"/>
            <a:ext cx="2151312" cy="1819188"/>
            <a:chOff x="6190048" y="1825712"/>
            <a:chExt cx="2151312" cy="1819188"/>
          </a:xfrm>
          <a:solidFill>
            <a:schemeClr val="accent4"/>
          </a:solidFill>
        </p:grpSpPr>
        <p:sp>
          <p:nvSpPr>
            <p:cNvPr id="506" name="Oval 20">
              <a:extLst>
                <a:ext uri="{FF2B5EF4-FFF2-40B4-BE49-F238E27FC236}">
                  <a16:creationId xmlns:a16="http://schemas.microsoft.com/office/drawing/2014/main" id="{6AEC3BE0-C461-4D70-BAFB-904C49CEB9BF}"/>
                </a:ext>
              </a:extLst>
            </p:cNvPr>
            <p:cNvSpPr/>
            <p:nvPr/>
          </p:nvSpPr>
          <p:spPr>
            <a:xfrm>
              <a:off x="6337972" y="1825712"/>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07" name="Rectangle 506">
              <a:extLst>
                <a:ext uri="{FF2B5EF4-FFF2-40B4-BE49-F238E27FC236}">
                  <a16:creationId xmlns:a16="http://schemas.microsoft.com/office/drawing/2014/main" id="{C86BD9BA-3B3F-4430-8E97-2EAA0BD716AF}"/>
                </a:ext>
              </a:extLst>
            </p:cNvPr>
            <p:cNvSpPr/>
            <p:nvPr/>
          </p:nvSpPr>
          <p:spPr>
            <a:xfrm>
              <a:off x="6190048" y="2414449"/>
              <a:ext cx="2151312" cy="641714"/>
            </a:xfrm>
            <a:prstGeom prst="rect">
              <a:avLst/>
            </a:prstGeom>
            <a:noFill/>
          </p:spPr>
          <p:txBody>
            <a:bodyPr wrap="square">
              <a:spAutoFit/>
            </a:bodyPr>
            <a:lstStyle/>
            <a:p>
              <a:pPr marL="0" marR="0" lvl="0" indent="0" algn="ctr" defTabSz="914400" rtl="0" eaLnBrk="1" fontAlgn="auto" latinLnBrk="0" hangingPunct="1">
                <a:lnSpc>
                  <a:spcPct val="85000"/>
                </a:lnSpc>
                <a:spcBef>
                  <a:spcPts val="0"/>
                </a:spcBef>
                <a:spcAft>
                  <a:spcPts val="0"/>
                </a:spcAft>
                <a:buClr>
                  <a:srgbClr val="0098CC"/>
                </a:buClr>
                <a:buSzTx/>
                <a:buFontTx/>
                <a:buNone/>
                <a:tabLst/>
                <a:defRPr/>
              </a:pP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Technology</a:t>
              </a:r>
            </a:p>
            <a:p>
              <a:pPr marL="0" marR="0" lvl="0" indent="0" algn="ctr" defTabSz="914400" rtl="0" eaLnBrk="1" fontAlgn="auto" latinLnBrk="0" hangingPunct="1">
                <a:lnSpc>
                  <a:spcPct val="85000"/>
                </a:lnSpc>
                <a:spcBef>
                  <a:spcPts val="0"/>
                </a:spcBef>
                <a:spcAft>
                  <a:spcPts val="0"/>
                </a:spcAft>
                <a:buClr>
                  <a:srgbClr val="0098CC"/>
                </a:buClr>
                <a:buSzTx/>
                <a:buFontTx/>
                <a:buNone/>
                <a:tabLst/>
                <a:defRPr/>
              </a:pP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and engineering</a:t>
              </a:r>
              <a:b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services</a:t>
              </a:r>
              <a:endParaRPr kumimoji="0" lang="fr-FR" sz="14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endParaRPr>
            </a:p>
          </p:txBody>
        </p:sp>
      </p:grpSp>
      <p:pic>
        <p:nvPicPr>
          <p:cNvPr id="508" name="Picture 32" descr="Sogeti">
            <a:extLst>
              <a:ext uri="{FF2B5EF4-FFF2-40B4-BE49-F238E27FC236}">
                <a16:creationId xmlns:a16="http://schemas.microsoft.com/office/drawing/2014/main" id="{0856DE1E-371B-4EC5-A50C-2978BA50A408}"/>
              </a:ext>
            </a:extLst>
          </p:cNvPr>
          <p:cNvPicPr>
            <a:picLocks noChangeAspect="1" noChangeArrowheads="1"/>
          </p:cNvPicPr>
          <p:nvPr/>
        </p:nvPicPr>
        <p:blipFill>
          <a:blip r:embed="rId7" cstate="print"/>
          <a:srcRect/>
          <a:stretch>
            <a:fillRect/>
          </a:stretch>
        </p:blipFill>
        <p:spPr bwMode="auto">
          <a:xfrm>
            <a:off x="7039955" y="5470007"/>
            <a:ext cx="1000125" cy="219075"/>
          </a:xfrm>
          <a:prstGeom prst="rect">
            <a:avLst/>
          </a:prstGeom>
          <a:noFill/>
          <a:ln w="9525">
            <a:noFill/>
            <a:miter lim="800000"/>
            <a:headEnd/>
            <a:tailEnd/>
          </a:ln>
        </p:spPr>
      </p:pic>
      <p:cxnSp>
        <p:nvCxnSpPr>
          <p:cNvPr id="509" name="Conector reto 49">
            <a:extLst>
              <a:ext uri="{FF2B5EF4-FFF2-40B4-BE49-F238E27FC236}">
                <a16:creationId xmlns:a16="http://schemas.microsoft.com/office/drawing/2014/main" id="{2260C9BD-76CF-4116-97C6-FD8F555F0E24}"/>
              </a:ext>
            </a:extLst>
          </p:cNvPr>
          <p:cNvCxnSpPr>
            <a:cxnSpLocks/>
          </p:cNvCxnSpPr>
          <p:nvPr/>
        </p:nvCxnSpPr>
        <p:spPr>
          <a:xfrm>
            <a:off x="4200183" y="3613657"/>
            <a:ext cx="864232" cy="0"/>
          </a:xfrm>
          <a:prstGeom prst="line">
            <a:avLst/>
          </a:prstGeom>
          <a:solidFill>
            <a:schemeClr val="tx1"/>
          </a:solidFill>
          <a:ln w="47625" cap="flat">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510" name="Conector reto 49">
            <a:extLst>
              <a:ext uri="{FF2B5EF4-FFF2-40B4-BE49-F238E27FC236}">
                <a16:creationId xmlns:a16="http://schemas.microsoft.com/office/drawing/2014/main" id="{CA065A4F-A53A-4347-B859-B73F1EB08A9D}"/>
              </a:ext>
            </a:extLst>
          </p:cNvPr>
          <p:cNvCxnSpPr>
            <a:cxnSpLocks/>
          </p:cNvCxnSpPr>
          <p:nvPr/>
        </p:nvCxnSpPr>
        <p:spPr>
          <a:xfrm>
            <a:off x="7107901" y="3613657"/>
            <a:ext cx="864232" cy="0"/>
          </a:xfrm>
          <a:prstGeom prst="line">
            <a:avLst/>
          </a:prstGeom>
          <a:solidFill>
            <a:schemeClr val="tx1"/>
          </a:solidFill>
          <a:ln w="47625"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511" name="Conector reto 49">
            <a:extLst>
              <a:ext uri="{FF2B5EF4-FFF2-40B4-BE49-F238E27FC236}">
                <a16:creationId xmlns:a16="http://schemas.microsoft.com/office/drawing/2014/main" id="{F965A060-852B-48B4-8604-E133D6F60904}"/>
              </a:ext>
            </a:extLst>
          </p:cNvPr>
          <p:cNvCxnSpPr>
            <a:cxnSpLocks/>
          </p:cNvCxnSpPr>
          <p:nvPr/>
        </p:nvCxnSpPr>
        <p:spPr>
          <a:xfrm>
            <a:off x="10015618" y="3613657"/>
            <a:ext cx="864232" cy="0"/>
          </a:xfrm>
          <a:prstGeom prst="line">
            <a:avLst/>
          </a:prstGeom>
          <a:solidFill>
            <a:schemeClr val="tx1"/>
          </a:solidFill>
          <a:ln w="47625" cap="flat">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0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par>
                                <p:cTn id="8" presetID="64" presetClass="path" presetSubtype="0" decel="100000" fill="hold" nodeType="withEffect">
                                  <p:stCondLst>
                                    <p:cond delay="0"/>
                                  </p:stCondLst>
                                  <p:childTnLst>
                                    <p:animMotion origin="layout" path="M 3.75E-6 0.07546 L 3.75E-6 2.22222E-6 " pathEditMode="relative" rAng="0" ptsTypes="AA">
                                      <p:cBhvr>
                                        <p:cTn id="9" dur="500" fill="hold"/>
                                        <p:tgtEl>
                                          <p:spTgt spid="486"/>
                                        </p:tgtEl>
                                        <p:attrNameLst>
                                          <p:attrName>ppt_x</p:attrName>
                                          <p:attrName>ppt_y</p:attrName>
                                        </p:attrNameLst>
                                      </p:cBhvr>
                                      <p:rCtr x="0" y="-3773"/>
                                    </p:animMotion>
                                  </p:childTnLst>
                                </p:cTn>
                              </p:par>
                              <p:par>
                                <p:cTn id="10" presetID="16" presetClass="entr" presetSubtype="37" fill="hold" nodeType="withEffect">
                                  <p:stCondLst>
                                    <p:cond delay="250"/>
                                  </p:stCondLst>
                                  <p:childTnLst>
                                    <p:set>
                                      <p:cBhvr>
                                        <p:cTn id="11" dur="1" fill="hold">
                                          <p:stCondLst>
                                            <p:cond delay="0"/>
                                          </p:stCondLst>
                                        </p:cTn>
                                        <p:tgtEl>
                                          <p:spTgt spid="489"/>
                                        </p:tgtEl>
                                        <p:attrNameLst>
                                          <p:attrName>style.visibility</p:attrName>
                                        </p:attrNameLst>
                                      </p:cBhvr>
                                      <p:to>
                                        <p:strVal val="visible"/>
                                      </p:to>
                                    </p:set>
                                    <p:animEffect transition="in" filter="barn(outVertical)">
                                      <p:cBhvr>
                                        <p:cTn id="12" dur="500"/>
                                        <p:tgtEl>
                                          <p:spTgt spid="489"/>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84"/>
                                        </p:tgtEl>
                                        <p:attrNameLst>
                                          <p:attrName>style.visibility</p:attrName>
                                        </p:attrNameLst>
                                      </p:cBhvr>
                                      <p:to>
                                        <p:strVal val="visible"/>
                                      </p:to>
                                    </p:set>
                                    <p:animEffect transition="in" filter="fade">
                                      <p:cBhvr>
                                        <p:cTn id="15" dur="500"/>
                                        <p:tgtEl>
                                          <p:spTgt spid="48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90"/>
                                        </p:tgtEl>
                                        <p:attrNameLst>
                                          <p:attrName>style.visibility</p:attrName>
                                        </p:attrNameLst>
                                      </p:cBhvr>
                                      <p:to>
                                        <p:strVal val="visible"/>
                                      </p:to>
                                    </p:set>
                                    <p:animEffect transition="in" filter="fade">
                                      <p:cBhvr>
                                        <p:cTn id="18" dur="500"/>
                                        <p:tgtEl>
                                          <p:spTgt spid="490"/>
                                        </p:tgtEl>
                                      </p:cBhvr>
                                    </p:animEffect>
                                  </p:childTnLst>
                                </p:cTn>
                              </p:par>
                              <p:par>
                                <p:cTn id="19" presetID="10" presetClass="entr" presetSubtype="0" fill="hold" nodeType="withEffect">
                                  <p:stCondLst>
                                    <p:cond delay="250"/>
                                  </p:stCondLst>
                                  <p:childTnLst>
                                    <p:set>
                                      <p:cBhvr>
                                        <p:cTn id="20" dur="1" fill="hold">
                                          <p:stCondLst>
                                            <p:cond delay="0"/>
                                          </p:stCondLst>
                                        </p:cTn>
                                        <p:tgtEl>
                                          <p:spTgt spid="491"/>
                                        </p:tgtEl>
                                        <p:attrNameLst>
                                          <p:attrName>style.visibility</p:attrName>
                                        </p:attrNameLst>
                                      </p:cBhvr>
                                      <p:to>
                                        <p:strVal val="visible"/>
                                      </p:to>
                                    </p:set>
                                    <p:animEffect transition="in" filter="fade">
                                      <p:cBhvr>
                                        <p:cTn id="21" dur="500"/>
                                        <p:tgtEl>
                                          <p:spTgt spid="491"/>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493"/>
                                        </p:tgtEl>
                                        <p:attrNameLst>
                                          <p:attrName>style.visibility</p:attrName>
                                        </p:attrNameLst>
                                      </p:cBhvr>
                                      <p:to>
                                        <p:strVal val="visible"/>
                                      </p:to>
                                    </p:set>
                                    <p:animEffect transition="in" filter="fade">
                                      <p:cBhvr>
                                        <p:cTn id="25" dur="500"/>
                                        <p:tgtEl>
                                          <p:spTgt spid="493"/>
                                        </p:tgtEl>
                                      </p:cBhvr>
                                    </p:animEffect>
                                  </p:childTnLst>
                                </p:cTn>
                              </p:par>
                              <p:par>
                                <p:cTn id="26" presetID="64" presetClass="path" presetSubtype="0" decel="100000" fill="hold" nodeType="withEffect">
                                  <p:stCondLst>
                                    <p:cond delay="0"/>
                                  </p:stCondLst>
                                  <p:childTnLst>
                                    <p:animMotion origin="layout" path="M 2.08333E-6 0.07546 L 2.08333E-6 2.22222E-6 " pathEditMode="relative" rAng="0" ptsTypes="AA">
                                      <p:cBhvr>
                                        <p:cTn id="27" dur="500" fill="hold"/>
                                        <p:tgtEl>
                                          <p:spTgt spid="493"/>
                                        </p:tgtEl>
                                        <p:attrNameLst>
                                          <p:attrName>ppt_x</p:attrName>
                                          <p:attrName>ppt_y</p:attrName>
                                        </p:attrNameLst>
                                      </p:cBhvr>
                                      <p:rCtr x="0" y="-3773"/>
                                    </p:animMotion>
                                  </p:childTnLst>
                                </p:cTn>
                              </p:par>
                              <p:par>
                                <p:cTn id="28" presetID="10" presetClass="entr" presetSubtype="0" fill="hold" grpId="0" nodeType="withEffect">
                                  <p:stCondLst>
                                    <p:cond delay="250"/>
                                  </p:stCondLst>
                                  <p:childTnLst>
                                    <p:set>
                                      <p:cBhvr>
                                        <p:cTn id="29" dur="1" fill="hold">
                                          <p:stCondLst>
                                            <p:cond delay="0"/>
                                          </p:stCondLst>
                                        </p:cTn>
                                        <p:tgtEl>
                                          <p:spTgt spid="492"/>
                                        </p:tgtEl>
                                        <p:attrNameLst>
                                          <p:attrName>style.visibility</p:attrName>
                                        </p:attrNameLst>
                                      </p:cBhvr>
                                      <p:to>
                                        <p:strVal val="visible"/>
                                      </p:to>
                                    </p:set>
                                    <p:animEffect transition="in" filter="fade">
                                      <p:cBhvr>
                                        <p:cTn id="30" dur="500"/>
                                        <p:tgtEl>
                                          <p:spTgt spid="492"/>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496"/>
                                        </p:tgtEl>
                                        <p:attrNameLst>
                                          <p:attrName>style.visibility</p:attrName>
                                        </p:attrNameLst>
                                      </p:cBhvr>
                                      <p:to>
                                        <p:strVal val="visible"/>
                                      </p:to>
                                    </p:set>
                                    <p:animEffect transition="in" filter="fade">
                                      <p:cBhvr>
                                        <p:cTn id="33" dur="500"/>
                                        <p:tgtEl>
                                          <p:spTgt spid="496"/>
                                        </p:tgtEl>
                                      </p:cBhvr>
                                    </p:animEffect>
                                  </p:childTnLst>
                                </p:cTn>
                              </p:par>
                              <p:par>
                                <p:cTn id="34" presetID="16" presetClass="entr" presetSubtype="37" fill="hold" nodeType="withEffect">
                                  <p:stCondLst>
                                    <p:cond delay="250"/>
                                  </p:stCondLst>
                                  <p:childTnLst>
                                    <p:set>
                                      <p:cBhvr>
                                        <p:cTn id="35" dur="1" fill="hold">
                                          <p:stCondLst>
                                            <p:cond delay="0"/>
                                          </p:stCondLst>
                                        </p:cTn>
                                        <p:tgtEl>
                                          <p:spTgt spid="509"/>
                                        </p:tgtEl>
                                        <p:attrNameLst>
                                          <p:attrName>style.visibility</p:attrName>
                                        </p:attrNameLst>
                                      </p:cBhvr>
                                      <p:to>
                                        <p:strVal val="visible"/>
                                      </p:to>
                                    </p:set>
                                    <p:animEffect transition="in" filter="barn(outVertical)">
                                      <p:cBhvr>
                                        <p:cTn id="36" dur="500"/>
                                        <p:tgtEl>
                                          <p:spTgt spid="509"/>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505"/>
                                        </p:tgtEl>
                                        <p:attrNameLst>
                                          <p:attrName>style.visibility</p:attrName>
                                        </p:attrNameLst>
                                      </p:cBhvr>
                                      <p:to>
                                        <p:strVal val="visible"/>
                                      </p:to>
                                    </p:set>
                                    <p:animEffect transition="in" filter="fade">
                                      <p:cBhvr>
                                        <p:cTn id="40" dur="500"/>
                                        <p:tgtEl>
                                          <p:spTgt spid="505"/>
                                        </p:tgtEl>
                                      </p:cBhvr>
                                    </p:animEffect>
                                  </p:childTnLst>
                                </p:cTn>
                              </p:par>
                              <p:par>
                                <p:cTn id="41" presetID="64" presetClass="path" presetSubtype="0" decel="100000" fill="hold" nodeType="withEffect">
                                  <p:stCondLst>
                                    <p:cond delay="0"/>
                                  </p:stCondLst>
                                  <p:childTnLst>
                                    <p:animMotion origin="layout" path="M 6.25E-7 0.07547 L 6.25E-7 -4.07407E-6 " pathEditMode="relative" rAng="0" ptsTypes="AA">
                                      <p:cBhvr>
                                        <p:cTn id="42" dur="500" fill="hold"/>
                                        <p:tgtEl>
                                          <p:spTgt spid="505"/>
                                        </p:tgtEl>
                                        <p:attrNameLst>
                                          <p:attrName>ppt_x</p:attrName>
                                          <p:attrName>ppt_y</p:attrName>
                                        </p:attrNameLst>
                                      </p:cBhvr>
                                      <p:rCtr x="0" y="-3773"/>
                                    </p:animMotion>
                                  </p:childTnLst>
                                </p:cTn>
                              </p:par>
                              <p:par>
                                <p:cTn id="43" presetID="16" presetClass="entr" presetSubtype="37" fill="hold" nodeType="withEffect">
                                  <p:stCondLst>
                                    <p:cond delay="250"/>
                                  </p:stCondLst>
                                  <p:childTnLst>
                                    <p:set>
                                      <p:cBhvr>
                                        <p:cTn id="44" dur="1" fill="hold">
                                          <p:stCondLst>
                                            <p:cond delay="0"/>
                                          </p:stCondLst>
                                        </p:cTn>
                                        <p:tgtEl>
                                          <p:spTgt spid="510"/>
                                        </p:tgtEl>
                                        <p:attrNameLst>
                                          <p:attrName>style.visibility</p:attrName>
                                        </p:attrNameLst>
                                      </p:cBhvr>
                                      <p:to>
                                        <p:strVal val="visible"/>
                                      </p:to>
                                    </p:set>
                                    <p:animEffect transition="in" filter="barn(outVertical)">
                                      <p:cBhvr>
                                        <p:cTn id="45" dur="500"/>
                                        <p:tgtEl>
                                          <p:spTgt spid="510"/>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502"/>
                                        </p:tgtEl>
                                        <p:attrNameLst>
                                          <p:attrName>style.visibility</p:attrName>
                                        </p:attrNameLst>
                                      </p:cBhvr>
                                      <p:to>
                                        <p:strVal val="visible"/>
                                      </p:to>
                                    </p:set>
                                    <p:animEffect transition="in" filter="fade">
                                      <p:cBhvr>
                                        <p:cTn id="48" dur="500"/>
                                        <p:tgtEl>
                                          <p:spTgt spid="50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04"/>
                                        </p:tgtEl>
                                        <p:attrNameLst>
                                          <p:attrName>style.visibility</p:attrName>
                                        </p:attrNameLst>
                                      </p:cBhvr>
                                      <p:to>
                                        <p:strVal val="visible"/>
                                      </p:to>
                                    </p:set>
                                    <p:animEffect transition="in" filter="fade">
                                      <p:cBhvr>
                                        <p:cTn id="51" dur="500"/>
                                        <p:tgtEl>
                                          <p:spTgt spid="504"/>
                                        </p:tgtEl>
                                      </p:cBhvr>
                                    </p:animEffect>
                                  </p:childTnLst>
                                </p:cTn>
                              </p:par>
                              <p:par>
                                <p:cTn id="52" presetID="10" presetClass="entr" presetSubtype="0" fill="hold" nodeType="withEffect">
                                  <p:stCondLst>
                                    <p:cond delay="250"/>
                                  </p:stCondLst>
                                  <p:childTnLst>
                                    <p:set>
                                      <p:cBhvr>
                                        <p:cTn id="53" dur="1" fill="hold">
                                          <p:stCondLst>
                                            <p:cond delay="0"/>
                                          </p:stCondLst>
                                        </p:cTn>
                                        <p:tgtEl>
                                          <p:spTgt spid="508"/>
                                        </p:tgtEl>
                                        <p:attrNameLst>
                                          <p:attrName>style.visibility</p:attrName>
                                        </p:attrNameLst>
                                      </p:cBhvr>
                                      <p:to>
                                        <p:strVal val="visible"/>
                                      </p:to>
                                    </p:set>
                                    <p:animEffect transition="in" filter="fade">
                                      <p:cBhvr>
                                        <p:cTn id="54" dur="500"/>
                                        <p:tgtEl>
                                          <p:spTgt spid="50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503"/>
                                        </p:tgtEl>
                                        <p:attrNameLst>
                                          <p:attrName>style.visibility</p:attrName>
                                        </p:attrNameLst>
                                      </p:cBhvr>
                                      <p:to>
                                        <p:strVal val="visible"/>
                                      </p:to>
                                    </p:set>
                                    <p:animEffect transition="in" filter="fade">
                                      <p:cBhvr>
                                        <p:cTn id="57" dur="500"/>
                                        <p:tgtEl>
                                          <p:spTgt spid="503"/>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498"/>
                                        </p:tgtEl>
                                        <p:attrNameLst>
                                          <p:attrName>style.visibility</p:attrName>
                                        </p:attrNameLst>
                                      </p:cBhvr>
                                      <p:to>
                                        <p:strVal val="visible"/>
                                      </p:to>
                                    </p:set>
                                    <p:animEffect transition="in" filter="fade">
                                      <p:cBhvr>
                                        <p:cTn id="61" dur="500"/>
                                        <p:tgtEl>
                                          <p:spTgt spid="498"/>
                                        </p:tgtEl>
                                      </p:cBhvr>
                                    </p:animEffect>
                                  </p:childTnLst>
                                </p:cTn>
                              </p:par>
                              <p:par>
                                <p:cTn id="62" presetID="64" presetClass="path" presetSubtype="0" decel="100000" fill="hold" nodeType="withEffect">
                                  <p:stCondLst>
                                    <p:cond delay="0"/>
                                  </p:stCondLst>
                                  <p:childTnLst>
                                    <p:animMotion origin="layout" path="M -1.04167E-6 0.07546 L -1.04167E-6 2.22222E-6 " pathEditMode="relative" rAng="0" ptsTypes="AA">
                                      <p:cBhvr>
                                        <p:cTn id="63" dur="500" fill="hold"/>
                                        <p:tgtEl>
                                          <p:spTgt spid="498"/>
                                        </p:tgtEl>
                                        <p:attrNameLst>
                                          <p:attrName>ppt_x</p:attrName>
                                          <p:attrName>ppt_y</p:attrName>
                                        </p:attrNameLst>
                                      </p:cBhvr>
                                      <p:rCtr x="0" y="-3773"/>
                                    </p:animMotion>
                                  </p:childTnLst>
                                </p:cTn>
                              </p:par>
                              <p:par>
                                <p:cTn id="64" presetID="10" presetClass="entr" presetSubtype="0" fill="hold" grpId="0" nodeType="withEffect">
                                  <p:stCondLst>
                                    <p:cond delay="250"/>
                                  </p:stCondLst>
                                  <p:childTnLst>
                                    <p:set>
                                      <p:cBhvr>
                                        <p:cTn id="65" dur="1" fill="hold">
                                          <p:stCondLst>
                                            <p:cond delay="0"/>
                                          </p:stCondLst>
                                        </p:cTn>
                                        <p:tgtEl>
                                          <p:spTgt spid="497"/>
                                        </p:tgtEl>
                                        <p:attrNameLst>
                                          <p:attrName>style.visibility</p:attrName>
                                        </p:attrNameLst>
                                      </p:cBhvr>
                                      <p:to>
                                        <p:strVal val="visible"/>
                                      </p:to>
                                    </p:set>
                                    <p:animEffect transition="in" filter="fade">
                                      <p:cBhvr>
                                        <p:cTn id="66" dur="500"/>
                                        <p:tgtEl>
                                          <p:spTgt spid="497"/>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501"/>
                                        </p:tgtEl>
                                        <p:attrNameLst>
                                          <p:attrName>style.visibility</p:attrName>
                                        </p:attrNameLst>
                                      </p:cBhvr>
                                      <p:to>
                                        <p:strVal val="visible"/>
                                      </p:to>
                                    </p:set>
                                    <p:animEffect transition="in" filter="fade">
                                      <p:cBhvr>
                                        <p:cTn id="69" dur="500"/>
                                        <p:tgtEl>
                                          <p:spTgt spid="501"/>
                                        </p:tgtEl>
                                      </p:cBhvr>
                                    </p:animEffect>
                                  </p:childTnLst>
                                </p:cTn>
                              </p:par>
                              <p:par>
                                <p:cTn id="70" presetID="16" presetClass="entr" presetSubtype="37" fill="hold" nodeType="withEffect">
                                  <p:stCondLst>
                                    <p:cond delay="250"/>
                                  </p:stCondLst>
                                  <p:childTnLst>
                                    <p:set>
                                      <p:cBhvr>
                                        <p:cTn id="71" dur="1" fill="hold">
                                          <p:stCondLst>
                                            <p:cond delay="0"/>
                                          </p:stCondLst>
                                        </p:cTn>
                                        <p:tgtEl>
                                          <p:spTgt spid="511"/>
                                        </p:tgtEl>
                                        <p:attrNameLst>
                                          <p:attrName>style.visibility</p:attrName>
                                        </p:attrNameLst>
                                      </p:cBhvr>
                                      <p:to>
                                        <p:strVal val="visible"/>
                                      </p:to>
                                    </p:set>
                                    <p:animEffect transition="in" filter="barn(outVertical)">
                                      <p:cBhvr>
                                        <p:cTn id="72"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animBg="1"/>
      <p:bldP spid="490" grpId="0"/>
      <p:bldP spid="492" grpId="0" animBg="1"/>
      <p:bldP spid="496" grpId="0"/>
      <p:bldP spid="497" grpId="0" animBg="1"/>
      <p:bldP spid="501" grpId="0"/>
      <p:bldP spid="502" grpId="0" animBg="1"/>
      <p:bldP spid="503" grpId="0" animBg="1"/>
      <p:bldP spid="50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21721875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4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…to innovative services and products</a:t>
            </a:r>
          </a:p>
        </p:txBody>
      </p:sp>
      <p:sp>
        <p:nvSpPr>
          <p:cNvPr id="32" name="Oval 20">
            <a:extLst>
              <a:ext uri="{FF2B5EF4-FFF2-40B4-BE49-F238E27FC236}">
                <a16:creationId xmlns:a16="http://schemas.microsoft.com/office/drawing/2014/main" id="{6D8BF1DF-C817-4965-AD75-EF299B27AC2F}"/>
              </a:ext>
            </a:extLst>
          </p:cNvPr>
          <p:cNvSpPr/>
          <p:nvPr/>
        </p:nvSpPr>
        <p:spPr>
          <a:xfrm>
            <a:off x="5159249" y="3028863"/>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graphicFrame>
        <p:nvGraphicFramePr>
          <p:cNvPr id="33" name="Graphique 28">
            <a:extLst>
              <a:ext uri="{FF2B5EF4-FFF2-40B4-BE49-F238E27FC236}">
                <a16:creationId xmlns:a16="http://schemas.microsoft.com/office/drawing/2014/main" id="{40404B54-8725-437B-9A82-8B9FA6B8D06B}"/>
              </a:ext>
            </a:extLst>
          </p:cNvPr>
          <p:cNvGraphicFramePr/>
          <p:nvPr>
            <p:extLst>
              <p:ext uri="{D42A27DB-BD31-4B8C-83A1-F6EECF244321}">
                <p14:modId xmlns:p14="http://schemas.microsoft.com/office/powerpoint/2010/main" val="4176836272"/>
              </p:ext>
            </p:extLst>
          </p:nvPr>
        </p:nvGraphicFramePr>
        <p:xfrm>
          <a:off x="3940518" y="1682490"/>
          <a:ext cx="4716498" cy="4767616"/>
        </p:xfrm>
        <a:graphic>
          <a:graphicData uri="http://schemas.openxmlformats.org/drawingml/2006/chart">
            <c:chart xmlns:c="http://schemas.openxmlformats.org/drawingml/2006/chart" xmlns:r="http://schemas.openxmlformats.org/officeDocument/2006/relationships" r:id="rId6"/>
          </a:graphicData>
        </a:graphic>
      </p:graphicFrame>
      <p:sp>
        <p:nvSpPr>
          <p:cNvPr id="34" name="CaixaDeTexto 15">
            <a:extLst>
              <a:ext uri="{FF2B5EF4-FFF2-40B4-BE49-F238E27FC236}">
                <a16:creationId xmlns:a16="http://schemas.microsoft.com/office/drawing/2014/main" id="{7AC44845-2D1C-418B-905D-94133CFD8578}"/>
              </a:ext>
            </a:extLst>
          </p:cNvPr>
          <p:cNvSpPr txBox="1"/>
          <p:nvPr/>
        </p:nvSpPr>
        <p:spPr>
          <a:xfrm>
            <a:off x="4211779" y="3816964"/>
            <a:ext cx="1032118" cy="811761"/>
          </a:xfrm>
          <a:prstGeom prst="rect">
            <a:avLst/>
          </a:prstGeom>
          <a:noFill/>
          <a:effectLst/>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Disrupt your</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market </a:t>
            </a:r>
            <a:b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b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with </a:t>
            </a:r>
            <a:r>
              <a:rPr kumimoji="0" lang="en-US" sz="1100" b="1"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digital</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endParaRPr>
          </a:p>
        </p:txBody>
      </p:sp>
      <p:sp>
        <p:nvSpPr>
          <p:cNvPr id="35" name="CaixaDeTexto 16">
            <a:extLst>
              <a:ext uri="{FF2B5EF4-FFF2-40B4-BE49-F238E27FC236}">
                <a16:creationId xmlns:a16="http://schemas.microsoft.com/office/drawing/2014/main" id="{2D7795F5-1F4F-427C-92A5-07599A731058}"/>
              </a:ext>
            </a:extLst>
          </p:cNvPr>
          <p:cNvSpPr txBox="1"/>
          <p:nvPr/>
        </p:nvSpPr>
        <p:spPr>
          <a:xfrm>
            <a:off x="6208910" y="2321508"/>
            <a:ext cx="1267700" cy="667875"/>
          </a:xfrm>
          <a:prstGeom prst="rect">
            <a:avLst/>
          </a:prstGeom>
          <a:noFill/>
          <a:effectLst/>
        </p:spPr>
        <p:txBody>
          <a:bodyPr wrap="square" rtlCol="0">
            <a:spAutoFit/>
          </a:bodyPr>
          <a:lstStyle>
            <a:defPPr>
              <a:defRPr lang="de-DE"/>
            </a:defPPr>
            <a:lvl1pPr marR="0" lvl="0" indent="0" defTabSz="914400" fontAlgn="auto">
              <a:lnSpc>
                <a:spcPct val="85000"/>
              </a:lnSpc>
              <a:spcBef>
                <a:spcPts val="0"/>
              </a:spcBef>
              <a:spcAft>
                <a:spcPts val="0"/>
              </a:spcAft>
              <a:buClrTx/>
              <a:buSzTx/>
              <a:buFontTx/>
              <a:buNone/>
              <a:tabLst/>
              <a:defRPr kumimoji="0" sz="1100" b="0" i="0" u="none" strike="noStrike" kern="0" cap="none" spc="0" normalizeH="0" baseline="0">
                <a:ln>
                  <a:noFill/>
                </a:ln>
                <a:solidFill>
                  <a:srgbClr val="324146"/>
                </a:solidFill>
                <a:effectLst/>
                <a:uLnTx/>
                <a:uFillTx/>
                <a:latin typeface="+mj-lt"/>
                <a:ea typeface="Segoe UI" panose="020B0502040204020203" pitchFamily="34" charset="0"/>
                <a:cs typeface="Arial" panose="020B0604020202020204"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Manage your journey to </a:t>
            </a:r>
            <a:b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b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the </a:t>
            </a:r>
            <a:r>
              <a:rPr kumimoji="0" lang="en-US" sz="1100" b="1"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cloud</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endParaRPr>
          </a:p>
        </p:txBody>
      </p:sp>
      <p:sp>
        <p:nvSpPr>
          <p:cNvPr id="36" name="CaixaDeTexto 17">
            <a:extLst>
              <a:ext uri="{FF2B5EF4-FFF2-40B4-BE49-F238E27FC236}">
                <a16:creationId xmlns:a16="http://schemas.microsoft.com/office/drawing/2014/main" id="{1C7DC572-0C65-412E-8D71-8AB8A8183A75}"/>
              </a:ext>
            </a:extLst>
          </p:cNvPr>
          <p:cNvSpPr txBox="1"/>
          <p:nvPr/>
        </p:nvSpPr>
        <p:spPr>
          <a:xfrm>
            <a:off x="5110846" y="5198131"/>
            <a:ext cx="1233921" cy="523990"/>
          </a:xfrm>
          <a:prstGeom prst="rect">
            <a:avLst/>
          </a:prstGeom>
          <a:noFill/>
          <a:effectLst/>
        </p:spPr>
        <p:txBody>
          <a:bodyPr wrap="square" rtlCol="0">
            <a:spAutoFit/>
          </a:bodyPr>
          <a:lstStyle>
            <a:defPPr>
              <a:defRPr lang="de-DE"/>
            </a:defPPr>
            <a:lvl1pPr marR="0" lvl="0" indent="0" defTabSz="914400" fontAlgn="auto">
              <a:lnSpc>
                <a:spcPct val="85000"/>
              </a:lnSpc>
              <a:spcBef>
                <a:spcPts val="0"/>
              </a:spcBef>
              <a:spcAft>
                <a:spcPts val="0"/>
              </a:spcAft>
              <a:buClrTx/>
              <a:buSzTx/>
              <a:buFontTx/>
              <a:buNone/>
              <a:tabLst/>
              <a:defRPr kumimoji="0" sz="1100" b="0" i="0" u="none" strike="noStrike" kern="0" cap="none" spc="0" normalizeH="0" baseline="0">
                <a:ln>
                  <a:noFill/>
                </a:ln>
                <a:solidFill>
                  <a:srgbClr val="324146"/>
                </a:solidFill>
                <a:effectLst/>
                <a:uLnTx/>
                <a:uFillTx/>
                <a:latin typeface="+mj-lt"/>
                <a:ea typeface="Segoe UI" panose="020B0502040204020203" pitchFamily="34" charset="0"/>
                <a:cs typeface="Arial" panose="020B0604020202020204"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Control </a:t>
            </a:r>
            <a:b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b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and secure </a:t>
            </a:r>
            <a:r>
              <a:rPr kumimoji="0" lang="en-US" sz="1100" b="1"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your assets</a:t>
            </a:r>
          </a:p>
        </p:txBody>
      </p:sp>
      <p:sp>
        <p:nvSpPr>
          <p:cNvPr id="37" name="CaixaDeTexto 18">
            <a:extLst>
              <a:ext uri="{FF2B5EF4-FFF2-40B4-BE49-F238E27FC236}">
                <a16:creationId xmlns:a16="http://schemas.microsoft.com/office/drawing/2014/main" id="{E680FD00-7F97-4F43-8938-856DE53D21B9}"/>
              </a:ext>
            </a:extLst>
          </p:cNvPr>
          <p:cNvSpPr txBox="1"/>
          <p:nvPr/>
        </p:nvSpPr>
        <p:spPr>
          <a:xfrm>
            <a:off x="7078421" y="3592007"/>
            <a:ext cx="1431909" cy="523990"/>
          </a:xfrm>
          <a:prstGeom prst="rect">
            <a:avLst/>
          </a:prstGeom>
          <a:noFill/>
          <a:effectLst/>
        </p:spPr>
        <p:txBody>
          <a:bodyPr wrap="square" rtlCol="0">
            <a:spAutoFit/>
          </a:bodyPr>
          <a:lstStyle>
            <a:defPPr>
              <a:defRPr lang="de-DE"/>
            </a:defPPr>
            <a:lvl1pPr marR="0" lvl="0" indent="0" defTabSz="914400" fontAlgn="auto">
              <a:lnSpc>
                <a:spcPct val="85000"/>
              </a:lnSpc>
              <a:spcBef>
                <a:spcPts val="0"/>
              </a:spcBef>
              <a:spcAft>
                <a:spcPts val="0"/>
              </a:spcAft>
              <a:buClrTx/>
              <a:buSzTx/>
              <a:buFontTx/>
              <a:buNone/>
              <a:tabLst/>
              <a:defRPr kumimoji="0" sz="1100" b="0" i="0" u="none" strike="noStrike" kern="0" cap="none" spc="0" normalizeH="0" baseline="0">
                <a:ln>
                  <a:noFill/>
                </a:ln>
                <a:solidFill>
                  <a:srgbClr val="324146"/>
                </a:solidFill>
                <a:effectLst/>
                <a:uLnTx/>
                <a:uFillTx/>
                <a:latin typeface="+mj-lt"/>
                <a:ea typeface="Segoe UI" panose="020B0502040204020203" pitchFamily="34" charset="0"/>
                <a:cs typeface="Arial" panose="020B0604020202020204"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Optimize </a:t>
            </a:r>
            <a:b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b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your</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operations</a:t>
            </a:r>
          </a:p>
        </p:txBody>
      </p:sp>
      <p:sp>
        <p:nvSpPr>
          <p:cNvPr id="38" name="CaixaDeTexto 19">
            <a:extLst>
              <a:ext uri="{FF2B5EF4-FFF2-40B4-BE49-F238E27FC236}">
                <a16:creationId xmlns:a16="http://schemas.microsoft.com/office/drawing/2014/main" id="{41C0CF85-860D-46C4-ACC2-5F0177F8A943}"/>
              </a:ext>
            </a:extLst>
          </p:cNvPr>
          <p:cNvSpPr txBox="1"/>
          <p:nvPr/>
        </p:nvSpPr>
        <p:spPr>
          <a:xfrm>
            <a:off x="363809" y="3306002"/>
            <a:ext cx="2285046" cy="327782"/>
          </a:xfrm>
          <a:prstGeom prst="rect">
            <a:avLst/>
          </a:prstGeom>
          <a:noFill/>
          <a:effectLst/>
        </p:spPr>
        <p:txBody>
          <a:bodyPr wrap="square" rtlCol="0">
            <a:spAutoFit/>
          </a:bodyPr>
          <a:lstStyle>
            <a:defPPr>
              <a:defRPr lang="de-DE"/>
            </a:defPPr>
            <a:lvl1pP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Insights &amp; Data</a:t>
            </a:r>
          </a:p>
        </p:txBody>
      </p:sp>
      <p:sp>
        <p:nvSpPr>
          <p:cNvPr id="39" name="CaixaDeTexto 20">
            <a:extLst>
              <a:ext uri="{FF2B5EF4-FFF2-40B4-BE49-F238E27FC236}">
                <a16:creationId xmlns:a16="http://schemas.microsoft.com/office/drawing/2014/main" id="{67538748-086A-44A8-B22F-20D60370C5DF}"/>
              </a:ext>
            </a:extLst>
          </p:cNvPr>
          <p:cNvSpPr txBox="1"/>
          <p:nvPr/>
        </p:nvSpPr>
        <p:spPr>
          <a:xfrm>
            <a:off x="9970383" y="2134755"/>
            <a:ext cx="1861486" cy="327782"/>
          </a:xfrm>
          <a:prstGeom prst="rect">
            <a:avLst/>
          </a:prstGeom>
          <a:noFill/>
          <a:effectLst/>
        </p:spPr>
        <p:txBody>
          <a:bodyPr wrap="square" rtlCol="0">
            <a:spAutoFit/>
          </a:bodyPr>
          <a:lstStyle>
            <a:defPPr>
              <a:defRPr lang="de-DE"/>
            </a:defPPr>
            <a:lvl1pPr algn="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Cloud Choice</a:t>
            </a:r>
          </a:p>
        </p:txBody>
      </p:sp>
      <p:sp>
        <p:nvSpPr>
          <p:cNvPr id="40" name="CaixaDeTexto 21">
            <a:extLst>
              <a:ext uri="{FF2B5EF4-FFF2-40B4-BE49-F238E27FC236}">
                <a16:creationId xmlns:a16="http://schemas.microsoft.com/office/drawing/2014/main" id="{8F4705B3-9D5E-4076-AC38-C29ED8AEA22C}"/>
              </a:ext>
            </a:extLst>
          </p:cNvPr>
          <p:cNvSpPr txBox="1"/>
          <p:nvPr/>
        </p:nvSpPr>
        <p:spPr>
          <a:xfrm>
            <a:off x="9266183" y="3456827"/>
            <a:ext cx="2565686" cy="327782"/>
          </a:xfrm>
          <a:prstGeom prst="rect">
            <a:avLst/>
          </a:prstGeom>
          <a:noFill/>
          <a:effectLst/>
        </p:spPr>
        <p:txBody>
          <a:bodyPr wrap="square" rtlCol="0">
            <a:spAutoFit/>
          </a:bodyPr>
          <a:lstStyle>
            <a:defPPr>
              <a:defRPr lang="de-DE"/>
            </a:defPPr>
            <a:lvl1pPr algn="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Business Services</a:t>
            </a:r>
          </a:p>
        </p:txBody>
      </p:sp>
      <p:sp>
        <p:nvSpPr>
          <p:cNvPr id="41" name="CaixaDeTexto 22">
            <a:extLst>
              <a:ext uri="{FF2B5EF4-FFF2-40B4-BE49-F238E27FC236}">
                <a16:creationId xmlns:a16="http://schemas.microsoft.com/office/drawing/2014/main" id="{39775A44-409B-4EAB-BFC5-F4DD7FCCB357}"/>
              </a:ext>
            </a:extLst>
          </p:cNvPr>
          <p:cNvSpPr txBox="1"/>
          <p:nvPr/>
        </p:nvSpPr>
        <p:spPr>
          <a:xfrm>
            <a:off x="363808" y="5177599"/>
            <a:ext cx="3181455" cy="563231"/>
          </a:xfrm>
          <a:prstGeom prst="rect">
            <a:avLst/>
          </a:prstGeom>
          <a:noFill/>
          <a:effectLst/>
        </p:spPr>
        <p:txBody>
          <a:bodyPr wrap="square" rtlCol="0">
            <a:spAutoFit/>
          </a:bodyPr>
          <a:lstStyle>
            <a:defPPr>
              <a:defRPr lang="de-DE"/>
            </a:defPPr>
            <a:lvl1pPr defTabSz="914400">
              <a:lnSpc>
                <a:spcPct val="85000"/>
              </a:lnSpc>
              <a:defRPr sz="2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Product &amp; Engineering Services</a:t>
            </a:r>
          </a:p>
        </p:txBody>
      </p:sp>
      <p:sp>
        <p:nvSpPr>
          <p:cNvPr id="42" name="CaixaDeTexto 23">
            <a:extLst>
              <a:ext uri="{FF2B5EF4-FFF2-40B4-BE49-F238E27FC236}">
                <a16:creationId xmlns:a16="http://schemas.microsoft.com/office/drawing/2014/main" id="{2E957BFB-319D-4850-B437-CE022E9E18B8}"/>
              </a:ext>
            </a:extLst>
          </p:cNvPr>
          <p:cNvSpPr txBox="1"/>
          <p:nvPr/>
        </p:nvSpPr>
        <p:spPr>
          <a:xfrm>
            <a:off x="9298156" y="4778899"/>
            <a:ext cx="2533713" cy="583346"/>
          </a:xfrm>
          <a:prstGeom prst="rect">
            <a:avLst/>
          </a:prstGeom>
          <a:noFill/>
          <a:effectLst/>
        </p:spPr>
        <p:txBody>
          <a:bodyPr wrap="square" rtlCol="0">
            <a:spAutoFit/>
          </a:bodyPr>
          <a:lstStyle>
            <a:defPPr>
              <a:defRPr lang="de-DE"/>
            </a:defPPr>
            <a:lvl1pPr algn="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Quality Assurance &amp; Testing</a:t>
            </a:r>
          </a:p>
        </p:txBody>
      </p:sp>
      <p:sp>
        <p:nvSpPr>
          <p:cNvPr id="43" name="CaixaDeTexto 26">
            <a:extLst>
              <a:ext uri="{FF2B5EF4-FFF2-40B4-BE49-F238E27FC236}">
                <a16:creationId xmlns:a16="http://schemas.microsoft.com/office/drawing/2014/main" id="{EB79CAE3-C004-470D-A841-7642D6A4AEF3}"/>
              </a:ext>
            </a:extLst>
          </p:cNvPr>
          <p:cNvSpPr txBox="1"/>
          <p:nvPr/>
        </p:nvSpPr>
        <p:spPr>
          <a:xfrm>
            <a:off x="8318251" y="5695504"/>
            <a:ext cx="3513618" cy="563231"/>
          </a:xfrm>
          <a:prstGeom prst="rect">
            <a:avLst/>
          </a:prstGeom>
          <a:noFill/>
          <a:effectLst/>
        </p:spPr>
        <p:txBody>
          <a:bodyPr wrap="square" rtlCol="0">
            <a:spAutoFit/>
          </a:bodyPr>
          <a:lstStyle>
            <a:defPPr>
              <a:defRPr lang="de-DE"/>
            </a:defPPr>
            <a:lvl1pPr algn="r" defTabSz="914400">
              <a:lnSpc>
                <a:spcPct val="85000"/>
              </a:lnSpc>
              <a:defRPr sz="18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Application Development and Maintenance</a:t>
            </a:r>
          </a:p>
        </p:txBody>
      </p:sp>
      <p:sp>
        <p:nvSpPr>
          <p:cNvPr id="44" name="CaixaDeTexto 27">
            <a:extLst>
              <a:ext uri="{FF2B5EF4-FFF2-40B4-BE49-F238E27FC236}">
                <a16:creationId xmlns:a16="http://schemas.microsoft.com/office/drawing/2014/main" id="{BAFF2667-D396-4E21-9318-5D716DF43FE9}"/>
              </a:ext>
            </a:extLst>
          </p:cNvPr>
          <p:cNvSpPr txBox="1"/>
          <p:nvPr/>
        </p:nvSpPr>
        <p:spPr>
          <a:xfrm>
            <a:off x="363808" y="2134755"/>
            <a:ext cx="2935570" cy="563231"/>
          </a:xfrm>
          <a:prstGeom prst="rect">
            <a:avLst/>
          </a:prstGeom>
          <a:noFill/>
          <a:effectLst/>
        </p:spPr>
        <p:txBody>
          <a:bodyPr wrap="square" rtlCol="0">
            <a:spAutoFit/>
          </a:bodyPr>
          <a:lstStyle>
            <a:defPPr>
              <a:defRPr lang="de-DE"/>
            </a:defPPr>
            <a:lvl1pPr algn="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Digital Customer Experience</a:t>
            </a:r>
          </a:p>
        </p:txBody>
      </p:sp>
      <p:cxnSp>
        <p:nvCxnSpPr>
          <p:cNvPr id="45" name="Conector reto 31">
            <a:extLst>
              <a:ext uri="{FF2B5EF4-FFF2-40B4-BE49-F238E27FC236}">
                <a16:creationId xmlns:a16="http://schemas.microsoft.com/office/drawing/2014/main" id="{D220A8E5-2607-4973-B31C-192548612578}"/>
              </a:ext>
            </a:extLst>
          </p:cNvPr>
          <p:cNvCxnSpPr>
            <a:cxnSpLocks/>
          </p:cNvCxnSpPr>
          <p:nvPr/>
        </p:nvCxnSpPr>
        <p:spPr>
          <a:xfrm>
            <a:off x="9467850" y="2629164"/>
            <a:ext cx="2364019"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Conector reto 33">
            <a:extLst>
              <a:ext uri="{FF2B5EF4-FFF2-40B4-BE49-F238E27FC236}">
                <a16:creationId xmlns:a16="http://schemas.microsoft.com/office/drawing/2014/main" id="{F0384574-00EF-4DA3-9B8F-3795D632A148}"/>
              </a:ext>
            </a:extLst>
          </p:cNvPr>
          <p:cNvCxnSpPr>
            <a:cxnSpLocks/>
          </p:cNvCxnSpPr>
          <p:nvPr/>
        </p:nvCxnSpPr>
        <p:spPr>
          <a:xfrm>
            <a:off x="9436100" y="3951236"/>
            <a:ext cx="2395769"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Conector reto 35">
            <a:extLst>
              <a:ext uri="{FF2B5EF4-FFF2-40B4-BE49-F238E27FC236}">
                <a16:creationId xmlns:a16="http://schemas.microsoft.com/office/drawing/2014/main" id="{66728DCE-4718-401C-9C46-D5007ABA01C7}"/>
              </a:ext>
            </a:extLst>
          </p:cNvPr>
          <p:cNvCxnSpPr>
            <a:cxnSpLocks/>
          </p:cNvCxnSpPr>
          <p:nvPr/>
        </p:nvCxnSpPr>
        <p:spPr>
          <a:xfrm>
            <a:off x="9429750" y="4612272"/>
            <a:ext cx="2402119"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Conector reto 39">
            <a:extLst>
              <a:ext uri="{FF2B5EF4-FFF2-40B4-BE49-F238E27FC236}">
                <a16:creationId xmlns:a16="http://schemas.microsoft.com/office/drawing/2014/main" id="{71E23FC5-0996-4347-8F13-370E8B30FFAD}"/>
              </a:ext>
            </a:extLst>
          </p:cNvPr>
          <p:cNvCxnSpPr>
            <a:cxnSpLocks/>
          </p:cNvCxnSpPr>
          <p:nvPr/>
        </p:nvCxnSpPr>
        <p:spPr>
          <a:xfrm>
            <a:off x="473075" y="3001994"/>
            <a:ext cx="2841625"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9" name="CaixaDeTexto 18">
            <a:extLst>
              <a:ext uri="{FF2B5EF4-FFF2-40B4-BE49-F238E27FC236}">
                <a16:creationId xmlns:a16="http://schemas.microsoft.com/office/drawing/2014/main" id="{98CB2683-94BB-445E-91D2-6D64CFC33316}"/>
              </a:ext>
            </a:extLst>
          </p:cNvPr>
          <p:cNvSpPr txBox="1"/>
          <p:nvPr/>
        </p:nvSpPr>
        <p:spPr>
          <a:xfrm>
            <a:off x="6462723" y="4939794"/>
            <a:ext cx="1293177" cy="523990"/>
          </a:xfrm>
          <a:prstGeom prst="rect">
            <a:avLst/>
          </a:prstGeom>
          <a:noFill/>
          <a:effectLst/>
        </p:spPr>
        <p:txBody>
          <a:bodyPr wrap="square" rtlCol="0">
            <a:spAutoFit/>
          </a:bodyPr>
          <a:lstStyle>
            <a:defPPr>
              <a:defRPr lang="de-DE"/>
            </a:defPPr>
            <a:lvl1pPr marR="0" lvl="0" indent="0" defTabSz="914400" fontAlgn="auto">
              <a:lnSpc>
                <a:spcPct val="85000"/>
              </a:lnSpc>
              <a:spcBef>
                <a:spcPts val="0"/>
              </a:spcBef>
              <a:spcAft>
                <a:spcPts val="0"/>
              </a:spcAft>
              <a:buClrTx/>
              <a:buSzTx/>
              <a:buFontTx/>
              <a:buNone/>
              <a:tabLst/>
              <a:defRPr kumimoji="0" sz="1100" b="0" i="0" u="none" strike="noStrike" kern="0" cap="none" spc="0" normalizeH="0" baseline="0">
                <a:ln>
                  <a:noFill/>
                </a:ln>
                <a:solidFill>
                  <a:srgbClr val="324146"/>
                </a:solidFill>
                <a:effectLst/>
                <a:uLnTx/>
                <a:uFillTx/>
                <a:latin typeface="+mj-lt"/>
                <a:ea typeface="Segoe UI" panose="020B0502040204020203" pitchFamily="34" charset="0"/>
                <a:cs typeface="Arial" panose="020B0604020202020204"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Gain advantage with </a:t>
            </a:r>
            <a:r>
              <a:rPr kumimoji="0" lang="en-US" sz="1100" b="1"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IT applications</a:t>
            </a:r>
          </a:p>
        </p:txBody>
      </p:sp>
      <p:sp>
        <p:nvSpPr>
          <p:cNvPr id="50" name="CaixaDeTexto 14">
            <a:extLst>
              <a:ext uri="{FF2B5EF4-FFF2-40B4-BE49-F238E27FC236}">
                <a16:creationId xmlns:a16="http://schemas.microsoft.com/office/drawing/2014/main" id="{BD09F1C1-290D-4903-8338-CAD6183CD7A0}"/>
              </a:ext>
            </a:extLst>
          </p:cNvPr>
          <p:cNvSpPr txBox="1"/>
          <p:nvPr/>
        </p:nvSpPr>
        <p:spPr>
          <a:xfrm>
            <a:off x="5335338" y="3690857"/>
            <a:ext cx="1641526" cy="563231"/>
          </a:xfrm>
          <a:prstGeom prst="rect">
            <a:avLst/>
          </a:prstGeom>
          <a:noFill/>
          <a:effectLst/>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Major challenges</a:t>
            </a:r>
          </a:p>
        </p:txBody>
      </p:sp>
      <p:cxnSp>
        <p:nvCxnSpPr>
          <p:cNvPr id="51" name="Conector reto 88">
            <a:extLst>
              <a:ext uri="{FF2B5EF4-FFF2-40B4-BE49-F238E27FC236}">
                <a16:creationId xmlns:a16="http://schemas.microsoft.com/office/drawing/2014/main" id="{BD54AD42-19E5-4DCE-A08D-A28FEC4D0100}"/>
              </a:ext>
            </a:extLst>
          </p:cNvPr>
          <p:cNvCxnSpPr>
            <a:cxnSpLocks/>
          </p:cNvCxnSpPr>
          <p:nvPr/>
        </p:nvCxnSpPr>
        <p:spPr>
          <a:xfrm>
            <a:off x="473075" y="3937792"/>
            <a:ext cx="2841625"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2" name="CaixaDeTexto 15">
            <a:extLst>
              <a:ext uri="{FF2B5EF4-FFF2-40B4-BE49-F238E27FC236}">
                <a16:creationId xmlns:a16="http://schemas.microsoft.com/office/drawing/2014/main" id="{9CE68CEF-7D1C-4304-80FB-7CB3B984974E}"/>
              </a:ext>
            </a:extLst>
          </p:cNvPr>
          <p:cNvSpPr txBox="1"/>
          <p:nvPr/>
        </p:nvSpPr>
        <p:spPr>
          <a:xfrm>
            <a:off x="4697141" y="2441923"/>
            <a:ext cx="1162527" cy="667875"/>
          </a:xfrm>
          <a:prstGeom prst="rect">
            <a:avLst/>
          </a:prstGeom>
          <a:noFill/>
          <a:effectLst/>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rgbClr val="324146"/>
                </a:solidFill>
                <a:effectLst/>
                <a:uLnTx/>
                <a:uFillTx/>
                <a:latin typeface="+mj-lt"/>
                <a:ea typeface="Segoe UI" panose="020B0502040204020203" pitchFamily="34" charset="0"/>
                <a:cs typeface="Arial" panose="020B0604020202020204"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Apply </a:t>
            </a:r>
            <a:r>
              <a:rPr kumimoji="0" lang="en-US" sz="1100" b="1"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innovation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4146"/>
                </a:solidFill>
                <a:effectLst/>
                <a:uLnTx/>
                <a:uFillTx/>
                <a:latin typeface="Verdana"/>
                <a:ea typeface="Segoe UI" panose="020B0502040204020203" pitchFamily="34" charset="0"/>
                <a:cs typeface="Arial" panose="020B0604020202020204" pitchFamily="34" charset="0"/>
              </a:rPr>
              <a:t>to transform your business</a:t>
            </a:r>
          </a:p>
        </p:txBody>
      </p:sp>
      <p:sp>
        <p:nvSpPr>
          <p:cNvPr id="53" name="CaixaDeTexto 87">
            <a:extLst>
              <a:ext uri="{FF2B5EF4-FFF2-40B4-BE49-F238E27FC236}">
                <a16:creationId xmlns:a16="http://schemas.microsoft.com/office/drawing/2014/main" id="{4EA0CC45-CA28-4D5B-8EBF-D94DA78C9573}"/>
              </a:ext>
            </a:extLst>
          </p:cNvPr>
          <p:cNvSpPr txBox="1"/>
          <p:nvPr/>
        </p:nvSpPr>
        <p:spPr>
          <a:xfrm>
            <a:off x="363809" y="4241800"/>
            <a:ext cx="3013824" cy="327782"/>
          </a:xfrm>
          <a:prstGeom prst="rect">
            <a:avLst/>
          </a:prstGeom>
          <a:noFill/>
          <a:effectLst/>
        </p:spPr>
        <p:txBody>
          <a:bodyPr wrap="square" rtlCol="0">
            <a:spAutoFit/>
          </a:bodyPr>
          <a:lstStyle>
            <a:defPPr>
              <a:defRPr lang="de-DE"/>
            </a:defPPr>
            <a:lvl1pPr defTabSz="914400">
              <a:lnSpc>
                <a:spcPct val="85000"/>
              </a:lnSpc>
              <a:defRPr sz="2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Digital Manufacturing</a:t>
            </a:r>
          </a:p>
        </p:txBody>
      </p:sp>
      <p:cxnSp>
        <p:nvCxnSpPr>
          <p:cNvPr id="54" name="Conector reto 88">
            <a:extLst>
              <a:ext uri="{FF2B5EF4-FFF2-40B4-BE49-F238E27FC236}">
                <a16:creationId xmlns:a16="http://schemas.microsoft.com/office/drawing/2014/main" id="{AA98A811-D384-48F0-88AC-64C3B8A9F72E}"/>
              </a:ext>
            </a:extLst>
          </p:cNvPr>
          <p:cNvCxnSpPr>
            <a:cxnSpLocks/>
          </p:cNvCxnSpPr>
          <p:nvPr/>
        </p:nvCxnSpPr>
        <p:spPr>
          <a:xfrm>
            <a:off x="473075" y="4873590"/>
            <a:ext cx="2854325"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5" name="CaixaDeTexto 21">
            <a:extLst>
              <a:ext uri="{FF2B5EF4-FFF2-40B4-BE49-F238E27FC236}">
                <a16:creationId xmlns:a16="http://schemas.microsoft.com/office/drawing/2014/main" id="{54F2BF45-6DA4-486A-83F8-3632BEC74657}"/>
              </a:ext>
            </a:extLst>
          </p:cNvPr>
          <p:cNvSpPr txBox="1"/>
          <p:nvPr/>
        </p:nvSpPr>
        <p:spPr>
          <a:xfrm>
            <a:off x="9776853" y="2795791"/>
            <a:ext cx="2055015" cy="327782"/>
          </a:xfrm>
          <a:prstGeom prst="rect">
            <a:avLst/>
          </a:prstGeom>
          <a:noFill/>
          <a:effectLst/>
        </p:spPr>
        <p:txBody>
          <a:bodyPr wrap="square" rtlCol="0">
            <a:spAutoFit/>
          </a:bodyPr>
          <a:lstStyle>
            <a:defPPr>
              <a:defRPr lang="de-DE"/>
            </a:defPPr>
            <a:lvl1pPr algn="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Cybersecurity</a:t>
            </a:r>
          </a:p>
        </p:txBody>
      </p:sp>
      <p:sp>
        <p:nvSpPr>
          <p:cNvPr id="56" name="CaixaDeTexto 26">
            <a:extLst>
              <a:ext uri="{FF2B5EF4-FFF2-40B4-BE49-F238E27FC236}">
                <a16:creationId xmlns:a16="http://schemas.microsoft.com/office/drawing/2014/main" id="{69B4F07E-0C22-4710-8DB6-2224A294C248}"/>
              </a:ext>
            </a:extLst>
          </p:cNvPr>
          <p:cNvSpPr txBox="1"/>
          <p:nvPr/>
        </p:nvSpPr>
        <p:spPr>
          <a:xfrm>
            <a:off x="9061350" y="4117863"/>
            <a:ext cx="2770519" cy="327782"/>
          </a:xfrm>
          <a:prstGeom prst="rect">
            <a:avLst/>
          </a:prstGeom>
          <a:noFill/>
          <a:effectLst/>
        </p:spPr>
        <p:txBody>
          <a:bodyPr wrap="square" rtlCol="0">
            <a:spAutoFit/>
          </a:bodyPr>
          <a:lstStyle>
            <a:defPPr>
              <a:defRPr lang="de-DE"/>
            </a:defPPr>
            <a:lvl1pPr algn="r" defTabSz="914400">
              <a:lnSpc>
                <a:spcPct val="85000"/>
              </a:lnSpc>
              <a:defRPr sz="1800" b="1">
                <a:solidFill>
                  <a:srgbClr val="32414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Automation Drive</a:t>
            </a:r>
          </a:p>
        </p:txBody>
      </p:sp>
      <p:cxnSp>
        <p:nvCxnSpPr>
          <p:cNvPr id="57" name="Conector reto 31">
            <a:extLst>
              <a:ext uri="{FF2B5EF4-FFF2-40B4-BE49-F238E27FC236}">
                <a16:creationId xmlns:a16="http://schemas.microsoft.com/office/drawing/2014/main" id="{D9D0B2D1-04B6-4FD9-A6B8-BD29FCD8512E}"/>
              </a:ext>
            </a:extLst>
          </p:cNvPr>
          <p:cNvCxnSpPr>
            <a:cxnSpLocks/>
          </p:cNvCxnSpPr>
          <p:nvPr/>
        </p:nvCxnSpPr>
        <p:spPr>
          <a:xfrm>
            <a:off x="8540750" y="5528872"/>
            <a:ext cx="3291119"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8" name="Conector reto 35">
            <a:extLst>
              <a:ext uri="{FF2B5EF4-FFF2-40B4-BE49-F238E27FC236}">
                <a16:creationId xmlns:a16="http://schemas.microsoft.com/office/drawing/2014/main" id="{6896A7DB-B43D-4262-86CD-C171D8FC1093}"/>
              </a:ext>
            </a:extLst>
          </p:cNvPr>
          <p:cNvCxnSpPr>
            <a:cxnSpLocks/>
          </p:cNvCxnSpPr>
          <p:nvPr/>
        </p:nvCxnSpPr>
        <p:spPr>
          <a:xfrm>
            <a:off x="9461500" y="3290200"/>
            <a:ext cx="2370369" cy="0"/>
          </a:xfrm>
          <a:prstGeom prst="line">
            <a:avLst/>
          </a:prstGeom>
          <a:solidFill>
            <a:schemeClr val="tx1"/>
          </a:solidFill>
          <a:ln w="12700" cap="flat">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208ABD1-223C-412C-8BAA-9EE2E41123F3}"/>
              </a:ext>
            </a:extLst>
          </p:cNvPr>
          <p:cNvCxnSpPr/>
          <p:nvPr/>
        </p:nvCxnSpPr>
        <p:spPr>
          <a:xfrm flipH="1" flipV="1">
            <a:off x="5925888" y="1790700"/>
            <a:ext cx="190500" cy="1152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2E3A63E-D0DA-4E2A-B86F-7A5D28FDC4B7}"/>
              </a:ext>
            </a:extLst>
          </p:cNvPr>
          <p:cNvCxnSpPr>
            <a:cxnSpLocks/>
          </p:cNvCxnSpPr>
          <p:nvPr/>
        </p:nvCxnSpPr>
        <p:spPr>
          <a:xfrm flipV="1">
            <a:off x="7064126" y="2628901"/>
            <a:ext cx="938212" cy="7238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7B33FC0-92F1-4E47-BDCE-B8036696AFD4}"/>
              </a:ext>
            </a:extLst>
          </p:cNvPr>
          <p:cNvCxnSpPr/>
          <p:nvPr/>
        </p:nvCxnSpPr>
        <p:spPr>
          <a:xfrm flipH="1" flipV="1">
            <a:off x="6354513" y="5076825"/>
            <a:ext cx="190500" cy="1152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5B53E3-C423-4C7D-8C0B-9CBF08D446E1}"/>
              </a:ext>
            </a:extLst>
          </p:cNvPr>
          <p:cNvCxnSpPr>
            <a:cxnSpLocks/>
          </p:cNvCxnSpPr>
          <p:nvPr/>
        </p:nvCxnSpPr>
        <p:spPr>
          <a:xfrm>
            <a:off x="7213351" y="4371975"/>
            <a:ext cx="1104900" cy="476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EA18D29-2A5E-41B1-8307-38CE139AB3DB}"/>
              </a:ext>
            </a:extLst>
          </p:cNvPr>
          <p:cNvCxnSpPr>
            <a:cxnSpLocks/>
          </p:cNvCxnSpPr>
          <p:nvPr/>
        </p:nvCxnSpPr>
        <p:spPr>
          <a:xfrm flipV="1">
            <a:off x="4463801" y="4743450"/>
            <a:ext cx="839454" cy="6477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A75436-34D5-4473-8325-2C1474DC6C31}"/>
              </a:ext>
            </a:extLst>
          </p:cNvPr>
          <p:cNvCxnSpPr>
            <a:cxnSpLocks/>
          </p:cNvCxnSpPr>
          <p:nvPr/>
        </p:nvCxnSpPr>
        <p:spPr>
          <a:xfrm>
            <a:off x="4166938" y="3162300"/>
            <a:ext cx="987425" cy="4256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CaixaDeTexto 29">
            <a:extLst>
              <a:ext uri="{FF2B5EF4-FFF2-40B4-BE49-F238E27FC236}">
                <a16:creationId xmlns:a16="http://schemas.microsoft.com/office/drawing/2014/main" id="{4901F293-C8FC-4F18-9E49-A97E5ED843D6}"/>
              </a:ext>
            </a:extLst>
          </p:cNvPr>
          <p:cNvSpPr txBox="1"/>
          <p:nvPr/>
        </p:nvSpPr>
        <p:spPr>
          <a:xfrm>
            <a:off x="3977344" y="1105809"/>
            <a:ext cx="4440512" cy="40011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2"/>
                </a:solidFill>
                <a:effectLst/>
                <a:uLnTx/>
                <a:uFillTx/>
                <a:latin typeface="Verdana"/>
                <a:ea typeface="Segoe UI" panose="020B0502040204020203" pitchFamily="34" charset="0"/>
                <a:cs typeface="Arial" panose="020B0604020202020204" pitchFamily="34" charset="0"/>
              </a:rPr>
              <a:t>Moving to the digital age</a:t>
            </a:r>
          </a:p>
        </p:txBody>
      </p:sp>
    </p:spTree>
    <p:extLst>
      <p:ext uri="{BB962C8B-B14F-4D97-AF65-F5344CB8AC3E}">
        <p14:creationId xmlns:p14="http://schemas.microsoft.com/office/powerpoint/2010/main" val="329417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22" presetClass="entr" presetSubtype="8" fill="hold" nodeType="withEffect">
                                  <p:stCondLst>
                                    <p:cond delay="25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par>
                                <p:cTn id="16" presetID="22" presetClass="entr" presetSubtype="8"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500"/>
                                        <p:tgtEl>
                                          <p:spTgt spid="62"/>
                                        </p:tgtEl>
                                      </p:cBhvr>
                                    </p:animEffect>
                                  </p:childTnLst>
                                </p:cTn>
                              </p:par>
                              <p:par>
                                <p:cTn id="19" presetID="22" presetClass="entr" presetSubtype="1" fill="hold" nodeType="withEffect">
                                  <p:stCondLst>
                                    <p:cond delay="250"/>
                                  </p:stCondLst>
                                  <p:childTnLst>
                                    <p:set>
                                      <p:cBhvr>
                                        <p:cTn id="20" dur="1" fill="hold">
                                          <p:stCondLst>
                                            <p:cond delay="0"/>
                                          </p:stCondLst>
                                        </p:cTn>
                                        <p:tgtEl>
                                          <p:spTgt spid="61"/>
                                        </p:tgtEl>
                                        <p:attrNameLst>
                                          <p:attrName>style.visibility</p:attrName>
                                        </p:attrNameLst>
                                      </p:cBhvr>
                                      <p:to>
                                        <p:strVal val="visible"/>
                                      </p:to>
                                    </p:set>
                                    <p:animEffect transition="in" filter="wipe(up)">
                                      <p:cBhvr>
                                        <p:cTn id="21" dur="500"/>
                                        <p:tgtEl>
                                          <p:spTgt spid="61"/>
                                        </p:tgtEl>
                                      </p:cBhvr>
                                    </p:animEffect>
                                  </p:childTnLst>
                                </p:cTn>
                              </p:par>
                              <p:par>
                                <p:cTn id="22" presetID="22" presetClass="entr" presetSubtype="4" fill="hold" nodeType="withEffect">
                                  <p:stCondLst>
                                    <p:cond delay="25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par>
                                <p:cTn id="25" presetID="22" presetClass="entr" presetSubtype="2" fill="hold" nodeType="withEffect">
                                  <p:stCondLst>
                                    <p:cond delay="250"/>
                                  </p:stCondLst>
                                  <p:childTnLst>
                                    <p:set>
                                      <p:cBhvr>
                                        <p:cTn id="26" dur="1" fill="hold">
                                          <p:stCondLst>
                                            <p:cond delay="0"/>
                                          </p:stCondLst>
                                        </p:cTn>
                                        <p:tgtEl>
                                          <p:spTgt spid="64"/>
                                        </p:tgtEl>
                                        <p:attrNameLst>
                                          <p:attrName>style.visibility</p:attrName>
                                        </p:attrNameLst>
                                      </p:cBhvr>
                                      <p:to>
                                        <p:strVal val="visible"/>
                                      </p:to>
                                    </p:set>
                                    <p:animEffect transition="in" filter="wipe(right)">
                                      <p:cBhvr>
                                        <p:cTn id="27" dur="500"/>
                                        <p:tgtEl>
                                          <p:spTgt spid="64"/>
                                        </p:tgtEl>
                                      </p:cBhvr>
                                    </p:animEffect>
                                  </p:childTnLst>
                                </p:cTn>
                              </p:par>
                              <p:par>
                                <p:cTn id="28" presetID="22" presetClass="entr" presetSubtype="2" fill="hold" nodeType="withEffect">
                                  <p:stCondLst>
                                    <p:cond delay="250"/>
                                  </p:stCondLst>
                                  <p:childTnLst>
                                    <p:set>
                                      <p:cBhvr>
                                        <p:cTn id="29" dur="1" fill="hold">
                                          <p:stCondLst>
                                            <p:cond delay="0"/>
                                          </p:stCondLst>
                                        </p:cTn>
                                        <p:tgtEl>
                                          <p:spTgt spid="63"/>
                                        </p:tgtEl>
                                        <p:attrNameLst>
                                          <p:attrName>style.visibility</p:attrName>
                                        </p:attrNameLst>
                                      </p:cBhvr>
                                      <p:to>
                                        <p:strVal val="visible"/>
                                      </p:to>
                                    </p:set>
                                    <p:animEffect transition="in" filter="wipe(right)">
                                      <p:cBhvr>
                                        <p:cTn id="30" dur="500"/>
                                        <p:tgtEl>
                                          <p:spTgt spid="63"/>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750"/>
                                        <p:tgtEl>
                                          <p:spTgt spid="3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750"/>
                                        <p:tgtEl>
                                          <p:spTgt spid="3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750"/>
                                        <p:tgtEl>
                                          <p:spTgt spid="3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750"/>
                                        <p:tgtEl>
                                          <p:spTgt spid="36"/>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750"/>
                                        <p:tgtEl>
                                          <p:spTgt spid="49"/>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750"/>
                                        <p:tgtEl>
                                          <p:spTgt spid="5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1250"/>
                            </p:stCondLst>
                            <p:childTnLst>
                              <p:par>
                                <p:cTn id="56" presetID="22" presetClass="entr" presetSubtype="8"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par>
                                <p:cTn id="59" presetID="22" presetClass="entr" presetSubtype="2"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right)">
                                      <p:cBhvr>
                                        <p:cTn id="61" dur="500"/>
                                        <p:tgtEl>
                                          <p:spTgt spid="51"/>
                                        </p:tgtEl>
                                      </p:cBhvr>
                                    </p:animEffect>
                                  </p:childTnLst>
                                </p:cTn>
                              </p:par>
                              <p:par>
                                <p:cTn id="62" presetID="22" presetClass="entr" presetSubtype="8"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500"/>
                                        <p:tgtEl>
                                          <p:spTgt spid="47"/>
                                        </p:tgtEl>
                                      </p:cBhvr>
                                    </p:animEffect>
                                  </p:childTnLst>
                                </p:cTn>
                              </p:par>
                              <p:par>
                                <p:cTn id="65" presetID="22" presetClass="entr" presetSubtype="2"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right)">
                                      <p:cBhvr>
                                        <p:cTn id="67" dur="500"/>
                                        <p:tgtEl>
                                          <p:spTgt spid="48"/>
                                        </p:tgtEl>
                                      </p:cBhvr>
                                    </p:animEffect>
                                  </p:childTnLst>
                                </p:cTn>
                              </p:par>
                              <p:par>
                                <p:cTn id="68" presetID="22" presetClass="entr" presetSubtype="8"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ipe(left)">
                                      <p:cBhvr>
                                        <p:cTn id="70" dur="500"/>
                                        <p:tgtEl>
                                          <p:spTgt spid="46"/>
                                        </p:tgtEl>
                                      </p:cBhvr>
                                    </p:animEffect>
                                  </p:childTnLst>
                                </p:cTn>
                              </p:par>
                              <p:par>
                                <p:cTn id="71" presetID="22" presetClass="entr" presetSubtype="8"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left)">
                                      <p:cBhvr>
                                        <p:cTn id="73" dur="500"/>
                                        <p:tgtEl>
                                          <p:spTgt spid="57"/>
                                        </p:tgtEl>
                                      </p:cBhvr>
                                    </p:animEffect>
                                  </p:childTnLst>
                                </p:cTn>
                              </p:par>
                              <p:par>
                                <p:cTn id="74" presetID="22" presetClass="entr" presetSubtype="8" fill="hold"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wipe(left)">
                                      <p:cBhvr>
                                        <p:cTn id="76" dur="500"/>
                                        <p:tgtEl>
                                          <p:spTgt spid="58"/>
                                        </p:tgtEl>
                                      </p:cBhvr>
                                    </p:animEffect>
                                  </p:childTnLst>
                                </p:cTn>
                              </p:par>
                              <p:par>
                                <p:cTn id="77" presetID="22" presetClass="entr" presetSubtype="2"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wipe(right)">
                                      <p:cBhvr>
                                        <p:cTn id="79" dur="500"/>
                                        <p:tgtEl>
                                          <p:spTgt spid="54"/>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500"/>
                                        <p:tgtEl>
                                          <p:spTgt spid="53"/>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55"/>
                                        </p:tgtEl>
                                        <p:attrNameLst>
                                          <p:attrName>style.visibility</p:attrName>
                                        </p:attrNameLst>
                                      </p:cBhvr>
                                      <p:to>
                                        <p:strVal val="visible"/>
                                      </p:to>
                                    </p:set>
                                    <p:animEffect transition="in" filter="fade">
                                      <p:cBhvr>
                                        <p:cTn id="106" dur="500"/>
                                        <p:tgtEl>
                                          <p:spTgt spid="55"/>
                                        </p:tgtEl>
                                      </p:cBhvr>
                                    </p:animEffect>
                                  </p:childTnLst>
                                </p:cTn>
                              </p:par>
                              <p:par>
                                <p:cTn id="107" presetID="10" presetClass="entr" presetSubtype="0" fill="hold" grpId="0" nodeType="withEffect">
                                  <p:stCondLst>
                                    <p:cond delay="2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Graphic spid="33" grpId="0">
        <p:bldAsOne/>
      </p:bldGraphic>
      <p:bldP spid="34" grpId="0"/>
      <p:bldP spid="35" grpId="0"/>
      <p:bldP spid="36" grpId="0"/>
      <p:bldP spid="37" grpId="0"/>
      <p:bldP spid="38" grpId="0"/>
      <p:bldP spid="39" grpId="0"/>
      <p:bldP spid="40" grpId="0"/>
      <p:bldP spid="41" grpId="0"/>
      <p:bldP spid="42" grpId="0"/>
      <p:bldP spid="43" grpId="0"/>
      <p:bldP spid="44" grpId="0"/>
      <p:bldP spid="49" grpId="0"/>
      <p:bldP spid="50" grpId="0"/>
      <p:bldP spid="52" grpId="0"/>
      <p:bldP spid="53" grpId="0"/>
      <p:bldP spid="55" grpId="0"/>
      <p:bldP spid="56"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88025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7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9" name="Graphic 73">
            <a:extLst>
              <a:ext uri="{FF2B5EF4-FFF2-40B4-BE49-F238E27FC236}">
                <a16:creationId xmlns:a16="http://schemas.microsoft.com/office/drawing/2014/main" id="{FC652270-D498-4E5E-8D7B-D7873B929DB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0201"/>
          <a:stretch/>
        </p:blipFill>
        <p:spPr>
          <a:xfrm flipH="1">
            <a:off x="8396086" y="908720"/>
            <a:ext cx="3795914" cy="4713901"/>
          </a:xfrm>
          <a:prstGeom prst="rect">
            <a:avLst/>
          </a:prstGeom>
        </p:spPr>
      </p:pic>
      <p:sp>
        <p:nvSpPr>
          <p:cNvPr id="20" name="Title 4">
            <a:extLst>
              <a:ext uri="{FF2B5EF4-FFF2-40B4-BE49-F238E27FC236}">
                <a16:creationId xmlns:a16="http://schemas.microsoft.com/office/drawing/2014/main" id="{1505A8B8-06C5-47B2-87C6-76984EA9A28C}"/>
              </a:ext>
            </a:extLst>
          </p:cNvPr>
          <p:cNvSpPr txBox="1">
            <a:spLocks/>
          </p:cNvSpPr>
          <p:nvPr/>
        </p:nvSpPr>
        <p:spPr>
          <a:xfrm>
            <a:off x="4746788" y="4192702"/>
            <a:ext cx="3007591" cy="1640542"/>
          </a:xfrm>
          <a:prstGeom prst="rect">
            <a:avLst/>
          </a:prstGeom>
          <a:noFill/>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People </a:t>
            </a:r>
            <a:r>
              <a:rPr kumimoji="0" lang="en-US" sz="1800" b="0" i="0" u="none" strike="noStrike" kern="1200" cap="none" spc="0" normalizeH="0" baseline="0" noProof="0" dirty="0">
                <a:ln>
                  <a:noFill/>
                </a:ln>
                <a:solidFill>
                  <a:srgbClr val="0097CC"/>
                </a:solidFill>
                <a:effectLst/>
                <a:uLnTx/>
                <a:uFillTx/>
                <a:latin typeface="Verdana"/>
                <a:cs typeface="Arial" panose="020B0604020202020204" pitchFamily="34" charset="0"/>
              </a:rPr>
              <a:t>a</a:t>
            </a:r>
            <a:r>
              <a:rPr kumimoji="0" lang="en-US" sz="1800" b="0" i="0" u="none" strike="noStrike" kern="1200" cap="none" spc="0" normalizeH="0" baseline="0" noProof="0" dirty="0" err="1">
                <a:ln>
                  <a:noFill/>
                </a:ln>
                <a:solidFill>
                  <a:srgbClr val="0097CC"/>
                </a:solidFill>
                <a:effectLst/>
                <a:uLnTx/>
                <a:uFillTx/>
                <a:latin typeface="Verdana"/>
                <a:ea typeface="Playfair Display Black" charset="0"/>
                <a:cs typeface="Arial" panose="020B0604020202020204" pitchFamily="34" charset="0"/>
              </a:rPr>
              <a:t>nd</a:t>
            </a: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 technology</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324146"/>
              </a:solidFill>
              <a:effectLst/>
              <a:uLnTx/>
              <a:uFillTx/>
              <a:latin typeface="Arial" panose="020B0604020202020204" pitchFamily="34" charset="0"/>
              <a:ea typeface="Playfair Display Black" charset="0"/>
              <a:cs typeface="Arial" panose="020B0604020202020204" pitchFamily="34" charset="0"/>
            </a:endParaRP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Strong technology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foundations, connecting the virtual and physical worlds (IT, OT, and IoT)</a:t>
            </a: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Deep change management</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and transformational expertise</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324146"/>
              </a:solidFill>
              <a:effectLst/>
              <a:uLnTx/>
              <a:uFillTx/>
              <a:latin typeface="Arial" panose="020B0604020202020204" pitchFamily="34" charset="0"/>
              <a:ea typeface="Playfair Display Black" charset="0"/>
              <a:cs typeface="Arial" panose="020B0604020202020204" pitchFamily="34" charset="0"/>
            </a:endParaRPr>
          </a:p>
        </p:txBody>
      </p:sp>
      <p:sp>
        <p:nvSpPr>
          <p:cNvPr id="37" name="Title 4">
            <a:extLst>
              <a:ext uri="{FF2B5EF4-FFF2-40B4-BE49-F238E27FC236}">
                <a16:creationId xmlns:a16="http://schemas.microsoft.com/office/drawing/2014/main" id="{E3EB2439-D226-478A-9662-3DE829953CE5}"/>
              </a:ext>
            </a:extLst>
          </p:cNvPr>
          <p:cNvSpPr txBox="1">
            <a:spLocks/>
          </p:cNvSpPr>
          <p:nvPr/>
        </p:nvSpPr>
        <p:spPr>
          <a:xfrm>
            <a:off x="840001" y="4192702"/>
            <a:ext cx="3120561" cy="1552645"/>
          </a:xfrm>
          <a:prstGeom prst="rect">
            <a:avLst/>
          </a:prstGeom>
          <a:noFill/>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Vision and reality</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324146"/>
              </a:solidFill>
              <a:effectLst/>
              <a:uLnTx/>
              <a:uFillTx/>
              <a:latin typeface="Arial" panose="020B0604020202020204" pitchFamily="34" charset="0"/>
              <a:ea typeface="Playfair Display Black" charset="0"/>
              <a:cs typeface="Arial" panose="020B0604020202020204" pitchFamily="34" charset="0"/>
            </a:endParaRP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Moving with confidence and speed from business intent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to value creation</a:t>
            </a: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The magic and the money</a:t>
            </a:r>
          </a:p>
          <a:p>
            <a:pPr marL="171450" marR="0" lvl="0" indent="-171450" algn="l" defTabSz="914400" rtl="0" eaLnBrk="1" fontAlgn="auto" latinLnBrk="0" hangingPunct="1">
              <a:lnSpc>
                <a:spcPct val="85000"/>
              </a:lnSpc>
              <a:spcBef>
                <a:spcPct val="0"/>
              </a:spcBef>
              <a:spcAft>
                <a:spcPts val="8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324146"/>
              </a:solidFill>
              <a:effectLst/>
              <a:uLnTx/>
              <a:uFillTx/>
              <a:latin typeface="Arial" panose="020B0604020202020204" pitchFamily="34" charset="0"/>
              <a:ea typeface="Playfair Display Black" charset="0"/>
              <a:cs typeface="Arial" panose="020B0604020202020204" pitchFamily="34" charset="0"/>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324146"/>
              </a:solidFill>
              <a:effectLst/>
              <a:uLnTx/>
              <a:uFillTx/>
              <a:latin typeface="Arial" panose="020B0604020202020204" pitchFamily="34" charset="0"/>
              <a:ea typeface="Playfair Display Black" charset="0"/>
              <a:cs typeface="Arial" panose="020B0604020202020204" pitchFamily="34" charset="0"/>
            </a:endParaRPr>
          </a:p>
        </p:txBody>
      </p:sp>
      <p:sp>
        <p:nvSpPr>
          <p:cNvPr id="38" name="Title 4">
            <a:extLst>
              <a:ext uri="{FF2B5EF4-FFF2-40B4-BE49-F238E27FC236}">
                <a16:creationId xmlns:a16="http://schemas.microsoft.com/office/drawing/2014/main" id="{18E0D32C-9732-4D48-9726-97D45FA6727E}"/>
              </a:ext>
            </a:extLst>
          </p:cNvPr>
          <p:cNvSpPr txBox="1">
            <a:spLocks/>
          </p:cNvSpPr>
          <p:nvPr/>
        </p:nvSpPr>
        <p:spPr>
          <a:xfrm>
            <a:off x="840000" y="1808163"/>
            <a:ext cx="2671300" cy="2118679"/>
          </a:xfrm>
          <a:prstGeom prst="rect">
            <a:avLst/>
          </a:prstGeom>
          <a:noFill/>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The legacy </a:t>
            </a:r>
            <a:b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b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and the </a:t>
            </a:r>
            <a:r>
              <a:rPr kumimoji="0" lang="en-US" sz="1800" b="0" i="0" u="none" strike="noStrike" kern="1200" cap="none" spc="0" normalizeH="0" baseline="0" noProof="0" dirty="0">
                <a:ln>
                  <a:noFill/>
                </a:ln>
                <a:solidFill>
                  <a:srgbClr val="0097CC"/>
                </a:solidFill>
                <a:effectLst/>
                <a:uLnTx/>
                <a:uFillTx/>
                <a:latin typeface="Verdana"/>
                <a:cs typeface="Arial" panose="020B0604020202020204" pitchFamily="34" charset="0"/>
              </a:rPr>
              <a:t>new</a:t>
            </a:r>
            <a:endPar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324146"/>
              </a:solidFill>
              <a:effectLst/>
              <a:uLnTx/>
              <a:uFillTx/>
              <a:latin typeface="Verdana"/>
              <a:ea typeface="Playfair Display Black" charset="0"/>
              <a:cs typeface="Arial" panose="020B0604020202020204" pitchFamily="34" charset="0"/>
            </a:endParaRP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Playfair Display Black" charset="0"/>
                <a:cs typeface="Arial" panose="020B0604020202020204" pitchFamily="34" charset="0"/>
              </a:rPr>
              <a:t>Digital age imagination, speed</a:t>
            </a: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Playfair Display Black" charset="0"/>
                <a:cs typeface="Arial" panose="020B0604020202020204" pitchFamily="34" charset="0"/>
              </a:rPr>
              <a:t>and agility </a:t>
            </a: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T</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Playfair Display Black" charset="0"/>
                <a:cs typeface="Arial" panose="020B0604020202020204" pitchFamily="34" charset="0"/>
              </a:rPr>
              <a:t>he fundamentals: performance, reliability, scalability, sustainability,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Playfair Display Black" charset="0"/>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Playfair Display Black" charset="0"/>
                <a:cs typeface="Arial" panose="020B0604020202020204" pitchFamily="34" charset="0"/>
              </a:rPr>
              <a:t>and security</a:t>
            </a:r>
          </a:p>
        </p:txBody>
      </p:sp>
      <p:sp>
        <p:nvSpPr>
          <p:cNvPr id="39" name="Title 4">
            <a:extLst>
              <a:ext uri="{FF2B5EF4-FFF2-40B4-BE49-F238E27FC236}">
                <a16:creationId xmlns:a16="http://schemas.microsoft.com/office/drawing/2014/main" id="{E748CE07-88BE-49B0-8A80-01D06356C4AD}"/>
              </a:ext>
            </a:extLst>
          </p:cNvPr>
          <p:cNvSpPr txBox="1">
            <a:spLocks/>
          </p:cNvSpPr>
          <p:nvPr/>
        </p:nvSpPr>
        <p:spPr>
          <a:xfrm>
            <a:off x="4746788" y="1814917"/>
            <a:ext cx="2757538" cy="2159550"/>
          </a:xfrm>
          <a:prstGeom prst="rect">
            <a:avLst/>
          </a:prstGeom>
          <a:noFill/>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The emerging </a:t>
            </a:r>
            <a:r>
              <a:rPr kumimoji="0" lang="en-US" sz="1800" b="0" i="0" u="none" strike="noStrike" kern="1200" cap="none" spc="0" normalizeH="0" baseline="0" noProof="0" dirty="0">
                <a:ln>
                  <a:noFill/>
                </a:ln>
                <a:solidFill>
                  <a:srgbClr val="0097CC"/>
                </a:solidFill>
                <a:effectLst/>
                <a:uLnTx/>
                <a:uFillTx/>
                <a:latin typeface="Verdana"/>
                <a:cs typeface="Arial" panose="020B0604020202020204" pitchFamily="34" charset="0"/>
              </a:rPr>
              <a:t>w</a:t>
            </a:r>
            <a:r>
              <a:rPr kumimoji="0" lang="en-US" sz="1800" b="0" i="0" u="none" strike="noStrike" kern="1200" cap="none" spc="0" normalizeH="0" baseline="0" noProof="0" dirty="0" err="1">
                <a:ln>
                  <a:noFill/>
                </a:ln>
                <a:solidFill>
                  <a:srgbClr val="0097CC"/>
                </a:solidFill>
                <a:effectLst/>
                <a:uLnTx/>
                <a:uFillTx/>
                <a:latin typeface="Verdana"/>
                <a:ea typeface="Playfair Display Black" charset="0"/>
                <a:cs typeface="Arial" panose="020B0604020202020204" pitchFamily="34" charset="0"/>
              </a:rPr>
              <a:t>ith</a:t>
            </a:r>
            <a:r>
              <a:rPr kumimoji="0" lang="en-US" sz="1800" b="0"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rPr>
              <a:t> the established</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0097CC"/>
              </a:solidFill>
              <a:effectLst/>
              <a:uLnTx/>
              <a:uFillTx/>
              <a:latin typeface="Verdana"/>
              <a:ea typeface="Playfair Display Black" charset="0"/>
              <a:cs typeface="Arial" panose="020B0604020202020204" pitchFamily="34" charset="0"/>
            </a:endParaRP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Making today’s business relevant for tomorrow</a:t>
            </a:r>
          </a:p>
          <a:p>
            <a:pPr marL="0" marR="0" lvl="0" indent="0" algn="l" defTabSz="914400" rtl="0" eaLnBrk="1" fontAlgn="auto" latinLnBrk="0" hangingPunct="1">
              <a:lnSpc>
                <a:spcPct val="85000"/>
              </a:lnSpc>
              <a:spcBef>
                <a:spcPct val="0"/>
              </a:spcBef>
              <a:spcAft>
                <a:spcPts val="80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From enterprise grade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and industrial strength </a:t>
            </a:r>
            <a:b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cs typeface="Arial" panose="020B0604020202020204" pitchFamily="34" charset="0"/>
              </a:rPr>
              <a:t>to the endless opportunities of the radically new</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Playfair Display Black" charset="0"/>
              <a:cs typeface="Arial" panose="020B0604020202020204" pitchFamily="34" charset="0"/>
            </a:endParaRPr>
          </a:p>
        </p:txBody>
      </p:sp>
      <p:cxnSp>
        <p:nvCxnSpPr>
          <p:cNvPr id="40" name="Conector reto 49">
            <a:extLst>
              <a:ext uri="{FF2B5EF4-FFF2-40B4-BE49-F238E27FC236}">
                <a16:creationId xmlns:a16="http://schemas.microsoft.com/office/drawing/2014/main" id="{DE3C0947-7435-4D4E-B1AC-B8DD280C0BA4}"/>
              </a:ext>
            </a:extLst>
          </p:cNvPr>
          <p:cNvCxnSpPr>
            <a:cxnSpLocks/>
          </p:cNvCxnSpPr>
          <p:nvPr/>
        </p:nvCxnSpPr>
        <p:spPr>
          <a:xfrm>
            <a:off x="925580" y="4537161"/>
            <a:ext cx="2503420" cy="0"/>
          </a:xfrm>
          <a:prstGeom prst="line">
            <a:avLst/>
          </a:prstGeom>
          <a:solidFill>
            <a:schemeClr val="tx1"/>
          </a:solidFill>
          <a:ln w="12700" cap="flat">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41" name="Conector reto 49">
            <a:extLst>
              <a:ext uri="{FF2B5EF4-FFF2-40B4-BE49-F238E27FC236}">
                <a16:creationId xmlns:a16="http://schemas.microsoft.com/office/drawing/2014/main" id="{F2FF9833-606F-4EE0-8AA2-4D6CE7D920EB}"/>
              </a:ext>
            </a:extLst>
          </p:cNvPr>
          <p:cNvCxnSpPr>
            <a:cxnSpLocks/>
          </p:cNvCxnSpPr>
          <p:nvPr/>
        </p:nvCxnSpPr>
        <p:spPr>
          <a:xfrm>
            <a:off x="933200" y="2404207"/>
            <a:ext cx="2138800" cy="0"/>
          </a:xfrm>
          <a:prstGeom prst="line">
            <a:avLst/>
          </a:prstGeom>
          <a:solidFill>
            <a:schemeClr val="tx1"/>
          </a:solidFill>
          <a:ln w="12700" cap="flat">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42" name="Conector reto 49">
            <a:extLst>
              <a:ext uri="{FF2B5EF4-FFF2-40B4-BE49-F238E27FC236}">
                <a16:creationId xmlns:a16="http://schemas.microsoft.com/office/drawing/2014/main" id="{2AE486A8-2703-4D63-9A91-2FFEE99B2188}"/>
              </a:ext>
            </a:extLst>
          </p:cNvPr>
          <p:cNvCxnSpPr>
            <a:cxnSpLocks/>
          </p:cNvCxnSpPr>
          <p:nvPr/>
        </p:nvCxnSpPr>
        <p:spPr>
          <a:xfrm>
            <a:off x="4818276" y="2404207"/>
            <a:ext cx="2501724" cy="0"/>
          </a:xfrm>
          <a:prstGeom prst="line">
            <a:avLst/>
          </a:prstGeom>
          <a:solidFill>
            <a:schemeClr val="tx1"/>
          </a:solidFill>
          <a:ln w="12700" cap="flat">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43" name="Conector reto 49">
            <a:extLst>
              <a:ext uri="{FF2B5EF4-FFF2-40B4-BE49-F238E27FC236}">
                <a16:creationId xmlns:a16="http://schemas.microsoft.com/office/drawing/2014/main" id="{3D37C9AF-AB31-420C-A4B3-EC52C736288A}"/>
              </a:ext>
            </a:extLst>
          </p:cNvPr>
          <p:cNvCxnSpPr>
            <a:cxnSpLocks/>
          </p:cNvCxnSpPr>
          <p:nvPr/>
        </p:nvCxnSpPr>
        <p:spPr>
          <a:xfrm>
            <a:off x="4826214" y="4537161"/>
            <a:ext cx="2781786" cy="0"/>
          </a:xfrm>
          <a:prstGeom prst="line">
            <a:avLst/>
          </a:prstGeom>
          <a:solidFill>
            <a:schemeClr val="tx1"/>
          </a:solidFill>
          <a:ln w="12700" cap="flat">
            <a:solidFill>
              <a:srgbClr val="BFBFBF"/>
            </a:solidFill>
            <a:round/>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82FDAA90-BA80-49D8-9FFC-0F78715B2ECF}"/>
              </a:ext>
            </a:extLst>
          </p:cNvPr>
          <p:cNvPicPr>
            <a:picLocks noChangeAspect="1"/>
          </p:cNvPicPr>
          <p:nvPr/>
        </p:nvPicPr>
        <p:blipFill rotWithShape="1">
          <a:blip r:embed="rId8">
            <a:extLst>
              <a:ext uri="{28A0092B-C50C-407E-A947-70E740481C1C}">
                <a14:useLocalDpi xmlns:a14="http://schemas.microsoft.com/office/drawing/2010/main" val="0"/>
              </a:ext>
            </a:extLst>
          </a:blip>
          <a:srcRect l="63298" t="-1" b="22034"/>
          <a:stretch/>
        </p:blipFill>
        <p:spPr>
          <a:xfrm flipV="1">
            <a:off x="8554926" y="2493000"/>
            <a:ext cx="3653244" cy="4366376"/>
          </a:xfrm>
          <a:prstGeom prst="rect">
            <a:avLst/>
          </a:prstGeom>
        </p:spPr>
      </p:pic>
      <p:sp>
        <p:nvSpPr>
          <p:cNvPr id="45" name="Rectangle 44">
            <a:extLst>
              <a:ext uri="{FF2B5EF4-FFF2-40B4-BE49-F238E27FC236}">
                <a16:creationId xmlns:a16="http://schemas.microsoft.com/office/drawing/2014/main" id="{4B0791A5-83CD-4BA1-A1B0-552115022AD3}"/>
              </a:ext>
            </a:extLst>
          </p:cNvPr>
          <p:cNvSpPr/>
          <p:nvPr/>
        </p:nvSpPr>
        <p:spPr>
          <a:xfrm>
            <a:off x="840000" y="1122239"/>
            <a:ext cx="181812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800" b="1" i="0" u="none" strike="noStrike" kern="1200" cap="none" spc="0" normalizeH="0" baseline="0" noProof="0" dirty="0" err="1">
                <a:ln>
                  <a:noFill/>
                </a:ln>
                <a:solidFill>
                  <a:schemeClr val="tx2"/>
                </a:solidFill>
                <a:effectLst/>
                <a:uLnTx/>
                <a:uFillTx/>
                <a:latin typeface="Verdana"/>
                <a:ea typeface="+mn-ea"/>
                <a:cs typeface="+mn-cs"/>
              </a:rPr>
              <a:t>Connect</a:t>
            </a:r>
            <a:endParaRPr kumimoji="0" lang="pt-PT" sz="2800" b="1" i="0" u="none" strike="noStrike" kern="1200" cap="none" spc="0" normalizeH="0" baseline="0" noProof="0" dirty="0">
              <a:ln>
                <a:noFill/>
              </a:ln>
              <a:solidFill>
                <a:schemeClr val="tx2"/>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42378CEF-2DCF-4516-A9F6-90EAF19FEEDF}"/>
              </a:ext>
            </a:extLst>
          </p:cNvPr>
          <p:cNvSpPr/>
          <p:nvPr/>
        </p:nvSpPr>
        <p:spPr>
          <a:xfrm>
            <a:off x="8904842" y="2346676"/>
            <a:ext cx="2588795" cy="923330"/>
          </a:xfrm>
          <a:prstGeom prst="rect">
            <a:avLst/>
          </a:prstGeom>
        </p:spPr>
        <p:txBody>
          <a:bodyPr wrap="square">
            <a:spAutoFit/>
          </a:bodyPr>
          <a:lstStyle/>
          <a:p>
            <a:pPr marL="0" marR="0" lvl="0" indent="0" algn="l" defTabSz="957756" rtl="0" eaLnBrk="1" fontAlgn="auto" latinLnBrk="0" hangingPunct="1">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Verdana"/>
                <a:ea typeface="+mn-ea"/>
                <a:cs typeface="+mn-cs"/>
              </a:rPr>
              <a:t>IoT, AI, VR, AR, </a:t>
            </a:r>
            <a:r>
              <a:rPr kumimoji="0" lang="fr-FR" sz="1800" b="0" i="0" u="none" strike="noStrike" kern="1200" cap="none" spc="0" normalizeH="0" baseline="0" noProof="0" dirty="0" err="1">
                <a:ln>
                  <a:noFill/>
                </a:ln>
                <a:solidFill>
                  <a:srgbClr val="FFFFFF"/>
                </a:solidFill>
                <a:effectLst/>
                <a:uLnTx/>
                <a:uFillTx/>
                <a:latin typeface="Verdana"/>
                <a:ea typeface="+mn-ea"/>
                <a:cs typeface="+mn-cs"/>
              </a:rPr>
              <a:t>Robotics</a:t>
            </a:r>
            <a:r>
              <a:rPr kumimoji="0" lang="fr-FR" sz="1800" b="0" i="0" u="none" strike="noStrike" kern="1200" cap="none" spc="0" normalizeH="0" baseline="0" noProof="0" dirty="0">
                <a:ln>
                  <a:noFill/>
                </a:ln>
                <a:solidFill>
                  <a:srgbClr val="FFFFFF"/>
                </a:solidFill>
                <a:effectLst/>
                <a:uLnTx/>
                <a:uFillTx/>
                <a:latin typeface="Verdana"/>
                <a:ea typeface="+mn-ea"/>
                <a:cs typeface="+mn-cs"/>
              </a:rPr>
              <a:t> </a:t>
            </a:r>
            <a:r>
              <a:rPr kumimoji="0" lang="fr-FR" sz="1800" b="1" i="0" u="none" strike="noStrike" kern="1200" cap="none" spc="0" normalizeH="0" baseline="0" noProof="0" dirty="0">
                <a:ln>
                  <a:noFill/>
                </a:ln>
                <a:solidFill>
                  <a:srgbClr val="FFFFFF"/>
                </a:solidFill>
                <a:effectLst/>
                <a:uLnTx/>
                <a:uFillTx/>
                <a:latin typeface="Verdana"/>
                <a:ea typeface="+mn-ea"/>
                <a:cs typeface="+mn-cs"/>
              </a:rPr>
              <a:t>new business </a:t>
            </a:r>
            <a:r>
              <a:rPr kumimoji="0" lang="fr-FR" sz="1800" b="1" i="0" u="none" strike="noStrike" kern="1200" cap="none" spc="0" normalizeH="0" baseline="0" noProof="0" dirty="0" err="1">
                <a:ln>
                  <a:noFill/>
                </a:ln>
                <a:solidFill>
                  <a:srgbClr val="FFFFFF"/>
                </a:solidFill>
                <a:effectLst/>
                <a:uLnTx/>
                <a:uFillTx/>
                <a:latin typeface="Verdana"/>
                <a:ea typeface="+mn-ea"/>
                <a:cs typeface="+mn-cs"/>
              </a:rPr>
              <a:t>models</a:t>
            </a:r>
            <a:endParaRPr kumimoji="0" lang="pt-PT" sz="1800" b="1" i="0" u="none" strike="noStrike" kern="1200" cap="none" spc="0" normalizeH="0" baseline="0" noProof="0" dirty="0">
              <a:ln>
                <a:noFill/>
              </a:ln>
              <a:solidFill>
                <a:prstClr val="black"/>
              </a:solidFill>
              <a:effectLst/>
              <a:uLnTx/>
              <a:uFillTx/>
              <a:latin typeface="Verdana"/>
              <a:ea typeface="+mn-ea"/>
              <a:cs typeface="+mn-cs"/>
            </a:endParaRPr>
          </a:p>
        </p:txBody>
      </p: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19</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2" name="Title 1"/>
          <p:cNvSpPr>
            <a:spLocks noGrp="1"/>
          </p:cNvSpPr>
          <p:nvPr>
            <p:ph type="title"/>
          </p:nvPr>
        </p:nvSpPr>
        <p:spPr/>
        <p:txBody>
          <a:bodyPr/>
          <a:lstStyle/>
          <a:p>
            <a:r>
              <a:rPr lang="en-US" dirty="0"/>
              <a:t>From novelty or opportunity to disruption …</a:t>
            </a:r>
          </a:p>
        </p:txBody>
      </p:sp>
    </p:spTree>
    <p:extLst>
      <p:ext uri="{BB962C8B-B14F-4D97-AF65-F5344CB8AC3E}">
        <p14:creationId xmlns:p14="http://schemas.microsoft.com/office/powerpoint/2010/main" val="263651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750" fill="hold"/>
                                        <p:tgtEl>
                                          <p:spTgt spid="44"/>
                                        </p:tgtEl>
                                        <p:attrNameLst>
                                          <p:attrName>ppt_x</p:attrName>
                                        </p:attrNameLst>
                                      </p:cBhvr>
                                      <p:tavLst>
                                        <p:tav tm="0">
                                          <p:val>
                                            <p:strVal val="1+#ppt_w/2"/>
                                          </p:val>
                                        </p:tav>
                                        <p:tav tm="100000">
                                          <p:val>
                                            <p:strVal val="#ppt_x"/>
                                          </p:val>
                                        </p:tav>
                                      </p:tavLst>
                                    </p:anim>
                                    <p:anim calcmode="lin" valueType="num">
                                      <p:cBhvr additive="base">
                                        <p:cTn id="8" dur="75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22" presetClass="entr" presetSubtype="8" fill="hold" nodeType="withEffect">
                                  <p:stCondLst>
                                    <p:cond delay="75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100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22" presetClass="entr" presetSubtype="8" fill="hold" nodeType="withEffect">
                                  <p:stCondLst>
                                    <p:cond delay="100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par>
                                <p:cTn id="31" presetID="22" presetClass="entr" presetSubtype="8" fill="hold" grpId="0" nodeType="withEffect">
                                  <p:stCondLst>
                                    <p:cond delay="125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par>
                                <p:cTn id="34" presetID="22" presetClass="entr" presetSubtype="8" fill="hold" nodeType="withEffect">
                                  <p:stCondLst>
                                    <p:cond delay="125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nodeType="withEffect">
                                  <p:stCondLst>
                                    <p:cond delay="150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1061430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6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Freeform 13"/>
          <p:cNvSpPr>
            <a:spLocks/>
          </p:cNvSpPr>
          <p:nvPr/>
        </p:nvSpPr>
        <p:spPr bwMode="auto">
          <a:xfrm rot="16200000">
            <a:off x="4055627" y="-1290943"/>
            <a:ext cx="4015569" cy="12305176"/>
          </a:xfrm>
          <a:custGeom>
            <a:avLst/>
            <a:gdLst>
              <a:gd name="T0" fmla="*/ 908 w 1514"/>
              <a:gd name="T1" fmla="*/ 2991 h 2991"/>
              <a:gd name="T2" fmla="*/ 908 w 1514"/>
              <a:gd name="T3" fmla="*/ 2336 h 2991"/>
              <a:gd name="T4" fmla="*/ 1317 w 1514"/>
              <a:gd name="T5" fmla="*/ 1193 h 2991"/>
              <a:gd name="T6" fmla="*/ 1121 w 1514"/>
              <a:gd name="T7" fmla="*/ 0 h 2991"/>
              <a:gd name="T8" fmla="*/ 0 w 1514"/>
              <a:gd name="T9" fmla="*/ 0 h 2991"/>
              <a:gd name="T10" fmla="*/ 0 w 1514"/>
              <a:gd name="T11" fmla="*/ 2991 h 2991"/>
              <a:gd name="T12" fmla="*/ 908 w 1514"/>
              <a:gd name="T13" fmla="*/ 2991 h 2991"/>
              <a:gd name="connsiteX0" fmla="*/ 5997 w 9112"/>
              <a:gd name="connsiteY0" fmla="*/ 10318 h 10318"/>
              <a:gd name="connsiteX1" fmla="*/ 5997 w 9112"/>
              <a:gd name="connsiteY1" fmla="*/ 8128 h 10318"/>
              <a:gd name="connsiteX2" fmla="*/ 8699 w 9112"/>
              <a:gd name="connsiteY2" fmla="*/ 4307 h 10318"/>
              <a:gd name="connsiteX3" fmla="*/ 7404 w 9112"/>
              <a:gd name="connsiteY3" fmla="*/ 318 h 10318"/>
              <a:gd name="connsiteX4" fmla="*/ 2648 w 9112"/>
              <a:gd name="connsiteY4" fmla="*/ 252 h 10318"/>
              <a:gd name="connsiteX5" fmla="*/ 0 w 9112"/>
              <a:gd name="connsiteY5" fmla="*/ 10318 h 10318"/>
              <a:gd name="connsiteX6" fmla="*/ 5997 w 9112"/>
              <a:gd name="connsiteY6" fmla="*/ 10318 h 10318"/>
              <a:gd name="connsiteX0" fmla="*/ 3716 w 7136"/>
              <a:gd name="connsiteY0" fmla="*/ 10000 h 10000"/>
              <a:gd name="connsiteX1" fmla="*/ 3716 w 7136"/>
              <a:gd name="connsiteY1" fmla="*/ 7877 h 10000"/>
              <a:gd name="connsiteX2" fmla="*/ 6682 w 7136"/>
              <a:gd name="connsiteY2" fmla="*/ 4174 h 10000"/>
              <a:gd name="connsiteX3" fmla="*/ 5261 w 7136"/>
              <a:gd name="connsiteY3" fmla="*/ 308 h 10000"/>
              <a:gd name="connsiteX4" fmla="*/ 41 w 7136"/>
              <a:gd name="connsiteY4" fmla="*/ 244 h 10000"/>
              <a:gd name="connsiteX5" fmla="*/ 0 w 7136"/>
              <a:gd name="connsiteY5" fmla="*/ 9991 h 10000"/>
              <a:gd name="connsiteX6" fmla="*/ 3716 w 7136"/>
              <a:gd name="connsiteY6" fmla="*/ 10000 h 10000"/>
              <a:gd name="connsiteX0" fmla="*/ 5150 w 9943"/>
              <a:gd name="connsiteY0" fmla="*/ 10000 h 10000"/>
              <a:gd name="connsiteX1" fmla="*/ 5150 w 9943"/>
              <a:gd name="connsiteY1" fmla="*/ 7877 h 10000"/>
              <a:gd name="connsiteX2" fmla="*/ 9307 w 9943"/>
              <a:gd name="connsiteY2" fmla="*/ 4174 h 10000"/>
              <a:gd name="connsiteX3" fmla="*/ 7315 w 9943"/>
              <a:gd name="connsiteY3" fmla="*/ 308 h 10000"/>
              <a:gd name="connsiteX4" fmla="*/ 0 w 9943"/>
              <a:gd name="connsiteY4" fmla="*/ 244 h 10000"/>
              <a:gd name="connsiteX5" fmla="*/ 0 w 9943"/>
              <a:gd name="connsiteY5" fmla="*/ 9991 h 10000"/>
              <a:gd name="connsiteX6" fmla="*/ 5150 w 9943"/>
              <a:gd name="connsiteY6" fmla="*/ 10000 h 10000"/>
              <a:gd name="connsiteX0" fmla="*/ 5180 w 10019"/>
              <a:gd name="connsiteY0" fmla="*/ 9772 h 9772"/>
              <a:gd name="connsiteX1" fmla="*/ 5180 w 10019"/>
              <a:gd name="connsiteY1" fmla="*/ 7649 h 9772"/>
              <a:gd name="connsiteX2" fmla="*/ 9360 w 10019"/>
              <a:gd name="connsiteY2" fmla="*/ 3946 h 9772"/>
              <a:gd name="connsiteX3" fmla="*/ 7357 w 10019"/>
              <a:gd name="connsiteY3" fmla="*/ 80 h 9772"/>
              <a:gd name="connsiteX4" fmla="*/ 0 w 10019"/>
              <a:gd name="connsiteY4" fmla="*/ 16 h 9772"/>
              <a:gd name="connsiteX5" fmla="*/ 0 w 10019"/>
              <a:gd name="connsiteY5" fmla="*/ 9763 h 9772"/>
              <a:gd name="connsiteX6" fmla="*/ 5180 w 10019"/>
              <a:gd name="connsiteY6" fmla="*/ 9772 h 9772"/>
              <a:gd name="connsiteX0" fmla="*/ 5170 w 10026"/>
              <a:gd name="connsiteY0" fmla="*/ 10016 h 10016"/>
              <a:gd name="connsiteX1" fmla="*/ 5170 w 10026"/>
              <a:gd name="connsiteY1" fmla="*/ 7843 h 10016"/>
              <a:gd name="connsiteX2" fmla="*/ 9342 w 10026"/>
              <a:gd name="connsiteY2" fmla="*/ 4054 h 10016"/>
              <a:gd name="connsiteX3" fmla="*/ 7486 w 10026"/>
              <a:gd name="connsiteY3" fmla="*/ 70 h 10016"/>
              <a:gd name="connsiteX4" fmla="*/ 0 w 10026"/>
              <a:gd name="connsiteY4" fmla="*/ 32 h 10016"/>
              <a:gd name="connsiteX5" fmla="*/ 0 w 10026"/>
              <a:gd name="connsiteY5" fmla="*/ 10007 h 10016"/>
              <a:gd name="connsiteX6" fmla="*/ 5170 w 10026"/>
              <a:gd name="connsiteY6" fmla="*/ 10016 h 10016"/>
              <a:gd name="connsiteX0" fmla="*/ 5170 w 10021"/>
              <a:gd name="connsiteY0" fmla="*/ 10011 h 10011"/>
              <a:gd name="connsiteX1" fmla="*/ 5170 w 10021"/>
              <a:gd name="connsiteY1" fmla="*/ 7838 h 10011"/>
              <a:gd name="connsiteX2" fmla="*/ 9342 w 10021"/>
              <a:gd name="connsiteY2" fmla="*/ 4049 h 10011"/>
              <a:gd name="connsiteX3" fmla="*/ 7457 w 10021"/>
              <a:gd name="connsiteY3" fmla="*/ 74 h 10011"/>
              <a:gd name="connsiteX4" fmla="*/ 0 w 10021"/>
              <a:gd name="connsiteY4" fmla="*/ 27 h 10011"/>
              <a:gd name="connsiteX5" fmla="*/ 0 w 10021"/>
              <a:gd name="connsiteY5" fmla="*/ 10002 h 10011"/>
              <a:gd name="connsiteX6" fmla="*/ 5170 w 10021"/>
              <a:gd name="connsiteY6" fmla="*/ 10011 h 10011"/>
              <a:gd name="connsiteX0" fmla="*/ 5170 w 10026"/>
              <a:gd name="connsiteY0" fmla="*/ 9996 h 9996"/>
              <a:gd name="connsiteX1" fmla="*/ 5170 w 10026"/>
              <a:gd name="connsiteY1" fmla="*/ 7823 h 9996"/>
              <a:gd name="connsiteX2" fmla="*/ 9342 w 10026"/>
              <a:gd name="connsiteY2" fmla="*/ 4034 h 9996"/>
              <a:gd name="connsiteX3" fmla="*/ 7486 w 10026"/>
              <a:gd name="connsiteY3" fmla="*/ 87 h 9996"/>
              <a:gd name="connsiteX4" fmla="*/ 0 w 10026"/>
              <a:gd name="connsiteY4" fmla="*/ 12 h 9996"/>
              <a:gd name="connsiteX5" fmla="*/ 0 w 10026"/>
              <a:gd name="connsiteY5" fmla="*/ 9987 h 9996"/>
              <a:gd name="connsiteX6" fmla="*/ 5170 w 10026"/>
              <a:gd name="connsiteY6" fmla="*/ 9996 h 9996"/>
              <a:gd name="connsiteX0" fmla="*/ 5157 w 10017"/>
              <a:gd name="connsiteY0" fmla="*/ 10014 h 10014"/>
              <a:gd name="connsiteX1" fmla="*/ 5157 w 10017"/>
              <a:gd name="connsiteY1" fmla="*/ 7840 h 10014"/>
              <a:gd name="connsiteX2" fmla="*/ 9318 w 10017"/>
              <a:gd name="connsiteY2" fmla="*/ 4050 h 10014"/>
              <a:gd name="connsiteX3" fmla="*/ 7553 w 10017"/>
              <a:gd name="connsiteY3" fmla="*/ 73 h 10014"/>
              <a:gd name="connsiteX4" fmla="*/ 0 w 10017"/>
              <a:gd name="connsiteY4" fmla="*/ 26 h 10014"/>
              <a:gd name="connsiteX5" fmla="*/ 0 w 10017"/>
              <a:gd name="connsiteY5" fmla="*/ 10005 h 10014"/>
              <a:gd name="connsiteX6" fmla="*/ 5157 w 10017"/>
              <a:gd name="connsiteY6" fmla="*/ 10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7" h="10014">
                <a:moveTo>
                  <a:pt x="5157" y="10014"/>
                </a:moveTo>
                <a:cubicBezTo>
                  <a:pt x="5157" y="10014"/>
                  <a:pt x="11322" y="8620"/>
                  <a:pt x="5157" y="7840"/>
                </a:cubicBezTo>
                <a:cubicBezTo>
                  <a:pt x="-996" y="7062"/>
                  <a:pt x="2432" y="5247"/>
                  <a:pt x="9318" y="4050"/>
                </a:cubicBezTo>
                <a:cubicBezTo>
                  <a:pt x="11046" y="1681"/>
                  <a:pt x="9233" y="201"/>
                  <a:pt x="7553" y="73"/>
                </a:cubicBezTo>
                <a:cubicBezTo>
                  <a:pt x="5827" y="-58"/>
                  <a:pt x="0" y="26"/>
                  <a:pt x="0" y="26"/>
                </a:cubicBezTo>
                <a:lnTo>
                  <a:pt x="0" y="10005"/>
                </a:lnTo>
                <a:lnTo>
                  <a:pt x="5157" y="100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Retângulo 37"/>
          <p:cNvSpPr/>
          <p:nvPr/>
        </p:nvSpPr>
        <p:spPr>
          <a:xfrm>
            <a:off x="3504000" y="1574004"/>
            <a:ext cx="3600000" cy="10895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IT Services </a:t>
            </a:r>
            <a:r>
              <a:rPr kumimoji="0" lang="en-US" sz="2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companies are often </a:t>
            </a:r>
            <a:r>
              <a:rPr kumimoji="0" lang="en-US" sz="24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only</a:t>
            </a:r>
            <a:r>
              <a:rPr kumimoji="0" lang="en-US" sz="2400" b="0"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 </a:t>
            </a:r>
            <a:r>
              <a:rPr kumimoji="0" lang="en-US" sz="2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seen… </a:t>
            </a:r>
          </a:p>
        </p:txBody>
      </p:sp>
      <p:sp>
        <p:nvSpPr>
          <p:cNvPr id="8" name="Retângulo 38"/>
          <p:cNvSpPr/>
          <p:nvPr/>
        </p:nvSpPr>
        <p:spPr>
          <a:xfrm>
            <a:off x="6672000" y="4283471"/>
            <a:ext cx="2398589" cy="1089529"/>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as</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technology</a:t>
            </a:r>
            <a:r>
              <a:rPr kumimoji="0" lang="en-US" sz="2400" b="1" i="0" u="none" strike="noStrike" kern="0" cap="none" spc="0" normalizeH="0" baseline="0" noProof="0" dirty="0">
                <a:ln>
                  <a:noFill/>
                </a:ln>
                <a:solidFill>
                  <a:srgbClr val="FF304C"/>
                </a:solidFill>
                <a:effectLst/>
                <a:uLnTx/>
                <a:uFillTx/>
                <a:latin typeface="Verdana"/>
                <a:ea typeface="+mn-ea"/>
                <a:cs typeface="Arial" panose="020B0604020202020204" pitchFamily="34" charset="0"/>
              </a:rPr>
              <a:t>  </a:t>
            </a:r>
            <a:r>
              <a:rPr kumimoji="0" lang="en-US" sz="2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companies</a:t>
            </a:r>
          </a:p>
        </p:txBody>
      </p:sp>
      <p:sp>
        <p:nvSpPr>
          <p:cNvPr id="4" name="Title 3"/>
          <p:cNvSpPr>
            <a:spLocks noGrp="1"/>
          </p:cNvSpPr>
          <p:nvPr>
            <p:ph type="title"/>
          </p:nvPr>
        </p:nvSpPr>
        <p:spPr/>
        <p:txBody>
          <a:bodyPr/>
          <a:lstStyle/>
          <a:p>
            <a:r>
              <a:rPr lang="en-US" dirty="0"/>
              <a:t>In a rapidly changing business climate</a:t>
            </a:r>
          </a:p>
        </p:txBody>
      </p:sp>
      <p:sp>
        <p:nvSpPr>
          <p:cNvPr id="10" name="Retângulo 43">
            <a:extLst>
              <a:ext uri="{FF2B5EF4-FFF2-40B4-BE49-F238E27FC236}">
                <a16:creationId xmlns:a16="http://schemas.microsoft.com/office/drawing/2014/main" id="{25FC8637-25BD-4C09-AF25-56B4243DAB3D}"/>
              </a:ext>
            </a:extLst>
          </p:cNvPr>
          <p:cNvSpPr/>
          <p:nvPr/>
        </p:nvSpPr>
        <p:spPr>
          <a:xfrm>
            <a:off x="11862276" y="6650661"/>
            <a:ext cx="65724" cy="123111"/>
          </a:xfrm>
          <a:prstGeom prst="rect">
            <a:avLst/>
          </a:prstGeom>
        </p:spPr>
        <p:txBody>
          <a:bodyPr wrap="none" lIns="0" tIns="0" rIns="0" bIns="0" anchor="ctr" anchorCtr="0">
            <a:spAutoFit/>
          </a:bodyPr>
          <a:lstStyle/>
          <a:p>
            <a:pPr algn="r"/>
            <a:fld id="{A31BE9D0-4E7B-4693-AEFC-7FD25CCFC307}" type="slidenum">
              <a:rPr lang="en-US" sz="800" smtClean="0">
                <a:solidFill>
                  <a:schemeClr val="bg1"/>
                </a:solidFill>
                <a:cs typeface="Arial" panose="020B0604020202020204" pitchFamily="34" charset="0"/>
              </a:rPr>
              <a:t>2</a:t>
            </a:fld>
            <a:endParaRPr lang="en-US" sz="800" dirty="0">
              <a:solidFill>
                <a:schemeClr val="bg1"/>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12"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solidFill>
              </a:rPr>
              <a:t>Group Presentation | November 2017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31599378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89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1BDDBC69-D5DC-4368-8F06-4AF52C8FCB06}"/>
              </a:ext>
            </a:extLst>
          </p:cNvPr>
          <p:cNvSpPr>
            <a:spLocks noChangeArrowheads="1"/>
          </p:cNvSpPr>
          <p:nvPr/>
        </p:nvSpPr>
        <p:spPr bwMode="auto">
          <a:xfrm>
            <a:off x="1416000" y="2052286"/>
            <a:ext cx="3382521" cy="646331"/>
          </a:xfrm>
          <a:prstGeom prst="rect">
            <a:avLst/>
          </a:prstGeom>
          <a:noFill/>
          <a:ln>
            <a:noFill/>
          </a:ln>
          <a:extLst/>
        </p:spPr>
        <p:txBody>
          <a:bodyPr wrap="square" lIns="0" tIns="0" rIns="228600" bIns="0" anchor="t">
            <a:spAutoFit/>
          </a:bodyPr>
          <a:lstStyle/>
          <a:p>
            <a:pPr algn="r" defTabSz="957756">
              <a:spcAft>
                <a:spcPts val="600"/>
              </a:spcAf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Digital needs to</a:t>
            </a:r>
            <a:br>
              <a:rPr kumimoji="0" lang="ru-RU"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be</a:t>
            </a:r>
            <a:r>
              <a:rPr kumimoji="0" lang="ru-RU"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a:t>
            </a: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pervasive</a:t>
            </a:r>
            <a:r>
              <a:rPr lang="en-US" sz="1400" dirty="0"/>
              <a:t>—</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tinkering</a:t>
            </a:r>
            <a:br>
              <a:rPr kumimoji="0" lang="ru-RU"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at the edges</a:t>
            </a:r>
            <a:r>
              <a:rPr kumimoji="0" lang="ru-RU"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is not enough.</a:t>
            </a:r>
          </a:p>
        </p:txBody>
      </p:sp>
      <p:sp>
        <p:nvSpPr>
          <p:cNvPr id="24" name="Rectangle 23">
            <a:extLst>
              <a:ext uri="{FF2B5EF4-FFF2-40B4-BE49-F238E27FC236}">
                <a16:creationId xmlns:a16="http://schemas.microsoft.com/office/drawing/2014/main" id="{144C1ED6-9C25-42DC-A3A7-BE76C735AAF7}"/>
              </a:ext>
            </a:extLst>
          </p:cNvPr>
          <p:cNvSpPr>
            <a:spLocks noChangeArrowheads="1"/>
          </p:cNvSpPr>
          <p:nvPr/>
        </p:nvSpPr>
        <p:spPr bwMode="auto">
          <a:xfrm>
            <a:off x="1416000" y="3404817"/>
            <a:ext cx="3382521" cy="646331"/>
          </a:xfrm>
          <a:prstGeom prst="rect">
            <a:avLst/>
          </a:prstGeom>
          <a:noFill/>
          <a:ln>
            <a:noFill/>
          </a:ln>
          <a:extLst/>
        </p:spPr>
        <p:txBody>
          <a:bodyPr wrap="square" lIns="0" tIns="0" rIns="228600" bIns="0" anchor="t">
            <a:spAutoFit/>
          </a:bodyPr>
          <a:lstStyle/>
          <a:p>
            <a:pPr marL="0" marR="0" lvl="0" indent="0" algn="r" defTabSz="957756" rtl="0" eaLnBrk="1" fontAlgn="auto" latinLnBrk="0" hangingPunct="1">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Digital needs to be in</a:t>
            </a:r>
            <a:b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b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every part of the organization</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 to make its effect truly felt.</a:t>
            </a:r>
          </a:p>
        </p:txBody>
      </p:sp>
      <p:sp>
        <p:nvSpPr>
          <p:cNvPr id="25" name="Rectangle 24">
            <a:extLst>
              <a:ext uri="{FF2B5EF4-FFF2-40B4-BE49-F238E27FC236}">
                <a16:creationId xmlns:a16="http://schemas.microsoft.com/office/drawing/2014/main" id="{2B03C868-DA8D-4DB2-8C93-33E28FABD9F5}"/>
              </a:ext>
            </a:extLst>
          </p:cNvPr>
          <p:cNvSpPr>
            <a:spLocks noChangeArrowheads="1"/>
          </p:cNvSpPr>
          <p:nvPr/>
        </p:nvSpPr>
        <p:spPr bwMode="auto">
          <a:xfrm>
            <a:off x="1415999" y="4757347"/>
            <a:ext cx="3382521" cy="861774"/>
          </a:xfrm>
          <a:prstGeom prst="rect">
            <a:avLst/>
          </a:prstGeom>
          <a:noFill/>
          <a:ln>
            <a:noFill/>
          </a:ln>
          <a:extLst/>
        </p:spPr>
        <p:txBody>
          <a:bodyPr wrap="square" lIns="0" tIns="0" rIns="228600" bIns="0" anchor="t">
            <a:spAutoFit/>
          </a:bodyPr>
          <a:lstStyle/>
          <a:p>
            <a:pPr lvl="0" algn="r" defTabSz="957756">
              <a:spcAft>
                <a:spcPts val="600"/>
              </a:spcAf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So all of your people, </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customers, suppliers, physical and digital assets</a:t>
            </a:r>
            <a:r>
              <a:rPr lang="en-US" sz="1400" dirty="0"/>
              <a:t>—</a:t>
            </a:r>
            <a:r>
              <a:rPr kumimoji="0" lang="en-US" sz="1400" b="0"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all need to feel the effect and deliver better outcomes. </a:t>
            </a:r>
          </a:p>
        </p:txBody>
      </p:sp>
      <p:cxnSp>
        <p:nvCxnSpPr>
          <p:cNvPr id="26" name="Conector reto 49">
            <a:extLst>
              <a:ext uri="{FF2B5EF4-FFF2-40B4-BE49-F238E27FC236}">
                <a16:creationId xmlns:a16="http://schemas.microsoft.com/office/drawing/2014/main" id="{4435EB42-BAC5-4D8F-B17F-79D65B30756A}"/>
              </a:ext>
            </a:extLst>
          </p:cNvPr>
          <p:cNvCxnSpPr>
            <a:cxnSpLocks/>
          </p:cNvCxnSpPr>
          <p:nvPr/>
        </p:nvCxnSpPr>
        <p:spPr>
          <a:xfrm>
            <a:off x="1632000" y="3051717"/>
            <a:ext cx="2988000" cy="0"/>
          </a:xfrm>
          <a:prstGeom prst="line">
            <a:avLst/>
          </a:prstGeom>
          <a:solidFill>
            <a:schemeClr val="tx1"/>
          </a:solidFill>
          <a:ln w="12700" cap="flat">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27" name="Conector reto 49">
            <a:extLst>
              <a:ext uri="{FF2B5EF4-FFF2-40B4-BE49-F238E27FC236}">
                <a16:creationId xmlns:a16="http://schemas.microsoft.com/office/drawing/2014/main" id="{1004680D-470E-4A2C-B57F-674A601D1D2E}"/>
              </a:ext>
            </a:extLst>
          </p:cNvPr>
          <p:cNvCxnSpPr>
            <a:cxnSpLocks/>
          </p:cNvCxnSpPr>
          <p:nvPr/>
        </p:nvCxnSpPr>
        <p:spPr>
          <a:xfrm>
            <a:off x="1488000" y="4404248"/>
            <a:ext cx="3132000" cy="0"/>
          </a:xfrm>
          <a:prstGeom prst="line">
            <a:avLst/>
          </a:prstGeom>
          <a:solidFill>
            <a:schemeClr val="tx1"/>
          </a:solidFill>
          <a:ln w="12700" cap="flat">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sp>
        <p:nvSpPr>
          <p:cNvPr id="28" name="Freeform: Shape 8">
            <a:extLst>
              <a:ext uri="{FF2B5EF4-FFF2-40B4-BE49-F238E27FC236}">
                <a16:creationId xmlns:a16="http://schemas.microsoft.com/office/drawing/2014/main" id="{45848EA7-8D7C-4A7B-9182-7C1202EDBFB1}"/>
              </a:ext>
            </a:extLst>
          </p:cNvPr>
          <p:cNvSpPr/>
          <p:nvPr/>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Shape 408">
            <a:extLst>
              <a:ext uri="{FF2B5EF4-FFF2-40B4-BE49-F238E27FC236}">
                <a16:creationId xmlns:a16="http://schemas.microsoft.com/office/drawing/2014/main" id="{0AD68447-AA4C-40E9-8A2B-FF5365D58562}"/>
              </a:ext>
            </a:extLst>
          </p:cNvPr>
          <p:cNvSpPr txBox="1"/>
          <p:nvPr/>
        </p:nvSpPr>
        <p:spPr>
          <a:xfrm>
            <a:off x="8404897" y="4525216"/>
            <a:ext cx="3113299" cy="286192"/>
          </a:xfrm>
          <a:prstGeom prst="rect">
            <a:avLst/>
          </a:prstGeom>
          <a:noFill/>
          <a:ln>
            <a:noFill/>
          </a:ln>
        </p:spPr>
        <p:txBody>
          <a:bodyPr wrap="square" lIns="91425" tIns="45700" rIns="91425" bIns="45700" anchor="t" anchorCtr="0">
            <a:spAutoFit/>
          </a:bodyPr>
          <a:lstStyle>
            <a:defPPr>
              <a:defRPr lang="de-DE"/>
            </a:defPPr>
            <a:lvl1pPr marR="0" lvl="0" indent="0" algn="r">
              <a:spcBef>
                <a:spcPts val="0"/>
              </a:spcBef>
              <a:buSzPct val="25000"/>
              <a:buNone/>
              <a:defRPr sz="1600">
                <a:solidFill>
                  <a:srgbClr val="00264A"/>
                </a:solidFill>
                <a:latin typeface="Arial" panose="020B0604020202020204" pitchFamily="34" charset="0"/>
                <a:ea typeface="Segoe UI" panose="020B0502040204020203" pitchFamily="34" charset="0"/>
                <a:cs typeface="Arial" panose="020B0604020202020204" pitchFamily="34" charset="0"/>
              </a:defRPr>
            </a:lvl1p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Digital Customer Experience</a:t>
            </a:r>
          </a:p>
        </p:txBody>
      </p:sp>
      <p:sp>
        <p:nvSpPr>
          <p:cNvPr id="30" name="Shape 410">
            <a:extLst>
              <a:ext uri="{FF2B5EF4-FFF2-40B4-BE49-F238E27FC236}">
                <a16:creationId xmlns:a16="http://schemas.microsoft.com/office/drawing/2014/main" id="{8C547082-F5A9-4E96-A822-855286487AE2}"/>
              </a:ext>
            </a:extLst>
          </p:cNvPr>
          <p:cNvSpPr txBox="1"/>
          <p:nvPr/>
        </p:nvSpPr>
        <p:spPr>
          <a:xfrm>
            <a:off x="8393217" y="5195270"/>
            <a:ext cx="3136656" cy="286192"/>
          </a:xfrm>
          <a:prstGeom prst="rect">
            <a:avLst/>
          </a:prstGeom>
          <a:noFill/>
          <a:ln>
            <a:noFill/>
          </a:ln>
        </p:spPr>
        <p:txBody>
          <a:bodyPr wrap="square" lIns="91425" tIns="45700" rIns="91425" bIns="45700" anchor="t" anchorCtr="0">
            <a:spAutoFit/>
          </a:bodyPr>
          <a:lstStyle>
            <a:defPPr>
              <a:defRPr lang="de-DE"/>
            </a:defPPr>
            <a:lvl1pPr marR="0" lvl="0" indent="0" algn="r">
              <a:spcBef>
                <a:spcPts val="0"/>
              </a:spcBef>
              <a:buSzPct val="25000"/>
              <a:buNone/>
              <a:defRPr sz="1600">
                <a:solidFill>
                  <a:srgbClr val="00264A"/>
                </a:solidFill>
                <a:latin typeface="Arial" panose="020B0604020202020204" pitchFamily="34" charset="0"/>
                <a:ea typeface="Segoe UI" panose="020B0502040204020203" pitchFamily="34" charset="0"/>
                <a:cs typeface="Arial" panose="020B0604020202020204" pitchFamily="34" charset="0"/>
              </a:defRPr>
            </a:lvl1p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Digital Manufacturing</a:t>
            </a:r>
          </a:p>
        </p:txBody>
      </p:sp>
      <p:sp>
        <p:nvSpPr>
          <p:cNvPr id="31" name="Shape 406">
            <a:extLst>
              <a:ext uri="{FF2B5EF4-FFF2-40B4-BE49-F238E27FC236}">
                <a16:creationId xmlns:a16="http://schemas.microsoft.com/office/drawing/2014/main" id="{D04ACBC7-1505-4A0C-BC6A-3DF91934A1E5}"/>
              </a:ext>
            </a:extLst>
          </p:cNvPr>
          <p:cNvSpPr txBox="1"/>
          <p:nvPr/>
        </p:nvSpPr>
        <p:spPr>
          <a:xfrm>
            <a:off x="8404897" y="3855162"/>
            <a:ext cx="3113299" cy="286192"/>
          </a:xfrm>
          <a:prstGeom prst="rect">
            <a:avLst/>
          </a:prstGeom>
          <a:noFill/>
          <a:ln>
            <a:noFill/>
          </a:ln>
        </p:spPr>
        <p:txBody>
          <a:bodyPr wrap="square" lIns="91425" tIns="45700" rIns="91425" bIns="45700" anchor="t" anchorCtr="0">
            <a:spAutoFit/>
          </a:bodyPr>
          <a:lstStyle>
            <a:defPPr>
              <a:defRPr lang="de-DE"/>
            </a:defPPr>
            <a:lvl1pPr marR="0" lvl="0" indent="0" algn="r">
              <a:spcBef>
                <a:spcPts val="0"/>
              </a:spcBef>
              <a:buSzPct val="25000"/>
              <a:buNone/>
              <a:defRPr sz="1600">
                <a:solidFill>
                  <a:srgbClr val="00264A"/>
                </a:solidFill>
                <a:latin typeface="Arial" panose="020B0604020202020204" pitchFamily="34" charset="0"/>
                <a:ea typeface="Segoe UI" panose="020B0502040204020203" pitchFamily="34" charset="0"/>
                <a:cs typeface="Arial" panose="020B0604020202020204" pitchFamily="34" charset="0"/>
              </a:defRPr>
            </a:lvl1p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Digital Employee Experience</a:t>
            </a:r>
          </a:p>
        </p:txBody>
      </p:sp>
      <p:sp>
        <p:nvSpPr>
          <p:cNvPr id="32" name="Shape 406">
            <a:extLst>
              <a:ext uri="{FF2B5EF4-FFF2-40B4-BE49-F238E27FC236}">
                <a16:creationId xmlns:a16="http://schemas.microsoft.com/office/drawing/2014/main" id="{7CDEE182-CEFA-486F-96F6-1CD456C3F1FE}"/>
              </a:ext>
            </a:extLst>
          </p:cNvPr>
          <p:cNvSpPr txBox="1"/>
          <p:nvPr/>
        </p:nvSpPr>
        <p:spPr>
          <a:xfrm>
            <a:off x="9156746" y="1845000"/>
            <a:ext cx="1609599" cy="286192"/>
          </a:xfrm>
          <a:prstGeom prst="rect">
            <a:avLst/>
          </a:prstGeom>
          <a:noFill/>
          <a:ln>
            <a:noFill/>
          </a:ln>
        </p:spPr>
        <p:txBody>
          <a:bodyPr wrap="square" lIns="91425" tIns="45700" rIns="91425" bIns="45700" anchor="t" anchorCtr="0">
            <a:spAutoFit/>
          </a:body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Cloud Choice</a:t>
            </a:r>
          </a:p>
        </p:txBody>
      </p:sp>
      <p:sp>
        <p:nvSpPr>
          <p:cNvPr id="33" name="Shape 410">
            <a:extLst>
              <a:ext uri="{FF2B5EF4-FFF2-40B4-BE49-F238E27FC236}">
                <a16:creationId xmlns:a16="http://schemas.microsoft.com/office/drawing/2014/main" id="{B963273B-63F7-4BEA-A933-36AA8D34A5D3}"/>
              </a:ext>
            </a:extLst>
          </p:cNvPr>
          <p:cNvSpPr txBox="1"/>
          <p:nvPr/>
        </p:nvSpPr>
        <p:spPr>
          <a:xfrm>
            <a:off x="8393219" y="3185108"/>
            <a:ext cx="3136654" cy="286192"/>
          </a:xfrm>
          <a:prstGeom prst="rect">
            <a:avLst/>
          </a:prstGeom>
          <a:noFill/>
          <a:ln>
            <a:noFill/>
          </a:ln>
        </p:spPr>
        <p:txBody>
          <a:bodyPr wrap="square" lIns="91425" tIns="45700" rIns="91425" bIns="45700" anchor="t" anchorCtr="0">
            <a:spAutoFit/>
          </a:bodyPr>
          <a:lstStyle>
            <a:defPPr>
              <a:defRPr lang="de-DE"/>
            </a:defPPr>
            <a:lvl1pPr marR="0" lvl="0" indent="0" algn="r">
              <a:spcBef>
                <a:spcPts val="0"/>
              </a:spcBef>
              <a:buSzPct val="25000"/>
              <a:buNone/>
              <a:defRPr sz="1600">
                <a:solidFill>
                  <a:srgbClr val="00264A"/>
                </a:solidFill>
                <a:latin typeface="Arial" panose="020B0604020202020204" pitchFamily="34" charset="0"/>
                <a:ea typeface="Segoe UI" panose="020B0502040204020203" pitchFamily="34" charset="0"/>
                <a:cs typeface="Arial" panose="020B0604020202020204" pitchFamily="34" charset="0"/>
              </a:defRPr>
            </a:lvl1p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Insight &amp;</a:t>
            </a:r>
            <a:r>
              <a:rPr kumimoji="0" lang="ru-RU"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 </a:t>
            </a: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Data</a:t>
            </a:r>
          </a:p>
        </p:txBody>
      </p:sp>
      <p:sp>
        <p:nvSpPr>
          <p:cNvPr id="34" name="Shape 408">
            <a:extLst>
              <a:ext uri="{FF2B5EF4-FFF2-40B4-BE49-F238E27FC236}">
                <a16:creationId xmlns:a16="http://schemas.microsoft.com/office/drawing/2014/main" id="{765B2F34-A12B-42FE-A8DE-89BAF3EE4A11}"/>
              </a:ext>
            </a:extLst>
          </p:cNvPr>
          <p:cNvSpPr txBox="1"/>
          <p:nvPr/>
        </p:nvSpPr>
        <p:spPr>
          <a:xfrm>
            <a:off x="9023712" y="2515054"/>
            <a:ext cx="1875668" cy="286192"/>
          </a:xfrm>
          <a:prstGeom prst="rect">
            <a:avLst/>
          </a:prstGeom>
          <a:noFill/>
          <a:ln>
            <a:noFill/>
          </a:ln>
        </p:spPr>
        <p:txBody>
          <a:bodyPr lIns="91425" tIns="45700" rIns="91425" bIns="45700" anchor="t" anchorCtr="0">
            <a:spAutoFit/>
          </a:bodyPr>
          <a:lstStyle>
            <a:defPPr>
              <a:defRPr lang="de-DE"/>
            </a:defPPr>
            <a:lvl1pPr marR="0" lvl="0" indent="0" algn="r">
              <a:spcBef>
                <a:spcPts val="0"/>
              </a:spcBef>
              <a:buSzPct val="25000"/>
              <a:buNone/>
              <a:defRPr sz="1600">
                <a:solidFill>
                  <a:srgbClr val="00264A"/>
                </a:solidFill>
                <a:latin typeface="Arial" panose="020B0604020202020204" pitchFamily="34" charset="0"/>
                <a:ea typeface="Segoe UI" panose="020B0502040204020203" pitchFamily="34" charset="0"/>
                <a:cs typeface="Arial" panose="020B0604020202020204" pitchFamily="34" charset="0"/>
              </a:defRPr>
            </a:lvl1p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Cybersecurity</a:t>
            </a:r>
          </a:p>
        </p:txBody>
      </p:sp>
      <p:sp>
        <p:nvSpPr>
          <p:cNvPr id="35" name="Shape 406">
            <a:extLst>
              <a:ext uri="{FF2B5EF4-FFF2-40B4-BE49-F238E27FC236}">
                <a16:creationId xmlns:a16="http://schemas.microsoft.com/office/drawing/2014/main" id="{DE52A327-2849-44FC-96B0-1C47BB884068}"/>
              </a:ext>
            </a:extLst>
          </p:cNvPr>
          <p:cNvSpPr txBox="1"/>
          <p:nvPr/>
        </p:nvSpPr>
        <p:spPr>
          <a:xfrm>
            <a:off x="8600080" y="5865323"/>
            <a:ext cx="2722931" cy="286192"/>
          </a:xfrm>
          <a:prstGeom prst="rect">
            <a:avLst/>
          </a:prstGeom>
          <a:noFill/>
          <a:ln>
            <a:noFill/>
          </a:ln>
        </p:spPr>
        <p:txBody>
          <a:bodyPr wrap="square" lIns="91425" tIns="45700" rIns="91425" bIns="45700" anchor="t" anchorCtr="0">
            <a:spAutoFit/>
          </a:bodyPr>
          <a:lstStyle>
            <a:defPPr>
              <a:defRPr lang="de-DE"/>
            </a:defPPr>
            <a:lvl1pPr marR="0" lvl="0" indent="0" algn="r">
              <a:spcBef>
                <a:spcPts val="0"/>
              </a:spcBef>
              <a:buSzPct val="25000"/>
              <a:buNone/>
              <a:defRPr sz="1600">
                <a:solidFill>
                  <a:srgbClr val="00264A"/>
                </a:solidFill>
                <a:latin typeface="Arial" panose="020B0604020202020204" pitchFamily="34" charset="0"/>
                <a:ea typeface="Segoe UI" panose="020B0502040204020203" pitchFamily="34" charset="0"/>
                <a:cs typeface="Arial" panose="020B0604020202020204" pitchFamily="34" charset="0"/>
              </a:defRPr>
            </a:lvl1pPr>
          </a:lstStyle>
          <a:p>
            <a:pPr marL="0" marR="0" lvl="0" indent="0" algn="ctr" defTabSz="957756" rtl="0" eaLnBrk="1" fontAlgn="auto" latinLnBrk="0" hangingPunct="1">
              <a:lnSpc>
                <a:spcPct val="90000"/>
              </a:lnSpc>
              <a:spcBef>
                <a:spcPts val="0"/>
              </a:spcBef>
              <a:spcAft>
                <a:spcPts val="600"/>
              </a:spcAft>
              <a:buClrTx/>
              <a:buSzPct val="25000"/>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sym typeface="Roboto"/>
              </a:rPr>
              <a:t>Innovation Consulting</a:t>
            </a:r>
          </a:p>
        </p:txBody>
      </p:sp>
      <p:grpSp>
        <p:nvGrpSpPr>
          <p:cNvPr id="36" name="Group 35">
            <a:extLst>
              <a:ext uri="{FF2B5EF4-FFF2-40B4-BE49-F238E27FC236}">
                <a16:creationId xmlns:a16="http://schemas.microsoft.com/office/drawing/2014/main" id="{D222AE14-AA7E-44A8-A7D7-C3D4AF48DDA0}"/>
              </a:ext>
            </a:extLst>
          </p:cNvPr>
          <p:cNvGrpSpPr/>
          <p:nvPr/>
        </p:nvGrpSpPr>
        <p:grpSpPr>
          <a:xfrm>
            <a:off x="5571611" y="2991208"/>
            <a:ext cx="1014470" cy="958510"/>
            <a:chOff x="3498400" y="3543300"/>
            <a:chExt cx="722036" cy="682206"/>
          </a:xfrm>
        </p:grpSpPr>
        <p:sp>
          <p:nvSpPr>
            <p:cNvPr id="47" name="Oval 20">
              <a:extLst>
                <a:ext uri="{FF2B5EF4-FFF2-40B4-BE49-F238E27FC236}">
                  <a16:creationId xmlns:a16="http://schemas.microsoft.com/office/drawing/2014/main" id="{8EFFB6C2-5767-4F1F-A88C-D55B87F856A3}"/>
                </a:ext>
              </a:extLst>
            </p:cNvPr>
            <p:cNvSpPr/>
            <p:nvPr/>
          </p:nvSpPr>
          <p:spPr>
            <a:xfrm>
              <a:off x="3498400" y="3543300"/>
              <a:ext cx="722036" cy="68220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8" name="Freeform 7103">
              <a:extLst>
                <a:ext uri="{FF2B5EF4-FFF2-40B4-BE49-F238E27FC236}">
                  <a16:creationId xmlns:a16="http://schemas.microsoft.com/office/drawing/2014/main" id="{CAF1D571-93DE-422B-8BE6-CE7DDF5334EC}"/>
                </a:ext>
              </a:extLst>
            </p:cNvPr>
            <p:cNvSpPr>
              <a:spLocks/>
            </p:cNvSpPr>
            <p:nvPr/>
          </p:nvSpPr>
          <p:spPr bwMode="auto">
            <a:xfrm>
              <a:off x="3764895" y="3721432"/>
              <a:ext cx="189047" cy="325942"/>
            </a:xfrm>
            <a:custGeom>
              <a:avLst/>
              <a:gdLst>
                <a:gd name="T0" fmla="*/ 10 w 87"/>
                <a:gd name="T1" fmla="*/ 0 h 150"/>
                <a:gd name="T2" fmla="*/ 15 w 87"/>
                <a:gd name="T3" fmla="*/ 0 h 150"/>
                <a:gd name="T4" fmla="*/ 18 w 87"/>
                <a:gd name="T5" fmla="*/ 1 h 150"/>
                <a:gd name="T6" fmla="*/ 22 w 87"/>
                <a:gd name="T7" fmla="*/ 4 h 150"/>
                <a:gd name="T8" fmla="*/ 84 w 87"/>
                <a:gd name="T9" fmla="*/ 66 h 150"/>
                <a:gd name="T10" fmla="*/ 87 w 87"/>
                <a:gd name="T11" fmla="*/ 70 h 150"/>
                <a:gd name="T12" fmla="*/ 87 w 87"/>
                <a:gd name="T13" fmla="*/ 75 h 150"/>
                <a:gd name="T14" fmla="*/ 87 w 87"/>
                <a:gd name="T15" fmla="*/ 79 h 150"/>
                <a:gd name="T16" fmla="*/ 84 w 87"/>
                <a:gd name="T17" fmla="*/ 84 h 150"/>
                <a:gd name="T18" fmla="*/ 22 w 87"/>
                <a:gd name="T19" fmla="*/ 145 h 150"/>
                <a:gd name="T20" fmla="*/ 19 w 87"/>
                <a:gd name="T21" fmla="*/ 148 h 150"/>
                <a:gd name="T22" fmla="*/ 16 w 87"/>
                <a:gd name="T23" fmla="*/ 150 h 150"/>
                <a:gd name="T24" fmla="*/ 13 w 87"/>
                <a:gd name="T25" fmla="*/ 150 h 150"/>
                <a:gd name="T26" fmla="*/ 9 w 87"/>
                <a:gd name="T27" fmla="*/ 150 h 150"/>
                <a:gd name="T28" fmla="*/ 6 w 87"/>
                <a:gd name="T29" fmla="*/ 148 h 150"/>
                <a:gd name="T30" fmla="*/ 3 w 87"/>
                <a:gd name="T31" fmla="*/ 145 h 150"/>
                <a:gd name="T32" fmla="*/ 1 w 87"/>
                <a:gd name="T33" fmla="*/ 142 h 150"/>
                <a:gd name="T34" fmla="*/ 0 w 87"/>
                <a:gd name="T35" fmla="*/ 139 h 150"/>
                <a:gd name="T36" fmla="*/ 0 w 87"/>
                <a:gd name="T37" fmla="*/ 135 h 150"/>
                <a:gd name="T38" fmla="*/ 1 w 87"/>
                <a:gd name="T39" fmla="*/ 132 h 150"/>
                <a:gd name="T40" fmla="*/ 3 w 87"/>
                <a:gd name="T41" fmla="*/ 127 h 150"/>
                <a:gd name="T42" fmla="*/ 57 w 87"/>
                <a:gd name="T43" fmla="*/ 75 h 150"/>
                <a:gd name="T44" fmla="*/ 3 w 87"/>
                <a:gd name="T45" fmla="*/ 22 h 150"/>
                <a:gd name="T46" fmla="*/ 1 w 87"/>
                <a:gd name="T47" fmla="*/ 18 h 150"/>
                <a:gd name="T48" fmla="*/ 0 w 87"/>
                <a:gd name="T49" fmla="*/ 15 h 150"/>
                <a:gd name="T50" fmla="*/ 0 w 87"/>
                <a:gd name="T51" fmla="*/ 10 h 150"/>
                <a:gd name="T52" fmla="*/ 1 w 87"/>
                <a:gd name="T53" fmla="*/ 7 h 150"/>
                <a:gd name="T54" fmla="*/ 3 w 87"/>
                <a:gd name="T55" fmla="*/ 4 h 150"/>
                <a:gd name="T56" fmla="*/ 7 w 87"/>
                <a:gd name="T57" fmla="*/ 1 h 150"/>
                <a:gd name="T58" fmla="*/ 10 w 87"/>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150">
                  <a:moveTo>
                    <a:pt x="10" y="0"/>
                  </a:moveTo>
                  <a:lnTo>
                    <a:pt x="15" y="0"/>
                  </a:lnTo>
                  <a:lnTo>
                    <a:pt x="18" y="1"/>
                  </a:lnTo>
                  <a:lnTo>
                    <a:pt x="22" y="4"/>
                  </a:lnTo>
                  <a:lnTo>
                    <a:pt x="84" y="66"/>
                  </a:lnTo>
                  <a:lnTo>
                    <a:pt x="87" y="70"/>
                  </a:lnTo>
                  <a:lnTo>
                    <a:pt x="87" y="75"/>
                  </a:lnTo>
                  <a:lnTo>
                    <a:pt x="87" y="79"/>
                  </a:lnTo>
                  <a:lnTo>
                    <a:pt x="84" y="84"/>
                  </a:lnTo>
                  <a:lnTo>
                    <a:pt x="22" y="145"/>
                  </a:lnTo>
                  <a:lnTo>
                    <a:pt x="19" y="148"/>
                  </a:lnTo>
                  <a:lnTo>
                    <a:pt x="16" y="150"/>
                  </a:lnTo>
                  <a:lnTo>
                    <a:pt x="13" y="150"/>
                  </a:lnTo>
                  <a:lnTo>
                    <a:pt x="9" y="150"/>
                  </a:lnTo>
                  <a:lnTo>
                    <a:pt x="6" y="148"/>
                  </a:lnTo>
                  <a:lnTo>
                    <a:pt x="3" y="145"/>
                  </a:lnTo>
                  <a:lnTo>
                    <a:pt x="1" y="142"/>
                  </a:lnTo>
                  <a:lnTo>
                    <a:pt x="0" y="139"/>
                  </a:lnTo>
                  <a:lnTo>
                    <a:pt x="0" y="135"/>
                  </a:lnTo>
                  <a:lnTo>
                    <a:pt x="1" y="132"/>
                  </a:lnTo>
                  <a:lnTo>
                    <a:pt x="3" y="127"/>
                  </a:lnTo>
                  <a:lnTo>
                    <a:pt x="57" y="75"/>
                  </a:lnTo>
                  <a:lnTo>
                    <a:pt x="3" y="22"/>
                  </a:lnTo>
                  <a:lnTo>
                    <a:pt x="1" y="18"/>
                  </a:lnTo>
                  <a:lnTo>
                    <a:pt x="0" y="15"/>
                  </a:lnTo>
                  <a:lnTo>
                    <a:pt x="0" y="10"/>
                  </a:lnTo>
                  <a:lnTo>
                    <a:pt x="1" y="7"/>
                  </a:lnTo>
                  <a:lnTo>
                    <a:pt x="3" y="4"/>
                  </a:lnTo>
                  <a:lnTo>
                    <a:pt x="7" y="1"/>
                  </a:lnTo>
                  <a:lnTo>
                    <a:pt x="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prstClr val="black"/>
                </a:solidFill>
                <a:effectLst/>
                <a:uLnTx/>
                <a:uFillTx/>
                <a:latin typeface="Verdana"/>
                <a:ea typeface="+mn-ea"/>
                <a:cs typeface="+mn-cs"/>
              </a:endParaRPr>
            </a:p>
          </p:txBody>
        </p:sp>
      </p:grpSp>
      <p:cxnSp>
        <p:nvCxnSpPr>
          <p:cNvPr id="49" name="Conector reto 49">
            <a:extLst>
              <a:ext uri="{FF2B5EF4-FFF2-40B4-BE49-F238E27FC236}">
                <a16:creationId xmlns:a16="http://schemas.microsoft.com/office/drawing/2014/main" id="{9DA0DA19-DF02-4B18-AEA7-867E0C6C7F83}"/>
              </a:ext>
            </a:extLst>
          </p:cNvPr>
          <p:cNvCxnSpPr>
            <a:cxnSpLocks/>
          </p:cNvCxnSpPr>
          <p:nvPr/>
        </p:nvCxnSpPr>
        <p:spPr>
          <a:xfrm>
            <a:off x="9662000" y="2323123"/>
            <a:ext cx="533400"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A9580684-F54B-4091-A84A-24F1F3BE9B85}"/>
              </a:ext>
            </a:extLst>
          </p:cNvPr>
          <p:cNvCxnSpPr>
            <a:cxnSpLocks/>
          </p:cNvCxnSpPr>
          <p:nvPr/>
        </p:nvCxnSpPr>
        <p:spPr>
          <a:xfrm>
            <a:off x="9662000" y="3663231"/>
            <a:ext cx="533400"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1" name="Conector reto 49">
            <a:extLst>
              <a:ext uri="{FF2B5EF4-FFF2-40B4-BE49-F238E27FC236}">
                <a16:creationId xmlns:a16="http://schemas.microsoft.com/office/drawing/2014/main" id="{AADACB45-6FA7-4122-9DE5-249B5975C5CB}"/>
              </a:ext>
            </a:extLst>
          </p:cNvPr>
          <p:cNvCxnSpPr>
            <a:cxnSpLocks/>
          </p:cNvCxnSpPr>
          <p:nvPr/>
        </p:nvCxnSpPr>
        <p:spPr>
          <a:xfrm>
            <a:off x="9662000" y="4333285"/>
            <a:ext cx="533400"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Conector reto 49">
            <a:extLst>
              <a:ext uri="{FF2B5EF4-FFF2-40B4-BE49-F238E27FC236}">
                <a16:creationId xmlns:a16="http://schemas.microsoft.com/office/drawing/2014/main" id="{8098E6CA-67F3-468B-943F-43F90967B77B}"/>
              </a:ext>
            </a:extLst>
          </p:cNvPr>
          <p:cNvCxnSpPr>
            <a:cxnSpLocks/>
          </p:cNvCxnSpPr>
          <p:nvPr/>
        </p:nvCxnSpPr>
        <p:spPr>
          <a:xfrm>
            <a:off x="9662000" y="5003339"/>
            <a:ext cx="533400"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3" name="Conector reto 49">
            <a:extLst>
              <a:ext uri="{FF2B5EF4-FFF2-40B4-BE49-F238E27FC236}">
                <a16:creationId xmlns:a16="http://schemas.microsoft.com/office/drawing/2014/main" id="{033DD988-2335-48DC-8C13-33D6C6F1C339}"/>
              </a:ext>
            </a:extLst>
          </p:cNvPr>
          <p:cNvCxnSpPr>
            <a:cxnSpLocks/>
          </p:cNvCxnSpPr>
          <p:nvPr/>
        </p:nvCxnSpPr>
        <p:spPr>
          <a:xfrm>
            <a:off x="9662000" y="5673393"/>
            <a:ext cx="533400"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4" name="Conector reto 49">
            <a:extLst>
              <a:ext uri="{FF2B5EF4-FFF2-40B4-BE49-F238E27FC236}">
                <a16:creationId xmlns:a16="http://schemas.microsoft.com/office/drawing/2014/main" id="{66FC1462-721A-4E4B-BA0F-2D5638361814}"/>
              </a:ext>
            </a:extLst>
          </p:cNvPr>
          <p:cNvCxnSpPr>
            <a:cxnSpLocks/>
          </p:cNvCxnSpPr>
          <p:nvPr/>
        </p:nvCxnSpPr>
        <p:spPr>
          <a:xfrm>
            <a:off x="9662000" y="2993177"/>
            <a:ext cx="533400"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lumMod val="50000"/>
                  </a:schemeClr>
                </a:solidFill>
                <a:cs typeface="Arial" panose="020B0604020202020204" pitchFamily="34" charset="0"/>
              </a:rPr>
              <a:t>20</a:t>
            </a:fld>
            <a:endParaRPr lang="en-US" sz="800" dirty="0">
              <a:solidFill>
                <a:schemeClr val="bg1">
                  <a:lumMod val="50000"/>
                </a:schemeClr>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2017. All rights reserved  |</a:t>
            </a:r>
          </a:p>
        </p:txBody>
      </p:sp>
      <p:sp>
        <p:nvSpPr>
          <p:cNvPr id="2" name="Title 1"/>
          <p:cNvSpPr>
            <a:spLocks noGrp="1"/>
          </p:cNvSpPr>
          <p:nvPr>
            <p:ph type="title"/>
          </p:nvPr>
        </p:nvSpPr>
        <p:spPr/>
        <p:txBody>
          <a:bodyPr/>
          <a:lstStyle/>
          <a:p>
            <a:r>
              <a:rPr lang="en-US" dirty="0"/>
              <a:t>…to a mainstream topic impacting all of your digital business</a:t>
            </a:r>
          </a:p>
        </p:txBody>
      </p:sp>
    </p:spTree>
    <p:extLst>
      <p:ext uri="{BB962C8B-B14F-4D97-AF65-F5344CB8AC3E}">
        <p14:creationId xmlns:p14="http://schemas.microsoft.com/office/powerpoint/2010/main" val="301039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2" fill="hold" nodeType="withEffect">
                                  <p:stCondLst>
                                    <p:cond delay="100"/>
                                  </p:stCondLst>
                                  <p:childTnLst>
                                    <p:set>
                                      <p:cBhvr>
                                        <p:cTn id="19" dur="1" fill="hold">
                                          <p:stCondLst>
                                            <p:cond delay="0"/>
                                          </p:stCondLst>
                                        </p:cTn>
                                        <p:tgtEl>
                                          <p:spTgt spid="26"/>
                                        </p:tgtEl>
                                        <p:attrNameLst>
                                          <p:attrName>style.visibility</p:attrName>
                                        </p:attrNameLst>
                                      </p:cBhvr>
                                      <p:to>
                                        <p:strVal val="visible"/>
                                      </p:to>
                                    </p:set>
                                    <p:animEffect transition="in" filter="wipe(right)">
                                      <p:cBhvr>
                                        <p:cTn id="20" dur="500"/>
                                        <p:tgtEl>
                                          <p:spTgt spid="26"/>
                                        </p:tgtEl>
                                      </p:cBhvr>
                                    </p:animEffect>
                                  </p:childTnLst>
                                </p:cTn>
                              </p:par>
                              <p:par>
                                <p:cTn id="21" presetID="22" presetClass="entr" presetSubtype="2" fill="hold" nodeType="withEffect">
                                  <p:stCondLst>
                                    <p:cond delay="30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par>
                                <p:cTn id="24" presetID="49" presetClass="entr" presetSubtype="0" decel="100000" fill="hold" nodeType="withEffect">
                                  <p:stCondLst>
                                    <p:cond delay="75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par>
                                <p:cTn id="30" presetID="16" presetClass="entr" presetSubtype="37" fill="hold" nodeType="withEffect">
                                  <p:stCondLst>
                                    <p:cond delay="1000"/>
                                  </p:stCondLst>
                                  <p:childTnLst>
                                    <p:set>
                                      <p:cBhvr>
                                        <p:cTn id="31" dur="1" fill="hold">
                                          <p:stCondLst>
                                            <p:cond delay="0"/>
                                          </p:stCondLst>
                                        </p:cTn>
                                        <p:tgtEl>
                                          <p:spTgt spid="49"/>
                                        </p:tgtEl>
                                        <p:attrNameLst>
                                          <p:attrName>style.visibility</p:attrName>
                                        </p:attrNameLst>
                                      </p:cBhvr>
                                      <p:to>
                                        <p:strVal val="visible"/>
                                      </p:to>
                                    </p:set>
                                    <p:animEffect transition="in" filter="barn(outVertical)">
                                      <p:cBhvr>
                                        <p:cTn id="32" dur="500"/>
                                        <p:tgtEl>
                                          <p:spTgt spid="49"/>
                                        </p:tgtEl>
                                      </p:cBhvr>
                                    </p:animEffect>
                                  </p:childTnLst>
                                </p:cTn>
                              </p:par>
                              <p:par>
                                <p:cTn id="33" presetID="16" presetClass="entr" presetSubtype="37" fill="hold" nodeType="withEffect">
                                  <p:stCondLst>
                                    <p:cond delay="100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par>
                                <p:cTn id="36" presetID="16" presetClass="entr" presetSubtype="37" fill="hold" nodeType="withEffect">
                                  <p:stCondLst>
                                    <p:cond delay="1000"/>
                                  </p:stCondLst>
                                  <p:childTnLst>
                                    <p:set>
                                      <p:cBhvr>
                                        <p:cTn id="37" dur="1" fill="hold">
                                          <p:stCondLst>
                                            <p:cond delay="0"/>
                                          </p:stCondLst>
                                        </p:cTn>
                                        <p:tgtEl>
                                          <p:spTgt spid="51"/>
                                        </p:tgtEl>
                                        <p:attrNameLst>
                                          <p:attrName>style.visibility</p:attrName>
                                        </p:attrNameLst>
                                      </p:cBhvr>
                                      <p:to>
                                        <p:strVal val="visible"/>
                                      </p:to>
                                    </p:set>
                                    <p:animEffect transition="in" filter="barn(outVertical)">
                                      <p:cBhvr>
                                        <p:cTn id="38" dur="500"/>
                                        <p:tgtEl>
                                          <p:spTgt spid="51"/>
                                        </p:tgtEl>
                                      </p:cBhvr>
                                    </p:animEffect>
                                  </p:childTnLst>
                                </p:cTn>
                              </p:par>
                              <p:par>
                                <p:cTn id="39" presetID="16" presetClass="entr" presetSubtype="37" fill="hold" nodeType="withEffect">
                                  <p:stCondLst>
                                    <p:cond delay="1000"/>
                                  </p:stCondLst>
                                  <p:childTnLst>
                                    <p:set>
                                      <p:cBhvr>
                                        <p:cTn id="40" dur="1" fill="hold">
                                          <p:stCondLst>
                                            <p:cond delay="0"/>
                                          </p:stCondLst>
                                        </p:cTn>
                                        <p:tgtEl>
                                          <p:spTgt spid="52"/>
                                        </p:tgtEl>
                                        <p:attrNameLst>
                                          <p:attrName>style.visibility</p:attrName>
                                        </p:attrNameLst>
                                      </p:cBhvr>
                                      <p:to>
                                        <p:strVal val="visible"/>
                                      </p:to>
                                    </p:set>
                                    <p:animEffect transition="in" filter="barn(outVertical)">
                                      <p:cBhvr>
                                        <p:cTn id="41" dur="500"/>
                                        <p:tgtEl>
                                          <p:spTgt spid="52"/>
                                        </p:tgtEl>
                                      </p:cBhvr>
                                    </p:animEffect>
                                  </p:childTnLst>
                                </p:cTn>
                              </p:par>
                              <p:par>
                                <p:cTn id="42" presetID="16" presetClass="entr" presetSubtype="37" fill="hold" nodeType="withEffect">
                                  <p:stCondLst>
                                    <p:cond delay="1000"/>
                                  </p:stCondLst>
                                  <p:childTnLst>
                                    <p:set>
                                      <p:cBhvr>
                                        <p:cTn id="43" dur="1" fill="hold">
                                          <p:stCondLst>
                                            <p:cond delay="0"/>
                                          </p:stCondLst>
                                        </p:cTn>
                                        <p:tgtEl>
                                          <p:spTgt spid="53"/>
                                        </p:tgtEl>
                                        <p:attrNameLst>
                                          <p:attrName>style.visibility</p:attrName>
                                        </p:attrNameLst>
                                      </p:cBhvr>
                                      <p:to>
                                        <p:strVal val="visible"/>
                                      </p:to>
                                    </p:set>
                                    <p:animEffect transition="in" filter="barn(outVertical)">
                                      <p:cBhvr>
                                        <p:cTn id="44" dur="500"/>
                                        <p:tgtEl>
                                          <p:spTgt spid="53"/>
                                        </p:tgtEl>
                                      </p:cBhvr>
                                    </p:animEffect>
                                  </p:childTnLst>
                                </p:cTn>
                              </p:par>
                              <p:par>
                                <p:cTn id="45" presetID="16" presetClass="entr" presetSubtype="37" fill="hold" nodeType="withEffect">
                                  <p:stCondLst>
                                    <p:cond delay="1000"/>
                                  </p:stCondLst>
                                  <p:childTnLst>
                                    <p:set>
                                      <p:cBhvr>
                                        <p:cTn id="46" dur="1" fill="hold">
                                          <p:stCondLst>
                                            <p:cond delay="0"/>
                                          </p:stCondLst>
                                        </p:cTn>
                                        <p:tgtEl>
                                          <p:spTgt spid="54"/>
                                        </p:tgtEl>
                                        <p:attrNameLst>
                                          <p:attrName>style.visibility</p:attrName>
                                        </p:attrNameLst>
                                      </p:cBhvr>
                                      <p:to>
                                        <p:strVal val="visible"/>
                                      </p:to>
                                    </p:set>
                                    <p:animEffect transition="in" filter="barn(outVertical)">
                                      <p:cBhvr>
                                        <p:cTn id="47" dur="500"/>
                                        <p:tgtEl>
                                          <p:spTgt spid="54"/>
                                        </p:tgtEl>
                                      </p:cBhvr>
                                    </p:animEffect>
                                  </p:childTnLst>
                                </p:cTn>
                              </p:par>
                              <p:par>
                                <p:cTn id="48" presetID="16" presetClass="entr" presetSubtype="37" fill="hold" grpId="0" nodeType="withEffect">
                                  <p:stCondLst>
                                    <p:cond delay="1000"/>
                                  </p:stCondLst>
                                  <p:childTnLst>
                                    <p:set>
                                      <p:cBhvr>
                                        <p:cTn id="49" dur="1" fill="hold">
                                          <p:stCondLst>
                                            <p:cond delay="0"/>
                                          </p:stCondLst>
                                        </p:cTn>
                                        <p:tgtEl>
                                          <p:spTgt spid="29"/>
                                        </p:tgtEl>
                                        <p:attrNameLst>
                                          <p:attrName>style.visibility</p:attrName>
                                        </p:attrNameLst>
                                      </p:cBhvr>
                                      <p:to>
                                        <p:strVal val="visible"/>
                                      </p:to>
                                    </p:set>
                                    <p:animEffect transition="in" filter="barn(outVertical)">
                                      <p:cBhvr>
                                        <p:cTn id="50" dur="500"/>
                                        <p:tgtEl>
                                          <p:spTgt spid="29"/>
                                        </p:tgtEl>
                                      </p:cBhvr>
                                    </p:animEffect>
                                  </p:childTnLst>
                                </p:cTn>
                              </p:par>
                              <p:par>
                                <p:cTn id="51" presetID="16" presetClass="entr" presetSubtype="37"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Effect transition="in" filter="barn(outVertical)">
                                      <p:cBhvr>
                                        <p:cTn id="53" dur="500"/>
                                        <p:tgtEl>
                                          <p:spTgt spid="30"/>
                                        </p:tgtEl>
                                      </p:cBhvr>
                                    </p:animEffect>
                                  </p:childTnLst>
                                </p:cTn>
                              </p:par>
                              <p:par>
                                <p:cTn id="54" presetID="16" presetClass="entr" presetSubtype="37" fill="hold" grpId="0" nodeType="withEffect">
                                  <p:stCondLst>
                                    <p:cond delay="1000"/>
                                  </p:stCondLst>
                                  <p:childTnLst>
                                    <p:set>
                                      <p:cBhvr>
                                        <p:cTn id="55" dur="1" fill="hold">
                                          <p:stCondLst>
                                            <p:cond delay="0"/>
                                          </p:stCondLst>
                                        </p:cTn>
                                        <p:tgtEl>
                                          <p:spTgt spid="31"/>
                                        </p:tgtEl>
                                        <p:attrNameLst>
                                          <p:attrName>style.visibility</p:attrName>
                                        </p:attrNameLst>
                                      </p:cBhvr>
                                      <p:to>
                                        <p:strVal val="visible"/>
                                      </p:to>
                                    </p:set>
                                    <p:animEffect transition="in" filter="barn(outVertical)">
                                      <p:cBhvr>
                                        <p:cTn id="56" dur="500"/>
                                        <p:tgtEl>
                                          <p:spTgt spid="31"/>
                                        </p:tgtEl>
                                      </p:cBhvr>
                                    </p:animEffect>
                                  </p:childTnLst>
                                </p:cTn>
                              </p:par>
                              <p:par>
                                <p:cTn id="57" presetID="16" presetClass="entr" presetSubtype="37" fill="hold" grpId="0" nodeType="withEffect">
                                  <p:stCondLst>
                                    <p:cond delay="1000"/>
                                  </p:stCondLst>
                                  <p:childTnLst>
                                    <p:set>
                                      <p:cBhvr>
                                        <p:cTn id="58" dur="1" fill="hold">
                                          <p:stCondLst>
                                            <p:cond delay="0"/>
                                          </p:stCondLst>
                                        </p:cTn>
                                        <p:tgtEl>
                                          <p:spTgt spid="32"/>
                                        </p:tgtEl>
                                        <p:attrNameLst>
                                          <p:attrName>style.visibility</p:attrName>
                                        </p:attrNameLst>
                                      </p:cBhvr>
                                      <p:to>
                                        <p:strVal val="visible"/>
                                      </p:to>
                                    </p:set>
                                    <p:animEffect transition="in" filter="barn(outVertical)">
                                      <p:cBhvr>
                                        <p:cTn id="59" dur="500"/>
                                        <p:tgtEl>
                                          <p:spTgt spid="32"/>
                                        </p:tgtEl>
                                      </p:cBhvr>
                                    </p:animEffect>
                                  </p:childTnLst>
                                </p:cTn>
                              </p:par>
                              <p:par>
                                <p:cTn id="60" presetID="16" presetClass="entr" presetSubtype="37" fill="hold" grpId="0" nodeType="withEffect">
                                  <p:stCondLst>
                                    <p:cond delay="1000"/>
                                  </p:stCondLst>
                                  <p:childTnLst>
                                    <p:set>
                                      <p:cBhvr>
                                        <p:cTn id="61" dur="1" fill="hold">
                                          <p:stCondLst>
                                            <p:cond delay="0"/>
                                          </p:stCondLst>
                                        </p:cTn>
                                        <p:tgtEl>
                                          <p:spTgt spid="33"/>
                                        </p:tgtEl>
                                        <p:attrNameLst>
                                          <p:attrName>style.visibility</p:attrName>
                                        </p:attrNameLst>
                                      </p:cBhvr>
                                      <p:to>
                                        <p:strVal val="visible"/>
                                      </p:to>
                                    </p:set>
                                    <p:animEffect transition="in" filter="barn(outVertical)">
                                      <p:cBhvr>
                                        <p:cTn id="62" dur="500"/>
                                        <p:tgtEl>
                                          <p:spTgt spid="33"/>
                                        </p:tgtEl>
                                      </p:cBhvr>
                                    </p:animEffect>
                                  </p:childTnLst>
                                </p:cTn>
                              </p:par>
                              <p:par>
                                <p:cTn id="63" presetID="16" presetClass="entr" presetSubtype="37"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Effect transition="in" filter="barn(outVertical)">
                                      <p:cBhvr>
                                        <p:cTn id="65" dur="500"/>
                                        <p:tgtEl>
                                          <p:spTgt spid="34"/>
                                        </p:tgtEl>
                                      </p:cBhvr>
                                    </p:animEffect>
                                  </p:childTnLst>
                                </p:cTn>
                              </p:par>
                              <p:par>
                                <p:cTn id="66" presetID="16" presetClass="entr" presetSubtype="37"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Effect transition="in" filter="barn(outVertic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28" grpId="0" animBg="1"/>
      <p:bldP spid="29" grpId="0"/>
      <p:bldP spid="30" grpId="0"/>
      <p:bldP spid="31" grpId="0"/>
      <p:bldP spid="32" grpId="0"/>
      <p:bldP spid="33"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3007590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1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7" name="Freeform 6">
            <a:extLst>
              <a:ext uri="{FF2B5EF4-FFF2-40B4-BE49-F238E27FC236}">
                <a16:creationId xmlns:a16="http://schemas.microsoft.com/office/drawing/2014/main" id="{631F0F0A-472B-4CAB-88F4-DEDA90391D49}"/>
              </a:ext>
            </a:extLst>
          </p:cNvPr>
          <p:cNvSpPr>
            <a:spLocks/>
          </p:cNvSpPr>
          <p:nvPr/>
        </p:nvSpPr>
        <p:spPr bwMode="auto">
          <a:xfrm flipV="1">
            <a:off x="6081645" y="2997000"/>
            <a:ext cx="6179436" cy="3861000"/>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Rectangle 37">
            <a:extLst>
              <a:ext uri="{FF2B5EF4-FFF2-40B4-BE49-F238E27FC236}">
                <a16:creationId xmlns:a16="http://schemas.microsoft.com/office/drawing/2014/main" id="{8B45846C-5F7B-4808-98D7-88F73092852A}"/>
              </a:ext>
            </a:extLst>
          </p:cNvPr>
          <p:cNvSpPr/>
          <p:nvPr/>
        </p:nvSpPr>
        <p:spPr>
          <a:xfrm>
            <a:off x="8112000" y="4831672"/>
            <a:ext cx="3168000" cy="1477328"/>
          </a:xfrm>
          <a:prstGeom prst="rect">
            <a:avLst/>
          </a:prstGeom>
        </p:spPr>
        <p:txBody>
          <a:bodyPr wrap="square">
            <a:spAutoFit/>
          </a:bodyPr>
          <a:lstStyle/>
          <a:p>
            <a:pPr lvl="0">
              <a:defRPr/>
            </a:pPr>
            <a:r>
              <a:rPr kumimoji="0" lang="en-GB" altLang="fr-FR" sz="1800" b="0" i="0" u="none" strike="noStrike" kern="0" cap="none" spc="0" normalizeH="0" baseline="0" noProof="0" dirty="0">
                <a:ln>
                  <a:noFill/>
                </a:ln>
                <a:solidFill>
                  <a:schemeClr val="bg1"/>
                </a:solidFill>
                <a:effectLst/>
                <a:uLnTx/>
                <a:uFillTx/>
                <a:latin typeface="Verdana"/>
                <a:ea typeface="Calibri" panose="020F0502020204030204" pitchFamily="34" charset="0"/>
                <a:cs typeface="Times New Roman" panose="02020603050405020304" pitchFamily="18" charset="0"/>
              </a:rPr>
              <a:t>Cloud is becoming a ubiquitous delivery option for all kinds </a:t>
            </a:r>
            <a:r>
              <a:rPr lang="en-GB" altLang="fr-FR" kern="0" dirty="0">
                <a:solidFill>
                  <a:schemeClr val="bg1"/>
                </a:solidFill>
                <a:latin typeface="Verdana"/>
                <a:ea typeface="Calibri" panose="020F0502020204030204" pitchFamily="34" charset="0"/>
                <a:cs typeface="Times New Roman" panose="02020603050405020304" pitchFamily="18" charset="0"/>
              </a:rPr>
              <a:t>of IT</a:t>
            </a:r>
            <a:r>
              <a:rPr lang="en-US" kern="0" dirty="0">
                <a:solidFill>
                  <a:schemeClr val="bg1"/>
                </a:solidFill>
                <a:latin typeface="Verdana"/>
                <a:ea typeface="Calibri" panose="020F0502020204030204" pitchFamily="34" charset="0"/>
                <a:cs typeface="Times New Roman" panose="02020603050405020304" pitchFamily="18" charset="0"/>
              </a:rPr>
              <a:t>—</a:t>
            </a:r>
            <a:r>
              <a:rPr kumimoji="0" lang="en-GB" altLang="fr-FR" sz="1800" b="1" i="0" u="none" strike="noStrike" kern="0" cap="none" spc="0" normalizeH="0" baseline="0" noProof="0" dirty="0">
                <a:ln>
                  <a:noFill/>
                </a:ln>
                <a:solidFill>
                  <a:schemeClr val="bg1"/>
                </a:solidFill>
                <a:effectLst/>
                <a:uLnTx/>
                <a:uFillTx/>
                <a:latin typeface="Verdana"/>
                <a:ea typeface="Calibri" panose="020F0502020204030204" pitchFamily="34" charset="0"/>
                <a:cs typeface="Times New Roman" panose="02020603050405020304" pitchFamily="18" charset="0"/>
              </a:rPr>
              <a:t>but few enterprises today are truly cloud first</a:t>
            </a:r>
            <a:endParaRPr kumimoji="0" lang="en-GB" altLang="fr-FR" sz="1800" b="1" i="0" u="none" strike="noStrike" kern="0" cap="none" spc="0" normalizeH="0" baseline="0" noProof="0" dirty="0">
              <a:ln>
                <a:noFill/>
              </a:ln>
              <a:solidFill>
                <a:schemeClr val="bg1"/>
              </a:solidFill>
              <a:effectLst/>
              <a:uLnTx/>
              <a:uFillTx/>
              <a:latin typeface="Verdana"/>
            </a:endParaRPr>
          </a:p>
        </p:txBody>
      </p:sp>
      <p:sp>
        <p:nvSpPr>
          <p:cNvPr id="39" name="Rectangle 38">
            <a:extLst>
              <a:ext uri="{FF2B5EF4-FFF2-40B4-BE49-F238E27FC236}">
                <a16:creationId xmlns:a16="http://schemas.microsoft.com/office/drawing/2014/main" id="{60FCB08B-4C09-45EB-8B47-4285B7D0DA06}"/>
              </a:ext>
            </a:extLst>
          </p:cNvPr>
          <p:cNvSpPr/>
          <p:nvPr/>
        </p:nvSpPr>
        <p:spPr>
          <a:xfrm>
            <a:off x="1704000" y="1672427"/>
            <a:ext cx="2353420" cy="830997"/>
          </a:xfrm>
          <a:prstGeom prst="rect">
            <a:avLst/>
          </a:prstGeom>
        </p:spPr>
        <p:txBody>
          <a:bodyPr wrap="square">
            <a:spAutoFit/>
          </a:bodyPr>
          <a:lstStyle/>
          <a:p>
            <a:pPr marL="0" marR="0" lvl="0" indent="0" algn="l" defTabSz="914400" rtl="0" eaLnBrk="1" fontAlgn="auto" latinLnBrk="0" hangingPunct="1">
              <a:spcBef>
                <a:spcPts val="0"/>
              </a:spcBef>
              <a:spcAft>
                <a:spcPts val="1200"/>
              </a:spcAft>
              <a:buClrTx/>
              <a:buSzTx/>
              <a:buFontTx/>
              <a:buNone/>
              <a:tabLst/>
              <a:defRPr/>
            </a:pPr>
            <a:r>
              <a:rPr kumimoji="0" lang="fr-FR" sz="1600" b="1" i="0" u="none" strike="noStrike" kern="0" cap="none" spc="0" normalizeH="0" baseline="0" noProof="0" dirty="0" err="1">
                <a:ln>
                  <a:noFill/>
                </a:ln>
                <a:solidFill>
                  <a:srgbClr val="0070AD"/>
                </a:solidFill>
                <a:effectLst/>
                <a:uLnTx/>
                <a:uFillTx/>
                <a:latin typeface="Verdana"/>
                <a:ea typeface="+mn-ea"/>
                <a:cs typeface="Arial" panose="020B0604020202020204" pitchFamily="34" charset="0"/>
              </a:rPr>
              <a:t>Overcome</a:t>
            </a:r>
            <a:b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br>
            <a: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the </a:t>
            </a:r>
            <a:r>
              <a:rPr kumimoji="0" lang="fr-FR" sz="1600" b="1" i="0" u="none" strike="noStrike" kern="0" cap="none" spc="0" normalizeH="0" baseline="0" noProof="0" dirty="0" err="1">
                <a:ln>
                  <a:noFill/>
                </a:ln>
                <a:solidFill>
                  <a:srgbClr val="0070AD"/>
                </a:solidFill>
                <a:effectLst/>
                <a:uLnTx/>
                <a:uFillTx/>
                <a:latin typeface="Verdana"/>
                <a:ea typeface="+mn-ea"/>
                <a:cs typeface="Arial" panose="020B0604020202020204" pitchFamily="34" charset="0"/>
              </a:rPr>
              <a:t>barriers</a:t>
            </a:r>
            <a:b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br>
            <a: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to cloud adoption:</a:t>
            </a:r>
          </a:p>
        </p:txBody>
      </p:sp>
      <p:sp>
        <p:nvSpPr>
          <p:cNvPr id="40" name="Rectangle 39">
            <a:extLst>
              <a:ext uri="{FF2B5EF4-FFF2-40B4-BE49-F238E27FC236}">
                <a16:creationId xmlns:a16="http://schemas.microsoft.com/office/drawing/2014/main" id="{4E521704-6FBC-4EBE-B38D-97FD3D43A607}"/>
              </a:ext>
            </a:extLst>
          </p:cNvPr>
          <p:cNvSpPr/>
          <p:nvPr/>
        </p:nvSpPr>
        <p:spPr>
          <a:xfrm>
            <a:off x="1704000" y="2814613"/>
            <a:ext cx="2201794" cy="2939266"/>
          </a:xfrm>
          <a:prstGeom prst="rect">
            <a:avLst/>
          </a:prstGeom>
        </p:spPr>
        <p:txBody>
          <a:bodyPr wrap="square">
            <a:spAutoFit/>
          </a:bodyPr>
          <a:lstStyle/>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Legacy</a:t>
            </a: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IT</a:t>
            </a: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Security, </a:t>
            </a: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privacy</a:t>
            </a: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t>
            </a:r>
            <a:b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a:t>
            </a: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availability</a:t>
            </a:r>
            <a:endPar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Compliance</a:t>
            </a:r>
            <a:b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a:t>
            </a: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regulation</a:t>
            </a:r>
            <a:endPar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Ownership</a:t>
            </a:r>
            <a:b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a:t>
            </a: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governance</a:t>
            </a:r>
            <a:endPar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Skills</a:t>
            </a: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gaps</a:t>
            </a: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Process limitations</a:t>
            </a:r>
            <a:endParaRPr kumimoji="0" lang="pt-PT" sz="1600" b="0" i="0" u="none" strike="noStrike" kern="1200" cap="none" spc="0" normalizeH="0" baseline="0" noProof="0" dirty="0">
              <a:ln>
                <a:noFill/>
              </a:ln>
              <a:solidFill>
                <a:schemeClr val="tx1">
                  <a:lumMod val="75000"/>
                  <a:lumOff val="25000"/>
                </a:schemeClr>
              </a:solidFill>
              <a:effectLst/>
              <a:uLnTx/>
              <a:uFillTx/>
              <a:latin typeface="Verdana"/>
              <a:ea typeface="+mn-ea"/>
            </a:endParaRPr>
          </a:p>
        </p:txBody>
      </p:sp>
      <p:sp>
        <p:nvSpPr>
          <p:cNvPr id="41" name="Rectangle 40">
            <a:extLst>
              <a:ext uri="{FF2B5EF4-FFF2-40B4-BE49-F238E27FC236}">
                <a16:creationId xmlns:a16="http://schemas.microsoft.com/office/drawing/2014/main" id="{EBA01D76-7D0C-4A8E-B869-9D9F99A8F24F}"/>
              </a:ext>
            </a:extLst>
          </p:cNvPr>
          <p:cNvSpPr/>
          <p:nvPr/>
        </p:nvSpPr>
        <p:spPr>
          <a:xfrm>
            <a:off x="4625628" y="1672427"/>
            <a:ext cx="2190368" cy="830997"/>
          </a:xfrm>
          <a:prstGeom prst="rect">
            <a:avLst/>
          </a:prstGeom>
        </p:spPr>
        <p:txBody>
          <a:bodyPr wrap="square">
            <a:spAutoFit/>
          </a:bodyPr>
          <a:lstStyle/>
          <a:p>
            <a:pPr marL="0" marR="0" lvl="0" indent="0" algn="l" defTabSz="914400" rtl="0" eaLnBrk="1" fontAlgn="auto" latinLnBrk="0" hangingPunct="1">
              <a:spcBef>
                <a:spcPts val="0"/>
              </a:spcBef>
              <a:spcAft>
                <a:spcPts val="1200"/>
              </a:spcAft>
              <a:buClrTx/>
              <a:buSzTx/>
              <a:buFontTx/>
              <a:buNone/>
              <a:tabLst/>
              <a:defRPr/>
            </a:pPr>
            <a:r>
              <a:rPr kumimoji="0" lang="fr-FR" sz="1600" b="1" i="0" u="none" strike="noStrike" kern="0" cap="none" spc="0" normalizeH="0" baseline="0" noProof="0" dirty="0" err="1">
                <a:ln>
                  <a:noFill/>
                </a:ln>
                <a:solidFill>
                  <a:srgbClr val="0070AD"/>
                </a:solidFill>
                <a:effectLst/>
                <a:uLnTx/>
                <a:uFillTx/>
                <a:latin typeface="Verdana"/>
                <a:ea typeface="+mn-ea"/>
                <a:cs typeface="Arial" panose="020B0604020202020204" pitchFamily="34" charset="0"/>
              </a:rPr>
              <a:t>Unlock</a:t>
            </a:r>
            <a: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 the real </a:t>
            </a:r>
            <a:r>
              <a:rPr kumimoji="0" lang="fr-FR" sz="1600" b="1" i="0" u="none" strike="noStrike" kern="0" cap="none" spc="0" normalizeH="0" baseline="0" noProof="0" dirty="0" err="1">
                <a:ln>
                  <a:noFill/>
                </a:ln>
                <a:solidFill>
                  <a:srgbClr val="0070AD"/>
                </a:solidFill>
                <a:effectLst/>
                <a:uLnTx/>
                <a:uFillTx/>
                <a:latin typeface="Verdana"/>
                <a:ea typeface="+mn-ea"/>
                <a:cs typeface="Arial" panose="020B0604020202020204" pitchFamily="34" charset="0"/>
              </a:rPr>
              <a:t>benefits</a:t>
            </a:r>
            <a: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 of </a:t>
            </a:r>
            <a:r>
              <a:rPr kumimoji="0" lang="fr-FR" sz="1600" b="1" i="0" u="none" strike="noStrike" kern="0" cap="none" spc="0" normalizeH="0" baseline="0" noProof="0" dirty="0" err="1">
                <a:ln>
                  <a:noFill/>
                </a:ln>
                <a:solidFill>
                  <a:srgbClr val="0070AD"/>
                </a:solidFill>
                <a:effectLst/>
                <a:uLnTx/>
                <a:uFillTx/>
                <a:latin typeface="Verdana"/>
                <a:ea typeface="+mn-ea"/>
                <a:cs typeface="Arial" panose="020B0604020202020204" pitchFamily="34" charset="0"/>
              </a:rPr>
              <a:t>being</a:t>
            </a:r>
            <a:r>
              <a:rPr kumimoji="0" lang="fr-FR" sz="16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 cloud first:</a:t>
            </a:r>
          </a:p>
        </p:txBody>
      </p:sp>
      <p:sp>
        <p:nvSpPr>
          <p:cNvPr id="42" name="Rectangle 41">
            <a:extLst>
              <a:ext uri="{FF2B5EF4-FFF2-40B4-BE49-F238E27FC236}">
                <a16:creationId xmlns:a16="http://schemas.microsoft.com/office/drawing/2014/main" id="{5AE29C7D-5483-4882-9992-79673995662D}"/>
              </a:ext>
            </a:extLst>
          </p:cNvPr>
          <p:cNvSpPr/>
          <p:nvPr/>
        </p:nvSpPr>
        <p:spPr>
          <a:xfrm>
            <a:off x="4625628" y="2814613"/>
            <a:ext cx="2032000" cy="1631216"/>
          </a:xfrm>
          <a:prstGeom prst="rect">
            <a:avLst/>
          </a:prstGeom>
        </p:spPr>
        <p:txBody>
          <a:bodyPr wrap="square">
            <a:spAutoFit/>
          </a:bodyPr>
          <a:lstStyle/>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Efficiency</a:t>
            </a:r>
            <a:endPar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Agility</a:t>
            </a: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Scalability</a:t>
            </a:r>
            <a:endPar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Innovation</a:t>
            </a:r>
          </a:p>
          <a:p>
            <a:pPr marL="212400" marR="0" lvl="1" indent="-212400" algn="l" defTabSz="914400" rtl="0" eaLnBrk="1" fontAlgn="auto" latinLnBrk="0" hangingPunct="1">
              <a:spcBef>
                <a:spcPts val="0"/>
              </a:spcBef>
              <a:spcAft>
                <a:spcPts val="600"/>
              </a:spcAft>
              <a:buClr>
                <a:srgbClr val="0098CC"/>
              </a:buClr>
              <a:buSzTx/>
              <a:buFont typeface="Arial" panose="020B0604020202020204" pitchFamily="34" charset="0"/>
              <a:buChar char="•"/>
              <a:tabLst/>
              <a:defRPr/>
            </a:pPr>
            <a:r>
              <a:rPr kumimoji="0" lang="fr-FR" sz="16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Transformation</a:t>
            </a:r>
            <a:endParaRPr kumimoji="0" lang="pt-PT" sz="1600" b="0" i="0" u="none" strike="noStrike" kern="1200" cap="none" spc="0" normalizeH="0" baseline="0" noProof="0" dirty="0">
              <a:ln>
                <a:noFill/>
              </a:ln>
              <a:solidFill>
                <a:schemeClr val="tx1">
                  <a:lumMod val="75000"/>
                  <a:lumOff val="25000"/>
                </a:schemeClr>
              </a:solidFill>
              <a:effectLst/>
              <a:uLnTx/>
              <a:uFillTx/>
              <a:latin typeface="Verdana"/>
              <a:ea typeface="+mn-ea"/>
            </a:endParaRPr>
          </a:p>
        </p:txBody>
      </p:sp>
      <p:cxnSp>
        <p:nvCxnSpPr>
          <p:cNvPr id="43" name="Conector reto 49">
            <a:extLst>
              <a:ext uri="{FF2B5EF4-FFF2-40B4-BE49-F238E27FC236}">
                <a16:creationId xmlns:a16="http://schemas.microsoft.com/office/drawing/2014/main" id="{859A1938-5DFF-4C25-9182-97E3586B1A0B}"/>
              </a:ext>
            </a:extLst>
          </p:cNvPr>
          <p:cNvCxnSpPr>
            <a:cxnSpLocks/>
          </p:cNvCxnSpPr>
          <p:nvPr/>
        </p:nvCxnSpPr>
        <p:spPr>
          <a:xfrm flipV="1">
            <a:off x="4194031" y="1768828"/>
            <a:ext cx="0" cy="3924000"/>
          </a:xfrm>
          <a:prstGeom prst="line">
            <a:avLst/>
          </a:prstGeom>
          <a:solidFill>
            <a:schemeClr val="tx1"/>
          </a:solidFill>
          <a:ln w="42799" cap="flat">
            <a:solidFill>
              <a:srgbClr val="0070AD"/>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21</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2" name="Title 1"/>
          <p:cNvSpPr>
            <a:spLocks noGrp="1"/>
          </p:cNvSpPr>
          <p:nvPr>
            <p:ph type="title"/>
          </p:nvPr>
        </p:nvSpPr>
        <p:spPr/>
        <p:txBody>
          <a:bodyPr/>
          <a:lstStyle/>
          <a:p>
            <a:r>
              <a:rPr lang="en-US" dirty="0"/>
              <a:t>From cloud-first intent …</a:t>
            </a:r>
          </a:p>
        </p:txBody>
      </p:sp>
    </p:spTree>
    <p:extLst>
      <p:ext uri="{BB962C8B-B14F-4D97-AF65-F5344CB8AC3E}">
        <p14:creationId xmlns:p14="http://schemas.microsoft.com/office/powerpoint/2010/main" val="227241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22" presetClass="entr" presetSubtype="1" fill="hold" nodeType="withEffect">
                                  <p:stCondLst>
                                    <p:cond delay="50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2" presetClass="entr" presetSubtype="6" decel="10000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40"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94493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8" name="Rectangle 17"/>
          <p:cNvSpPr/>
          <p:nvPr/>
        </p:nvSpPr>
        <p:spPr>
          <a:xfrm>
            <a:off x="0" y="6553200"/>
            <a:ext cx="2273300" cy="304800"/>
          </a:xfrm>
          <a:prstGeom prst="rect">
            <a:avLst/>
          </a:prstGeom>
          <a:solidFill>
            <a:srgbClr val="E6E7E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c 64">
            <a:extLst>
              <a:ext uri="{FF2B5EF4-FFF2-40B4-BE49-F238E27FC236}">
                <a16:creationId xmlns:a16="http://schemas.microsoft.com/office/drawing/2014/main" id="{61972D38-98EF-4584-9ED8-943EA4777E7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2813" t="17874" b="13048"/>
          <a:stretch/>
        </p:blipFill>
        <p:spPr>
          <a:xfrm>
            <a:off x="0" y="1"/>
            <a:ext cx="7893752" cy="6858000"/>
          </a:xfrm>
          <a:prstGeom prst="rect">
            <a:avLst/>
          </a:prstGeom>
        </p:spPr>
      </p:pic>
      <p:sp>
        <p:nvSpPr>
          <p:cNvPr id="4" name="Rectangle 3">
            <a:extLst>
              <a:ext uri="{FF2B5EF4-FFF2-40B4-BE49-F238E27FC236}">
                <a16:creationId xmlns:a16="http://schemas.microsoft.com/office/drawing/2014/main" id="{8197A3D6-22F2-4A2C-9FF1-A45204FAF641}"/>
              </a:ext>
            </a:extLst>
          </p:cNvPr>
          <p:cNvSpPr/>
          <p:nvPr/>
        </p:nvSpPr>
        <p:spPr>
          <a:xfrm>
            <a:off x="4825515" y="4419803"/>
            <a:ext cx="6887672" cy="1832497"/>
          </a:xfrm>
          <a:prstGeom prst="rect">
            <a:avLst/>
          </a:prstGeom>
          <a:noFill/>
          <a:ln>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 name="Rectangle 4">
            <a:extLst>
              <a:ext uri="{FF2B5EF4-FFF2-40B4-BE49-F238E27FC236}">
                <a16:creationId xmlns:a16="http://schemas.microsoft.com/office/drawing/2014/main" id="{30DD247D-846C-473C-84D3-1C6BE48ED080}"/>
              </a:ext>
            </a:extLst>
          </p:cNvPr>
          <p:cNvSpPr/>
          <p:nvPr/>
        </p:nvSpPr>
        <p:spPr>
          <a:xfrm>
            <a:off x="6915566" y="4157700"/>
            <a:ext cx="2707570" cy="5833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6" name="Retângulo 6">
            <a:extLst>
              <a:ext uri="{FF2B5EF4-FFF2-40B4-BE49-F238E27FC236}">
                <a16:creationId xmlns:a16="http://schemas.microsoft.com/office/drawing/2014/main" id="{F618CC41-FD1B-4032-BE54-DC8DB45F7FF5}"/>
              </a:ext>
            </a:extLst>
          </p:cNvPr>
          <p:cNvSpPr/>
          <p:nvPr/>
        </p:nvSpPr>
        <p:spPr>
          <a:xfrm>
            <a:off x="7390146" y="2284810"/>
            <a:ext cx="117775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chemeClr val="tx2"/>
                </a:solidFill>
                <a:effectLst/>
                <a:uLnTx/>
                <a:uFillTx/>
                <a:latin typeface="Verdana"/>
                <a:ea typeface="+mn-ea"/>
                <a:cs typeface="+mn-cs"/>
              </a:rPr>
              <a:t>Align</a:t>
            </a:r>
          </a:p>
        </p:txBody>
      </p:sp>
      <p:sp>
        <p:nvSpPr>
          <p:cNvPr id="7" name="Rectangle 6">
            <a:extLst>
              <a:ext uri="{FF2B5EF4-FFF2-40B4-BE49-F238E27FC236}">
                <a16:creationId xmlns:a16="http://schemas.microsoft.com/office/drawing/2014/main" id="{EFF1BA95-5070-4A1F-A8F4-26CAEA475B19}"/>
              </a:ext>
            </a:extLst>
          </p:cNvPr>
          <p:cNvSpPr/>
          <p:nvPr/>
        </p:nvSpPr>
        <p:spPr>
          <a:xfrm>
            <a:off x="4542308" y="2865465"/>
            <a:ext cx="1943764"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fr-FR" sz="1400" b="1"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Build</a:t>
            </a: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the roadmap and business case</a:t>
            </a:r>
            <a:b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for cloud</a:t>
            </a:r>
            <a:endPar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sp>
        <p:nvSpPr>
          <p:cNvPr id="8" name="Rectangle 7">
            <a:extLst>
              <a:ext uri="{FF2B5EF4-FFF2-40B4-BE49-F238E27FC236}">
                <a16:creationId xmlns:a16="http://schemas.microsoft.com/office/drawing/2014/main" id="{2525615A-408C-43FC-8B7F-31404BF89EED}"/>
              </a:ext>
            </a:extLst>
          </p:cNvPr>
          <p:cNvSpPr/>
          <p:nvPr/>
        </p:nvSpPr>
        <p:spPr>
          <a:xfrm>
            <a:off x="9558954" y="2865465"/>
            <a:ext cx="2328164" cy="1007968"/>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fr-FR" sz="1400" b="1"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Allocate</a:t>
            </a: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a:t>
            </a:r>
            <a:r>
              <a:rPr kumimoji="0" lang="fr-FR" sz="14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workloads</a:t>
            </a: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to public, </a:t>
            </a:r>
            <a:r>
              <a:rPr kumimoji="0" lang="fr-FR" sz="14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private</a:t>
            </a:r>
            <a:b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or </a:t>
            </a:r>
            <a:r>
              <a:rPr kumimoji="0" lang="fr-FR" sz="14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hybrid</a:t>
            </a: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cloud infrastructure, </a:t>
            </a:r>
            <a:r>
              <a:rPr kumimoji="0" lang="fr-FR" sz="14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safely</a:t>
            </a:r>
            <a:b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a:t>
            </a:r>
            <a:r>
              <a:rPr kumimoji="0" lang="fr-FR" sz="14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controlled</a:t>
            </a:r>
            <a:endPar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endParaRPr>
          </a:p>
        </p:txBody>
      </p:sp>
      <p:sp>
        <p:nvSpPr>
          <p:cNvPr id="9" name="Rectangle 8">
            <a:extLst>
              <a:ext uri="{FF2B5EF4-FFF2-40B4-BE49-F238E27FC236}">
                <a16:creationId xmlns:a16="http://schemas.microsoft.com/office/drawing/2014/main" id="{53F27B96-0A8A-471E-9196-08784845AE03}"/>
              </a:ext>
            </a:extLst>
          </p:cNvPr>
          <p:cNvSpPr/>
          <p:nvPr/>
        </p:nvSpPr>
        <p:spPr>
          <a:xfrm>
            <a:off x="6829344" y="2865465"/>
            <a:ext cx="2299357" cy="1007968"/>
          </a:xfrm>
          <a:prstGeom prst="rect">
            <a:avLst/>
          </a:prstGeom>
        </p:spPr>
        <p:txBody>
          <a:bodyPr wrap="square" lIns="0" rIns="0">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fr-FR"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Transforme</a:t>
            </a: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the applications portfolio</a:t>
            </a:r>
            <a:b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by </a:t>
            </a:r>
            <a:r>
              <a:rPr kumimoji="0" lang="fr-FR" sz="1400" b="0"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migrating</a:t>
            </a: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to the</a:t>
            </a:r>
            <a:b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cloud, or building new</a:t>
            </a:r>
            <a:b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fr-FR"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cloud-native applications</a:t>
            </a:r>
            <a:endPar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endParaRPr>
          </a:p>
        </p:txBody>
      </p:sp>
      <p:sp>
        <p:nvSpPr>
          <p:cNvPr id="10" name="Retângulo 6">
            <a:extLst>
              <a:ext uri="{FF2B5EF4-FFF2-40B4-BE49-F238E27FC236}">
                <a16:creationId xmlns:a16="http://schemas.microsoft.com/office/drawing/2014/main" id="{74C4ED48-62A6-4151-8F51-24F7388DC209}"/>
              </a:ext>
            </a:extLst>
          </p:cNvPr>
          <p:cNvSpPr/>
          <p:nvPr/>
        </p:nvSpPr>
        <p:spPr>
          <a:xfrm>
            <a:off x="4812769" y="2284810"/>
            <a:ext cx="140284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chemeClr val="tx2"/>
                </a:solidFill>
                <a:effectLst/>
                <a:uLnTx/>
                <a:uFillTx/>
                <a:latin typeface="Verdana"/>
                <a:ea typeface="+mn-ea"/>
                <a:cs typeface="+mn-cs"/>
              </a:rPr>
              <a:t>Advise</a:t>
            </a:r>
          </a:p>
        </p:txBody>
      </p:sp>
      <p:sp>
        <p:nvSpPr>
          <p:cNvPr id="11" name="Retângulo 6">
            <a:extLst>
              <a:ext uri="{FF2B5EF4-FFF2-40B4-BE49-F238E27FC236}">
                <a16:creationId xmlns:a16="http://schemas.microsoft.com/office/drawing/2014/main" id="{F9A0DD8D-B315-4280-9D00-0FE60E3465D7}"/>
              </a:ext>
            </a:extLst>
          </p:cNvPr>
          <p:cNvSpPr/>
          <p:nvPr/>
        </p:nvSpPr>
        <p:spPr>
          <a:xfrm>
            <a:off x="10019859" y="2284810"/>
            <a:ext cx="140635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chemeClr val="tx2"/>
                </a:solidFill>
                <a:effectLst/>
                <a:uLnTx/>
                <a:uFillTx/>
                <a:latin typeface="Verdana"/>
                <a:ea typeface="+mn-ea"/>
                <a:cs typeface="+mn-cs"/>
              </a:rPr>
              <a:t>Animate</a:t>
            </a:r>
          </a:p>
        </p:txBody>
      </p:sp>
      <p:sp>
        <p:nvSpPr>
          <p:cNvPr id="12" name="ZoneTexte 45">
            <a:extLst>
              <a:ext uri="{FF2B5EF4-FFF2-40B4-BE49-F238E27FC236}">
                <a16:creationId xmlns:a16="http://schemas.microsoft.com/office/drawing/2014/main" id="{BB995AFA-C160-434B-A7B3-C506EBC7B3C2}"/>
              </a:ext>
            </a:extLst>
          </p:cNvPr>
          <p:cNvSpPr txBox="1"/>
          <p:nvPr/>
        </p:nvSpPr>
        <p:spPr>
          <a:xfrm>
            <a:off x="5834771" y="4827006"/>
            <a:ext cx="4869160" cy="1123384"/>
          </a:xfrm>
          <a:prstGeom prst="rect">
            <a:avLst/>
          </a:prstGeom>
          <a:noFill/>
        </p:spPr>
        <p:txBody>
          <a:bodyPr wrap="square" lIns="0" tIns="0" rIns="0" bIns="0" rtlCol="0">
            <a:spAutoFit/>
          </a:bodyPr>
          <a:lstStyle/>
          <a:p>
            <a:pPr marL="0" marR="0" lvl="0" indent="0" algn="ctr" defTabSz="914619" rtl="0" eaLnBrk="0" fontAlgn="base" latinLnBrk="0" hangingPunct="0">
              <a:lnSpc>
                <a:spcPct val="85000"/>
              </a:lnSpc>
              <a:spcBef>
                <a:spcPct val="0"/>
              </a:spcBef>
              <a:spcAft>
                <a:spcPts val="600"/>
              </a:spcAft>
              <a:buClrTx/>
              <a:buSzTx/>
              <a:buFontTx/>
              <a:buNone/>
              <a:tabLst/>
              <a:defRPr/>
            </a:pPr>
            <a:r>
              <a:rPr kumimoji="0" lang="en-US" sz="1600" b="1" i="0" u="none" strike="noStrike" kern="0" cap="none" spc="0" normalizeH="0" baseline="0" noProof="0" dirty="0">
                <a:ln>
                  <a:noFill/>
                </a:ln>
                <a:solidFill>
                  <a:schemeClr val="tx1">
                    <a:lumMod val="75000"/>
                    <a:lumOff val="25000"/>
                  </a:schemeClr>
                </a:solidFill>
                <a:effectLst/>
                <a:uLnTx/>
                <a:uFillTx/>
                <a:latin typeface="Verdana"/>
                <a:ea typeface="+mn-ea"/>
                <a:cs typeface="+mn-cs"/>
              </a:rPr>
              <a:t>A complete portfolio of services</a:t>
            </a:r>
            <a:br>
              <a:rPr kumimoji="0" lang="en-US" sz="1600" b="1" i="0" u="none" strike="noStrike" kern="0" cap="none" spc="0" normalizeH="0" baseline="0" noProof="0" dirty="0">
                <a:ln>
                  <a:noFill/>
                </a:ln>
                <a:solidFill>
                  <a:schemeClr val="tx1">
                    <a:lumMod val="75000"/>
                    <a:lumOff val="25000"/>
                  </a:schemeClr>
                </a:solidFill>
                <a:effectLst/>
                <a:uLnTx/>
                <a:uFillTx/>
                <a:latin typeface="Verdana"/>
                <a:ea typeface="+mn-ea"/>
                <a:cs typeface="+mn-cs"/>
              </a:rPr>
            </a:br>
            <a:r>
              <a:rPr kumimoji="0" lang="en-US" sz="1600" b="1" i="0" u="none" strike="noStrike" kern="0" cap="none" spc="0" normalizeH="0" baseline="0" noProof="0" dirty="0">
                <a:ln>
                  <a:noFill/>
                </a:ln>
                <a:solidFill>
                  <a:schemeClr val="tx1">
                    <a:lumMod val="75000"/>
                    <a:lumOff val="25000"/>
                  </a:schemeClr>
                </a:solidFill>
                <a:effectLst/>
                <a:uLnTx/>
                <a:uFillTx/>
                <a:latin typeface="Verdana"/>
                <a:ea typeface="+mn-ea"/>
                <a:cs typeface="+mn-cs"/>
              </a:rPr>
              <a:t>that deliver a cloud-first way of working for the enterprise.</a:t>
            </a:r>
          </a:p>
          <a:p>
            <a:pPr marL="0" marR="0" lvl="0" indent="0" algn="ctr" defTabSz="914619" rtl="0" eaLnBrk="0" fontAlgn="base" latinLnBrk="0" hangingPunct="0">
              <a:lnSpc>
                <a:spcPct val="85000"/>
              </a:lnSpc>
              <a:spcBef>
                <a:spcPct val="0"/>
              </a:spcBef>
              <a:spcAft>
                <a:spcPts val="60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mn-ea"/>
                <a:cs typeface="+mn-cs"/>
              </a:rPr>
              <a:t>Over </a:t>
            </a:r>
            <a:r>
              <a:rPr kumimoji="0" lang="en-US" sz="1600" b="1" i="0" u="none" strike="noStrike" kern="0" cap="none" spc="0" normalizeH="0" baseline="0" noProof="0" dirty="0">
                <a:ln>
                  <a:noFill/>
                </a:ln>
                <a:solidFill>
                  <a:schemeClr val="tx1">
                    <a:lumMod val="75000"/>
                    <a:lumOff val="25000"/>
                  </a:schemeClr>
                </a:solidFill>
                <a:effectLst/>
                <a:uLnTx/>
                <a:uFillTx/>
                <a:latin typeface="Verdana"/>
                <a:ea typeface="+mn-ea"/>
                <a:cs typeface="+mn-cs"/>
              </a:rPr>
              <a:t>5,000 cloud projects </a:t>
            </a: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mn-ea"/>
                <a:cs typeface="+mn-cs"/>
              </a:rPr>
              <a:t>delivered for large enterprise customers worldwide since 2013.</a:t>
            </a:r>
          </a:p>
        </p:txBody>
      </p:sp>
      <p:sp>
        <p:nvSpPr>
          <p:cNvPr id="13" name="ZoneTexte 1">
            <a:extLst>
              <a:ext uri="{FF2B5EF4-FFF2-40B4-BE49-F238E27FC236}">
                <a16:creationId xmlns:a16="http://schemas.microsoft.com/office/drawing/2014/main" id="{5C0C6213-8809-4550-99CE-5D2269628C98}"/>
              </a:ext>
            </a:extLst>
          </p:cNvPr>
          <p:cNvSpPr txBox="1"/>
          <p:nvPr/>
        </p:nvSpPr>
        <p:spPr>
          <a:xfrm>
            <a:off x="7082499" y="4208500"/>
            <a:ext cx="237370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a:ln>
                  <a:noFill/>
                </a:ln>
                <a:solidFill>
                  <a:srgbClr val="12ABDB"/>
                </a:solidFill>
                <a:effectLst/>
                <a:uLnTx/>
                <a:uFillTx/>
                <a:latin typeface="Arial" panose="020B0604020202020204" pitchFamily="34" charset="0"/>
                <a:ea typeface="+mn-ea"/>
                <a:cs typeface="Arial" panose="020B0604020202020204" pitchFamily="34" charset="0"/>
              </a:rPr>
              <a:t>Cloud </a:t>
            </a:r>
            <a:r>
              <a:rPr kumimoji="0" lang="fr-FR" sz="2400" b="1" i="0" u="none" strike="noStrike" kern="0" cap="none" spc="0" normalizeH="0" baseline="0" noProof="0" dirty="0" err="1">
                <a:ln>
                  <a:noFill/>
                </a:ln>
                <a:solidFill>
                  <a:srgbClr val="12ABDB"/>
                </a:solidFill>
                <a:effectLst/>
                <a:uLnTx/>
                <a:uFillTx/>
                <a:latin typeface="Arial" panose="020B0604020202020204" pitchFamily="34" charset="0"/>
                <a:ea typeface="+mn-ea"/>
                <a:cs typeface="Arial" panose="020B0604020202020204" pitchFamily="34" charset="0"/>
              </a:rPr>
              <a:t>Choice</a:t>
            </a:r>
            <a:endParaRPr kumimoji="0" lang="fr-FR" sz="2400" b="1" i="0" u="none" strike="noStrike" kern="0" cap="none" spc="0" normalizeH="0" baseline="0" noProof="0" dirty="0">
              <a:ln>
                <a:noFill/>
              </a:ln>
              <a:solidFill>
                <a:srgbClr val="12ABDB"/>
              </a:solidFill>
              <a:effectLst/>
              <a:uLnTx/>
              <a:uFillTx/>
              <a:latin typeface="Arial" panose="020B0604020202020204" pitchFamily="34" charset="0"/>
              <a:ea typeface="+mn-ea"/>
              <a:cs typeface="Arial" panose="020B0604020202020204" pitchFamily="34" charset="0"/>
            </a:endParaRPr>
          </a:p>
        </p:txBody>
      </p:sp>
      <p:cxnSp>
        <p:nvCxnSpPr>
          <p:cNvPr id="14"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5514190" y="2493872"/>
            <a:ext cx="0" cy="533400"/>
          </a:xfrm>
          <a:prstGeom prst="line">
            <a:avLst/>
          </a:prstGeom>
          <a:solidFill>
            <a:schemeClr val="tx1"/>
          </a:solidFill>
          <a:ln w="42799"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5" name="Conector reto 49">
            <a:extLst>
              <a:ext uri="{FF2B5EF4-FFF2-40B4-BE49-F238E27FC236}">
                <a16:creationId xmlns:a16="http://schemas.microsoft.com/office/drawing/2014/main" id="{B14BCEF2-CE6C-46A6-81C7-49660B538DCB}"/>
              </a:ext>
            </a:extLst>
          </p:cNvPr>
          <p:cNvCxnSpPr>
            <a:cxnSpLocks/>
          </p:cNvCxnSpPr>
          <p:nvPr/>
        </p:nvCxnSpPr>
        <p:spPr>
          <a:xfrm rot="5400000" flipV="1">
            <a:off x="7979022" y="2493872"/>
            <a:ext cx="0" cy="533400"/>
          </a:xfrm>
          <a:prstGeom prst="line">
            <a:avLst/>
          </a:prstGeom>
          <a:solidFill>
            <a:schemeClr val="tx1"/>
          </a:solidFill>
          <a:ln w="42799"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6" name="Conector reto 49">
            <a:extLst>
              <a:ext uri="{FF2B5EF4-FFF2-40B4-BE49-F238E27FC236}">
                <a16:creationId xmlns:a16="http://schemas.microsoft.com/office/drawing/2014/main" id="{95DBD3E5-547F-4B40-B856-9E7A037988BC}"/>
              </a:ext>
            </a:extLst>
          </p:cNvPr>
          <p:cNvCxnSpPr>
            <a:cxnSpLocks/>
          </p:cNvCxnSpPr>
          <p:nvPr/>
        </p:nvCxnSpPr>
        <p:spPr>
          <a:xfrm rot="5400000" flipV="1">
            <a:off x="10723036" y="2493872"/>
            <a:ext cx="0" cy="533400"/>
          </a:xfrm>
          <a:prstGeom prst="line">
            <a:avLst/>
          </a:prstGeom>
          <a:solidFill>
            <a:schemeClr val="tx1"/>
          </a:solidFill>
          <a:ln w="42799"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fr-FR" dirty="0">
                <a:solidFill>
                  <a:schemeClr val="bg1"/>
                </a:solidFill>
              </a:rPr>
              <a:t>…to cloud-first reality</a:t>
            </a:r>
          </a:p>
        </p:txBody>
      </p:sp>
      <p:sp>
        <p:nvSpPr>
          <p:cNvPr id="19"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November 2017</a:t>
            </a:r>
          </a:p>
        </p:txBody>
      </p:sp>
    </p:spTree>
    <p:extLst>
      <p:ext uri="{BB962C8B-B14F-4D97-AF65-F5344CB8AC3E}">
        <p14:creationId xmlns:p14="http://schemas.microsoft.com/office/powerpoint/2010/main" val="35986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6" presetClass="entr" presetSubtype="37"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barn(outVertical)">
                                      <p:cBhvr>
                                        <p:cTn id="29" dur="500"/>
                                        <p:tgtEl>
                                          <p:spTgt spid="14"/>
                                        </p:tgtEl>
                                      </p:cBhvr>
                                    </p:animEffect>
                                  </p:childTnLst>
                                </p:cTn>
                              </p:par>
                              <p:par>
                                <p:cTn id="30" presetID="16" presetClass="entr" presetSubtype="37"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500"/>
                                        <p:tgtEl>
                                          <p:spTgt spid="15"/>
                                        </p:tgtEl>
                                      </p:cBhvr>
                                    </p:animEffect>
                                  </p:childTnLst>
                                </p:cTn>
                              </p:par>
                              <p:par>
                                <p:cTn id="33" presetID="16" presetClass="entr" presetSubtype="37"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barn(outVertical)">
                                      <p:cBhvr>
                                        <p:cTn id="35" dur="500"/>
                                        <p:tgtEl>
                                          <p:spTgt spid="16"/>
                                        </p:tgtEl>
                                      </p:cBhvr>
                                    </p:animEffect>
                                  </p:childTnLst>
                                </p:cTn>
                              </p:par>
                              <p:par>
                                <p:cTn id="36" presetID="18" presetClass="entr" presetSubtype="6" fill="hold" grpId="0" nodeType="withEffect">
                                  <p:stCondLst>
                                    <p:cond delay="750"/>
                                  </p:stCondLst>
                                  <p:childTnLst>
                                    <p:set>
                                      <p:cBhvr>
                                        <p:cTn id="37" dur="1" fill="hold">
                                          <p:stCondLst>
                                            <p:cond delay="0"/>
                                          </p:stCondLst>
                                        </p:cTn>
                                        <p:tgtEl>
                                          <p:spTgt spid="4"/>
                                        </p:tgtEl>
                                        <p:attrNameLst>
                                          <p:attrName>style.visibility</p:attrName>
                                        </p:attrNameLst>
                                      </p:cBhvr>
                                      <p:to>
                                        <p:strVal val="visible"/>
                                      </p:to>
                                    </p:set>
                                    <p:animEffect transition="in" filter="strips(downRight)">
                                      <p:cBhvr>
                                        <p:cTn id="38" dur="500"/>
                                        <p:tgtEl>
                                          <p:spTgt spid="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9203156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6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F8654E33-A528-4C0C-8EB2-CCB01C4955EF}"/>
              </a:ext>
            </a:extLst>
          </p:cNvPr>
          <p:cNvSpPr/>
          <p:nvPr/>
        </p:nvSpPr>
        <p:spPr>
          <a:xfrm>
            <a:off x="523300" y="1294377"/>
            <a:ext cx="5356700" cy="4006623"/>
          </a:xfrm>
          <a:prstGeom prst="rect">
            <a:avLst/>
          </a:prstGeom>
          <a:noFill/>
          <a:ln>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pic>
        <p:nvPicPr>
          <p:cNvPr id="14" name="Graphic 13">
            <a:extLst>
              <a:ext uri="{FF2B5EF4-FFF2-40B4-BE49-F238E27FC236}">
                <a16:creationId xmlns:a16="http://schemas.microsoft.com/office/drawing/2014/main" id="{6C08829C-9D3B-4085-A8D3-43030D2E1B0C}"/>
              </a:ext>
            </a:extLst>
          </p:cNvPr>
          <p:cNvPicPr>
            <a:picLocks noChangeAspect="1"/>
          </p:cNvPicPr>
          <p:nvPr/>
        </p:nvPicPr>
        <p:blipFill>
          <a:blip r:embed="rId6">
            <a:extLst>
              <a:ext uri="{96DAC541-7B7A-43D3-8B79-37D633B846F1}">
                <asvg:svgBlip xmlns:asvg="http://schemas.microsoft.com/office/drawing/2016/SVG/main" r:embed="rId7"/>
              </a:ext>
            </a:extLst>
          </a:blip>
          <a:srcRect t="20875"/>
          <a:stretch>
            <a:fillRect/>
          </a:stretch>
        </p:blipFill>
        <p:spPr>
          <a:xfrm rot="19800000" flipV="1">
            <a:off x="5660343" y="1060820"/>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pic>
        <p:nvPicPr>
          <p:cNvPr id="15" name="Picture 14">
            <a:extLst>
              <a:ext uri="{FF2B5EF4-FFF2-40B4-BE49-F238E27FC236}">
                <a16:creationId xmlns:a16="http://schemas.microsoft.com/office/drawing/2014/main" id="{D2DFDB19-2885-47B9-B49D-64522C4BE7CE}"/>
              </a:ext>
            </a:extLst>
          </p:cNvPr>
          <p:cNvPicPr>
            <a:picLocks noChangeAspect="1"/>
          </p:cNvPicPr>
          <p:nvPr/>
        </p:nvPicPr>
        <p:blipFill rotWithShape="1">
          <a:blip r:embed="rId8">
            <a:extLst>
              <a:ext uri="{28A0092B-C50C-407E-A947-70E740481C1C}">
                <a14:useLocalDpi xmlns:a14="http://schemas.microsoft.com/office/drawing/2010/main" val="0"/>
              </a:ext>
            </a:extLst>
          </a:blip>
          <a:srcRect l="45520" t="29259" r="13741" b="43519"/>
          <a:stretch/>
        </p:blipFill>
        <p:spPr>
          <a:xfrm>
            <a:off x="6127845" y="1051901"/>
            <a:ext cx="4965700" cy="1866900"/>
          </a:xfrm>
          <a:prstGeom prst="rect">
            <a:avLst/>
          </a:prstGeom>
        </p:spPr>
      </p:pic>
      <p:sp>
        <p:nvSpPr>
          <p:cNvPr id="16" name="Rectangle 15">
            <a:extLst>
              <a:ext uri="{FF2B5EF4-FFF2-40B4-BE49-F238E27FC236}">
                <a16:creationId xmlns:a16="http://schemas.microsoft.com/office/drawing/2014/main" id="{280A9B4C-312F-4B7D-B4AD-BCAAE60AE6AD}"/>
              </a:ext>
            </a:extLst>
          </p:cNvPr>
          <p:cNvSpPr/>
          <p:nvPr/>
        </p:nvSpPr>
        <p:spPr>
          <a:xfrm>
            <a:off x="8490073" y="4031800"/>
            <a:ext cx="3085957" cy="667875"/>
          </a:xfrm>
          <a:prstGeom prst="rect">
            <a:avLst/>
          </a:prstGeom>
        </p:spPr>
        <p:txBody>
          <a:bodyPr wrap="square" anchor="ctr">
            <a:spAutoFit/>
          </a:bodyPr>
          <a:lstStyle/>
          <a:p>
            <a:pPr marL="0" marR="0" lvl="0" indent="0" algn="l" defTabSz="914400" rtl="0" eaLnBrk="1" fontAlgn="auto" latinLnBrk="0" hangingPunct="1">
              <a:lnSpc>
                <a:spcPct val="85000"/>
              </a:lnSpc>
              <a:spcBef>
                <a:spcPts val="0"/>
              </a:spcBef>
              <a:spcAft>
                <a:spcPts val="600"/>
              </a:spcAft>
              <a:buClrTx/>
              <a:buSzPct val="100000"/>
              <a:buFontTx/>
              <a:buNone/>
              <a:tabLst/>
              <a:defRPr/>
            </a:pPr>
            <a:r>
              <a:rPr kumimoji="0" lang="en-US" sz="1600" b="1"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Navigate change</a:t>
            </a:r>
            <a:r>
              <a:rPr kumimoji="0" lang="en-US" sz="1200" b="1"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 </a:t>
            </a:r>
            <a:br>
              <a:rPr kumimoji="0" lang="en-US" sz="1200" b="1" i="0" u="none" strike="noStrike" kern="0" cap="none" spc="0" normalizeH="0" baseline="0" noProof="0" dirty="0">
                <a:ln>
                  <a:noFill/>
                </a:ln>
                <a:solidFill>
                  <a:schemeClr val="bg1"/>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and orchestrate new, innovative ways of working</a:t>
            </a:r>
          </a:p>
        </p:txBody>
      </p:sp>
      <p:sp>
        <p:nvSpPr>
          <p:cNvPr id="17" name="Rectangle 16">
            <a:extLst>
              <a:ext uri="{FF2B5EF4-FFF2-40B4-BE49-F238E27FC236}">
                <a16:creationId xmlns:a16="http://schemas.microsoft.com/office/drawing/2014/main" id="{B9635498-10C3-4B2F-AE1B-DE2EC8DC1F53}"/>
              </a:ext>
            </a:extLst>
          </p:cNvPr>
          <p:cNvSpPr/>
          <p:nvPr/>
        </p:nvSpPr>
        <p:spPr>
          <a:xfrm>
            <a:off x="8490074" y="4842986"/>
            <a:ext cx="3001346" cy="1269578"/>
          </a:xfrm>
          <a:prstGeom prst="rect">
            <a:avLst/>
          </a:prstGeom>
        </p:spPr>
        <p:txBody>
          <a:bodyPr wrap="square" anchor="ctr">
            <a:spAutoFit/>
          </a:bodyPr>
          <a:lstStyle/>
          <a:p>
            <a:pPr lvl="0">
              <a:lnSpc>
                <a:spcPct val="85000"/>
              </a:lnSpc>
              <a:spcAft>
                <a:spcPts val="600"/>
              </a:spcAft>
              <a:buSzPct val="100000"/>
              <a:defRPr/>
            </a:pPr>
            <a:r>
              <a:rPr kumimoji="0" lang="en-US" sz="1600" b="1"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Embrace business challenges and use them as opportunities </a:t>
            </a:r>
            <a:r>
              <a:rPr kumimoji="0" lang="en-US" sz="1400" b="0"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to embark on new journeys</a:t>
            </a:r>
            <a:r>
              <a:rPr lang="en-US" sz="1400" dirty="0">
                <a:solidFill>
                  <a:schemeClr val="bg1"/>
                </a:solidFill>
              </a:rPr>
              <a:t>—</a:t>
            </a:r>
            <a:r>
              <a:rPr kumimoji="0" lang="en-US" sz="1400" b="0"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rethinking and reimagining the way you do business</a:t>
            </a:r>
          </a:p>
        </p:txBody>
      </p:sp>
      <p:sp>
        <p:nvSpPr>
          <p:cNvPr id="18" name="Rectangle 17">
            <a:extLst>
              <a:ext uri="{FF2B5EF4-FFF2-40B4-BE49-F238E27FC236}">
                <a16:creationId xmlns:a16="http://schemas.microsoft.com/office/drawing/2014/main" id="{70209A38-367F-4BA5-BFAA-59639C2449DC}"/>
              </a:ext>
            </a:extLst>
          </p:cNvPr>
          <p:cNvSpPr/>
          <p:nvPr/>
        </p:nvSpPr>
        <p:spPr>
          <a:xfrm>
            <a:off x="8490073" y="3417398"/>
            <a:ext cx="2736000" cy="327782"/>
          </a:xfrm>
          <a:prstGeom prst="rect">
            <a:avLst/>
          </a:prstGeom>
        </p:spPr>
        <p:txBody>
          <a:bodyPr wrap="square">
            <a:spAutoFit/>
          </a:bodyPr>
          <a:lstStyle/>
          <a:p>
            <a:pPr marL="0" marR="0" lvl="0" indent="0" algn="l" defTabSz="914400" rtl="0" eaLnBrk="1" fontAlgn="auto" latinLnBrk="0" hangingPunct="1">
              <a:lnSpc>
                <a:spcPct val="85000"/>
              </a:lnSpc>
              <a:spcBef>
                <a:spcPts val="0"/>
              </a:spcBef>
              <a:spcAft>
                <a:spcPts val="600"/>
              </a:spcAft>
              <a:buClrTx/>
              <a:buSzPct val="100000"/>
              <a:buFontTx/>
              <a:buNone/>
              <a:tabLst/>
              <a:defRPr/>
            </a:pPr>
            <a:r>
              <a:rPr kumimoji="0" lang="en-US" b="1"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When you have to:</a:t>
            </a:r>
          </a:p>
        </p:txBody>
      </p:sp>
      <p:cxnSp>
        <p:nvCxnSpPr>
          <p:cNvPr id="19" name="Conector reto 49">
            <a:extLst>
              <a:ext uri="{FF2B5EF4-FFF2-40B4-BE49-F238E27FC236}">
                <a16:creationId xmlns:a16="http://schemas.microsoft.com/office/drawing/2014/main" id="{17D7BF02-A610-43D6-BB88-C5E28BCF889E}"/>
              </a:ext>
            </a:extLst>
          </p:cNvPr>
          <p:cNvCxnSpPr>
            <a:cxnSpLocks/>
          </p:cNvCxnSpPr>
          <p:nvPr/>
        </p:nvCxnSpPr>
        <p:spPr>
          <a:xfrm rot="5400000" flipV="1">
            <a:off x="9064351" y="3418590"/>
            <a:ext cx="0" cy="9398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8721488-5A95-4151-B6FE-25E5BD9EF63D}"/>
              </a:ext>
            </a:extLst>
          </p:cNvPr>
          <p:cNvSpPr/>
          <p:nvPr/>
        </p:nvSpPr>
        <p:spPr>
          <a:xfrm>
            <a:off x="993284" y="1778773"/>
            <a:ext cx="4507855" cy="1015663"/>
          </a:xfrm>
          <a:prstGeom prst="rect">
            <a:avLst/>
          </a:prstGeom>
        </p:spPr>
        <p:txBody>
          <a:bodyPr wrap="square">
            <a:spAutoFit/>
          </a:bodyPr>
          <a:lstStyle/>
          <a:p>
            <a:pPr lvl="0">
              <a:defRPr/>
            </a:pPr>
            <a:r>
              <a:rPr kumimoji="0" lang="en-US" sz="2000" b="1" i="0" u="none" strike="noStrike" kern="0" cap="none" spc="0" normalizeH="0" baseline="0" noProof="0" dirty="0">
                <a:ln>
                  <a:noFill/>
                </a:ln>
                <a:solidFill>
                  <a:srgbClr val="0070AD"/>
                </a:solidFill>
                <a:effectLst/>
                <a:uLnTx/>
                <a:uFillTx/>
                <a:latin typeface="+mj-lt"/>
                <a:ea typeface="Segoe UI" panose="020B0502040204020203" pitchFamily="34" charset="0"/>
                <a:cs typeface="Arial" panose="020B0604020202020204" pitchFamily="34" charset="0"/>
              </a:rPr>
              <a:t>Automation</a:t>
            </a:r>
            <a:r>
              <a:rPr lang="en-US" sz="2000" dirty="0">
                <a:latin typeface="+mj-lt"/>
              </a:rPr>
              <a:t>—h</a:t>
            </a:r>
            <a:r>
              <a:rPr kumimoji="0" lang="en-US" sz="2000" b="0" i="0" u="none" strike="noStrike" kern="1200" cap="none" spc="0" normalizeH="0" baseline="0" noProof="0" dirty="0" err="1">
                <a:ln>
                  <a:noFill/>
                </a:ln>
                <a:solidFill>
                  <a:schemeClr val="tx1">
                    <a:lumMod val="75000"/>
                    <a:lumOff val="25000"/>
                  </a:schemeClr>
                </a:solidFill>
                <a:effectLst/>
                <a:uLnTx/>
                <a:uFillTx/>
                <a:latin typeface="+mj-lt"/>
              </a:rPr>
              <a:t>elping</a:t>
            </a:r>
            <a:r>
              <a:rPr kumimoji="0" lang="en-US" sz="2000" b="0" i="0" u="none" strike="noStrike" kern="1200" cap="none" spc="0" normalizeH="0" baseline="0" noProof="0" dirty="0">
                <a:ln>
                  <a:noFill/>
                </a:ln>
                <a:solidFill>
                  <a:schemeClr val="tx1">
                    <a:lumMod val="75000"/>
                    <a:lumOff val="25000"/>
                  </a:schemeClr>
                </a:solidFill>
                <a:effectLst/>
                <a:uLnTx/>
                <a:uFillTx/>
                <a:latin typeface="+mj-lt"/>
              </a:rPr>
              <a:t> you achieve more with less to deliver better business outcomes.</a:t>
            </a:r>
            <a:endParaRPr kumimoji="0" lang="en-US" sz="2000" b="1" i="0" u="none" strike="noStrike" kern="0" cap="none" spc="0" normalizeH="0" baseline="0" noProof="0" dirty="0">
              <a:ln>
                <a:noFill/>
              </a:ln>
              <a:solidFill>
                <a:schemeClr val="tx1">
                  <a:lumMod val="75000"/>
                  <a:lumOff val="25000"/>
                </a:schemeClr>
              </a:solidFill>
              <a:effectLst/>
              <a:uLnTx/>
              <a:uFillTx/>
              <a:latin typeface="+mj-lt"/>
              <a:ea typeface="Segoe UI" panose="020B0502040204020203" pitchFamily="34" charset="0"/>
              <a:cs typeface="Arial" panose="020B0604020202020204" pitchFamily="34" charset="0"/>
            </a:endParaRPr>
          </a:p>
        </p:txBody>
      </p:sp>
      <p:sp>
        <p:nvSpPr>
          <p:cNvPr id="24" name="Rectangle 23">
            <a:extLst>
              <a:ext uri="{FF2B5EF4-FFF2-40B4-BE49-F238E27FC236}">
                <a16:creationId xmlns:a16="http://schemas.microsoft.com/office/drawing/2014/main" id="{5DC7B1DB-9BDD-4E5D-8D5A-F10032B0AE7B}"/>
              </a:ext>
            </a:extLst>
          </p:cNvPr>
          <p:cNvSpPr/>
          <p:nvPr/>
        </p:nvSpPr>
        <p:spPr>
          <a:xfrm>
            <a:off x="993284" y="3521714"/>
            <a:ext cx="4507854" cy="1631216"/>
          </a:xfrm>
          <a:prstGeom prst="rect">
            <a:avLst/>
          </a:prstGeom>
        </p:spPr>
        <p:txBody>
          <a:bodyPr wrap="square">
            <a:spAutoFit/>
          </a:bodyPr>
          <a:lstStyle/>
          <a:p>
            <a:pPr marL="0" marR="0" lvl="0" indent="0" algn="l" defTabSz="255124" rtl="0" eaLnBrk="1" fontAlgn="auto" latinLnBrk="0" hangingPunct="1">
              <a:spcBef>
                <a:spcPts val="0"/>
              </a:spcBef>
              <a:spcAft>
                <a:spcPts val="0"/>
              </a:spcAft>
              <a:buClr>
                <a:srgbClr val="0098C7"/>
              </a:buClr>
              <a:buSzPct val="100000"/>
              <a:buFontTx/>
              <a:buNone/>
              <a:tabLst/>
              <a:defRPr/>
            </a:pPr>
            <a:r>
              <a:rPr kumimoji="0" lang="en-US" sz="20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When we combine machine power with business vision</a:t>
            </a:r>
            <a:r>
              <a:rPr kumimoji="0" lang="en-US" sz="2000" b="1" i="0" u="none" strike="noStrike" kern="0" cap="none" spc="0" normalizeH="0" baseline="0" noProof="0" dirty="0">
                <a:ln>
                  <a:noFill/>
                </a:ln>
                <a:solidFill>
                  <a:schemeClr val="tx1">
                    <a:lumMod val="75000"/>
                    <a:lumOff val="25000"/>
                  </a:schemeClr>
                </a:solidFill>
                <a:effectLst/>
                <a:uLnTx/>
                <a:uFillTx/>
                <a:latin typeface="+mj-lt"/>
                <a:ea typeface="+mn-ea"/>
                <a:cs typeface="Arial" panose="020B0604020202020204" pitchFamily="34" charset="0"/>
              </a:rPr>
              <a:t>, </a:t>
            </a:r>
            <a:r>
              <a:rPr kumimoji="0" lang="en-US" sz="2000" b="0" i="0" u="none" strike="noStrike" kern="0" cap="none" spc="0" normalizeH="0" baseline="0" noProof="0" dirty="0">
                <a:ln>
                  <a:noFill/>
                </a:ln>
                <a:solidFill>
                  <a:schemeClr val="tx1">
                    <a:lumMod val="75000"/>
                    <a:lumOff val="25000"/>
                  </a:schemeClr>
                </a:solidFill>
                <a:effectLst/>
                <a:uLnTx/>
                <a:uFillTx/>
                <a:latin typeface="+mj-lt"/>
                <a:ea typeface="+mn-ea"/>
                <a:cs typeface="Arial" panose="020B0604020202020204" pitchFamily="34" charset="0"/>
              </a:rPr>
              <a:t>we find new ways to innovate and turn automation into an engine for business growth.</a:t>
            </a:r>
          </a:p>
        </p:txBody>
      </p:sp>
      <p:cxnSp>
        <p:nvCxnSpPr>
          <p:cNvPr id="25" name="Conector reto 49">
            <a:extLst>
              <a:ext uri="{FF2B5EF4-FFF2-40B4-BE49-F238E27FC236}">
                <a16:creationId xmlns:a16="http://schemas.microsoft.com/office/drawing/2014/main" id="{6CC8D45F-7526-484B-B5FF-2F989F041001}"/>
              </a:ext>
            </a:extLst>
          </p:cNvPr>
          <p:cNvCxnSpPr>
            <a:cxnSpLocks/>
          </p:cNvCxnSpPr>
          <p:nvPr/>
        </p:nvCxnSpPr>
        <p:spPr>
          <a:xfrm flipH="1">
            <a:off x="1088979" y="3158075"/>
            <a:ext cx="4143024" cy="0"/>
          </a:xfrm>
          <a:prstGeom prst="line">
            <a:avLst/>
          </a:prstGeom>
          <a:solidFill>
            <a:schemeClr val="tx1"/>
          </a:solidFill>
          <a:ln w="42799" cap="flat">
            <a:solidFill>
              <a:srgbClr val="0070AD"/>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23</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2" name="Title 1"/>
          <p:cNvSpPr>
            <a:spLocks noGrp="1"/>
          </p:cNvSpPr>
          <p:nvPr>
            <p:ph type="title"/>
          </p:nvPr>
        </p:nvSpPr>
        <p:spPr/>
        <p:txBody>
          <a:bodyPr/>
          <a:lstStyle/>
          <a:p>
            <a:r>
              <a:rPr lang="en-US" dirty="0"/>
              <a:t>From automation …</a:t>
            </a:r>
          </a:p>
        </p:txBody>
      </p:sp>
    </p:spTree>
    <p:extLst>
      <p:ext uri="{BB962C8B-B14F-4D97-AF65-F5344CB8AC3E}">
        <p14:creationId xmlns:p14="http://schemas.microsoft.com/office/powerpoint/2010/main" val="11493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35" presetClass="path" presetSubtype="0" accel="50000" decel="50000" fill="hold" grpId="1" nodeType="withEffect">
                                  <p:stCondLst>
                                    <p:cond delay="250"/>
                                  </p:stCondLst>
                                  <p:childTnLst>
                                    <p:animMotion origin="layout" path="M 0.10795 -2.22222E-6 L -3.75E-6 -2.22222E-6 " pathEditMode="relative" rAng="0" ptsTypes="AA">
                                      <p:cBhvr>
                                        <p:cTn id="17" dur="500" fill="hold"/>
                                        <p:tgtEl>
                                          <p:spTgt spid="18"/>
                                        </p:tgtEl>
                                        <p:attrNameLst>
                                          <p:attrName>ppt_x</p:attrName>
                                          <p:attrName>ppt_y</p:attrName>
                                        </p:attrNameLst>
                                      </p:cBhvr>
                                      <p:rCtr x="-5404" y="0"/>
                                    </p:animMotion>
                                  </p:childTnLst>
                                </p:cTn>
                              </p:par>
                              <p:par>
                                <p:cTn id="18" presetID="22" presetClass="entr" presetSubtype="8" fill="hold" nodeType="withEffect">
                                  <p:stCondLst>
                                    <p:cond delay="25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6" presetClass="entr" presetSubtype="42" fill="hold" nodeType="withEffect">
                                  <p:stCondLst>
                                    <p:cond delay="750"/>
                                  </p:stCondLst>
                                  <p:childTnLst>
                                    <p:set>
                                      <p:cBhvr>
                                        <p:cTn id="37" dur="1" fill="hold">
                                          <p:stCondLst>
                                            <p:cond delay="0"/>
                                          </p:stCondLst>
                                        </p:cTn>
                                        <p:tgtEl>
                                          <p:spTgt spid="25"/>
                                        </p:tgtEl>
                                        <p:attrNameLst>
                                          <p:attrName>style.visibility</p:attrName>
                                        </p:attrNameLst>
                                      </p:cBhvr>
                                      <p:to>
                                        <p:strVal val="visible"/>
                                      </p:to>
                                    </p:set>
                                    <p:animEffect transition="in" filter="barn(outHorizontal)">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P spid="18" grpId="0"/>
      <p:bldP spid="18" grpId="1"/>
      <p:bldP spid="20"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0042445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9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4" name="Rectangle 33">
            <a:extLst>
              <a:ext uri="{FF2B5EF4-FFF2-40B4-BE49-F238E27FC236}">
                <a16:creationId xmlns:a16="http://schemas.microsoft.com/office/drawing/2014/main" id="{7977D9E7-08F4-4D23-BF45-A199AA3174FD}"/>
              </a:ext>
            </a:extLst>
          </p:cNvPr>
          <p:cNvSpPr/>
          <p:nvPr/>
        </p:nvSpPr>
        <p:spPr>
          <a:xfrm>
            <a:off x="3721100" y="5442965"/>
            <a:ext cx="8165983" cy="792735"/>
          </a:xfrm>
          <a:prstGeom prst="rect">
            <a:avLst/>
          </a:prstGeom>
          <a:noFill/>
          <a:ln>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pic>
        <p:nvPicPr>
          <p:cNvPr id="35" name="Graphic 91">
            <a:extLst>
              <a:ext uri="{FF2B5EF4-FFF2-40B4-BE49-F238E27FC236}">
                <a16:creationId xmlns:a16="http://schemas.microsoft.com/office/drawing/2014/main" id="{53DE3211-CE1A-46FE-B787-73051061B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 y="1239004"/>
            <a:ext cx="5038720" cy="5618995"/>
          </a:xfrm>
          <a:prstGeom prst="rect">
            <a:avLst/>
          </a:prstGeom>
        </p:spPr>
      </p:pic>
      <p:pic>
        <p:nvPicPr>
          <p:cNvPr id="36" name="Picture 35">
            <a:extLst>
              <a:ext uri="{FF2B5EF4-FFF2-40B4-BE49-F238E27FC236}">
                <a16:creationId xmlns:a16="http://schemas.microsoft.com/office/drawing/2014/main" id="{E4C09C5F-A9C9-4FA2-8DC7-7CC58E6EBAA0}"/>
              </a:ext>
            </a:extLst>
          </p:cNvPr>
          <p:cNvPicPr>
            <a:picLocks noChangeAspect="1"/>
          </p:cNvPicPr>
          <p:nvPr/>
        </p:nvPicPr>
        <p:blipFill rotWithShape="1">
          <a:blip r:embed="rId8">
            <a:extLst>
              <a:ext uri="{28A0092B-C50C-407E-A947-70E740481C1C}">
                <a14:useLocalDpi xmlns:a14="http://schemas.microsoft.com/office/drawing/2010/main" val="0"/>
              </a:ext>
            </a:extLst>
          </a:blip>
          <a:srcRect t="8333" r="60419"/>
          <a:stretch/>
        </p:blipFill>
        <p:spPr>
          <a:xfrm>
            <a:off x="1524" y="571500"/>
            <a:ext cx="4824476" cy="6286500"/>
          </a:xfrm>
          <a:prstGeom prst="rect">
            <a:avLst/>
          </a:prstGeom>
        </p:spPr>
      </p:pic>
      <p:sp>
        <p:nvSpPr>
          <p:cNvPr id="37" name="ZoneTexte 41">
            <a:extLst>
              <a:ext uri="{FF2B5EF4-FFF2-40B4-BE49-F238E27FC236}">
                <a16:creationId xmlns:a16="http://schemas.microsoft.com/office/drawing/2014/main" id="{AE325CD0-82A0-4FA1-8372-74948FA483A3}"/>
              </a:ext>
            </a:extLst>
          </p:cNvPr>
          <p:cNvSpPr txBox="1"/>
          <p:nvPr/>
        </p:nvSpPr>
        <p:spPr>
          <a:xfrm>
            <a:off x="5300952" y="5444010"/>
            <a:ext cx="6339664" cy="79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60" tIns="71460" rIns="71460" bIns="71460" numCol="1" spcCol="38100" rtlCol="0" anchor="ctr">
            <a:spAutoFit/>
          </a:bodyPr>
          <a:lstStyle/>
          <a:p>
            <a:pPr marL="0" marR="0" lvl="0" indent="0" algn="ctr" defTabSz="821777" rtl="0" eaLnBrk="1" fontAlgn="auto" latinLnBrk="0" hangingPunct="0">
              <a:spcBef>
                <a:spcPts val="0"/>
              </a:spcBef>
              <a:spcAft>
                <a:spcPts val="0"/>
              </a:spcAft>
              <a:buClrTx/>
              <a:buSzTx/>
              <a:buFontTx/>
              <a:buNone/>
              <a:tabLst/>
              <a:defRPr/>
            </a:pP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 unified, open and dynamic Suite </a:t>
            </a: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integrating automation tools</a:t>
            </a:r>
            <a:b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services including: Monitoring, User Interaction, Analytics,</a:t>
            </a:r>
            <a:b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Service Automation &amp; Orchestration, AI, and Cognitive Services.</a:t>
            </a:r>
          </a:p>
        </p:txBody>
      </p:sp>
      <p:pic>
        <p:nvPicPr>
          <p:cNvPr id="38" name="Picture 10" descr="automation graphic text.png">
            <a:extLst>
              <a:ext uri="{FF2B5EF4-FFF2-40B4-BE49-F238E27FC236}">
                <a16:creationId xmlns:a16="http://schemas.microsoft.com/office/drawing/2014/main" id="{A2B8CF81-A18D-43EF-9881-219119AC8DF8}"/>
              </a:ext>
            </a:extLst>
          </p:cNvPr>
          <p:cNvPicPr>
            <a:picLocks noChangeAspect="1"/>
          </p:cNvPicPr>
          <p:nvPr/>
        </p:nvPicPr>
        <p:blipFill>
          <a:blip r:embed="rId9" cstate="print"/>
          <a:stretch>
            <a:fillRect/>
          </a:stretch>
        </p:blipFill>
        <p:spPr>
          <a:xfrm>
            <a:off x="9479617" y="998124"/>
            <a:ext cx="2563333" cy="743189"/>
          </a:xfrm>
          <a:prstGeom prst="rect">
            <a:avLst/>
          </a:prstGeom>
        </p:spPr>
      </p:pic>
      <p:pic>
        <p:nvPicPr>
          <p:cNvPr id="39" name="Picture 38" descr="Suite.jpg">
            <a:extLst>
              <a:ext uri="{FF2B5EF4-FFF2-40B4-BE49-F238E27FC236}">
                <a16:creationId xmlns:a16="http://schemas.microsoft.com/office/drawing/2014/main" id="{1E24006B-0943-412A-A229-46001FE9D5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30612" y="3429000"/>
            <a:ext cx="6756471" cy="1546754"/>
          </a:xfrm>
          <a:prstGeom prst="rect">
            <a:avLst/>
          </a:prstGeom>
        </p:spPr>
      </p:pic>
      <p:sp>
        <p:nvSpPr>
          <p:cNvPr id="40" name="ZoneTexte 41">
            <a:extLst>
              <a:ext uri="{FF2B5EF4-FFF2-40B4-BE49-F238E27FC236}">
                <a16:creationId xmlns:a16="http://schemas.microsoft.com/office/drawing/2014/main" id="{921D6AB5-7C4F-405F-B868-4DBD500130BC}"/>
              </a:ext>
            </a:extLst>
          </p:cNvPr>
          <p:cNvSpPr txBox="1"/>
          <p:nvPr/>
        </p:nvSpPr>
        <p:spPr>
          <a:xfrm>
            <a:off x="5260053" y="2055543"/>
            <a:ext cx="1859462" cy="1006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60" tIns="71460" rIns="71460" bIns="71460" numCol="1" spcCol="38100" rtlCol="0" anchor="ctr">
            <a:spAutoFit/>
          </a:bodyPr>
          <a:lstStyle/>
          <a:p>
            <a:pPr marL="0" marR="0" lvl="0" indent="0" algn="ctr" defTabSz="821777" rtl="0" eaLnBrk="1" fontAlgn="auto" latinLnBrk="0" hangingPunct="0">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Automate your processes to</a:t>
            </a: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drive</a:t>
            </a:r>
            <a:br>
              <a:rPr kumimoji="0" lang="ru-RU"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new paths</a:t>
            </a:r>
            <a:br>
              <a:rPr kumimoji="0" lang="ru-RU"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growth</a:t>
            </a:r>
          </a:p>
        </p:txBody>
      </p:sp>
      <p:sp>
        <p:nvSpPr>
          <p:cNvPr id="41" name="ZoneTexte 41">
            <a:extLst>
              <a:ext uri="{FF2B5EF4-FFF2-40B4-BE49-F238E27FC236}">
                <a16:creationId xmlns:a16="http://schemas.microsoft.com/office/drawing/2014/main" id="{53594BDB-B609-4DE5-8646-EC3B37BB9954}"/>
              </a:ext>
            </a:extLst>
          </p:cNvPr>
          <p:cNvSpPr txBox="1"/>
          <p:nvPr/>
        </p:nvSpPr>
        <p:spPr>
          <a:xfrm>
            <a:off x="7398953" y="2055543"/>
            <a:ext cx="1930806" cy="1006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60" tIns="71460" rIns="71460" bIns="71460" numCol="1" spcCol="38100" rtlCol="0" anchor="ctr">
            <a:spAutoFit/>
          </a:bodyPr>
          <a:lstStyle/>
          <a:p>
            <a:pPr marL="0" marR="0" lvl="0" indent="0" algn="ctr" defTabSz="821777" rtl="0" eaLnBrk="1" fontAlgn="auto" latinLnBrk="0" hangingPunct="0">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Automate your </a:t>
            </a:r>
            <a:r>
              <a:rPr kumimoji="0" lang="ru-RU"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a:t>
            </a: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technology to</a:t>
            </a:r>
            <a:r>
              <a:rPr kumimoji="0" lang="ru-RU"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a:t>
            </a: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drive greater efficiency</a:t>
            </a:r>
            <a:br>
              <a:rPr kumimoji="0" lang="ru-RU"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a:t>
            </a: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resilience</a:t>
            </a:r>
          </a:p>
        </p:txBody>
      </p:sp>
      <p:sp>
        <p:nvSpPr>
          <p:cNvPr id="42" name="ZoneTexte 41">
            <a:extLst>
              <a:ext uri="{FF2B5EF4-FFF2-40B4-BE49-F238E27FC236}">
                <a16:creationId xmlns:a16="http://schemas.microsoft.com/office/drawing/2014/main" id="{26B31336-ED32-493C-A946-3AA3BF45D48A}"/>
              </a:ext>
            </a:extLst>
          </p:cNvPr>
          <p:cNvSpPr txBox="1"/>
          <p:nvPr/>
        </p:nvSpPr>
        <p:spPr>
          <a:xfrm>
            <a:off x="9609197" y="2055543"/>
            <a:ext cx="2213342" cy="1006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60" tIns="71460" rIns="71460" bIns="71460" numCol="1" spcCol="38100" rtlCol="0" anchor="ctr">
            <a:spAutoFit/>
          </a:bodyPr>
          <a:lstStyle/>
          <a:p>
            <a:pPr marL="0" marR="0" lvl="0" indent="0" algn="ctr" defTabSz="821777" rtl="0" eaLnBrk="1" fontAlgn="auto" latinLnBrk="0" hangingPunct="0">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Automate your decision making to </a:t>
            </a: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drive greater agility </a:t>
            </a:r>
            <a:r>
              <a:rPr kumimoji="0" lang="en-US" sz="14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a:t>
            </a:r>
            <a:r>
              <a:rPr kumimoji="0" lang="en-US" sz="14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 responsiveness</a:t>
            </a:r>
          </a:p>
        </p:txBody>
      </p:sp>
      <p:cxnSp>
        <p:nvCxnSpPr>
          <p:cNvPr id="43" name="Straight Connector 42">
            <a:extLst>
              <a:ext uri="{FF2B5EF4-FFF2-40B4-BE49-F238E27FC236}">
                <a16:creationId xmlns:a16="http://schemas.microsoft.com/office/drawing/2014/main" id="{41DA4B96-1E62-4859-8018-FC5A1D939A2E}"/>
              </a:ext>
            </a:extLst>
          </p:cNvPr>
          <p:cNvCxnSpPr>
            <a:cxnSpLocks/>
          </p:cNvCxnSpPr>
          <p:nvPr/>
        </p:nvCxnSpPr>
        <p:spPr>
          <a:xfrm flipV="1">
            <a:off x="9469478" y="2203528"/>
            <a:ext cx="0" cy="710120"/>
          </a:xfrm>
          <a:prstGeom prst="line">
            <a:avLst/>
          </a:prstGeom>
          <a:ln w="6350">
            <a:solidFill>
              <a:srgbClr val="90909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3FA0C5-3C2A-46A2-B81F-58F64A62C63F}"/>
              </a:ext>
            </a:extLst>
          </p:cNvPr>
          <p:cNvCxnSpPr>
            <a:cxnSpLocks/>
          </p:cNvCxnSpPr>
          <p:nvPr/>
        </p:nvCxnSpPr>
        <p:spPr>
          <a:xfrm flipV="1">
            <a:off x="7259234" y="2203528"/>
            <a:ext cx="0" cy="710120"/>
          </a:xfrm>
          <a:prstGeom prst="line">
            <a:avLst/>
          </a:prstGeom>
          <a:ln w="6350">
            <a:solidFill>
              <a:srgbClr val="909090"/>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C9933AC9-307F-4B88-BA0D-765CC86837DA}"/>
              </a:ext>
            </a:extLst>
          </p:cNvPr>
          <p:cNvGrpSpPr/>
          <p:nvPr/>
        </p:nvGrpSpPr>
        <p:grpSpPr>
          <a:xfrm>
            <a:off x="3632901" y="1221972"/>
            <a:ext cx="1671099" cy="1578914"/>
            <a:chOff x="3953253" y="1103275"/>
            <a:chExt cx="1671099" cy="1578914"/>
          </a:xfrm>
        </p:grpSpPr>
        <p:sp>
          <p:nvSpPr>
            <p:cNvPr id="46" name="Oval 20">
              <a:extLst>
                <a:ext uri="{FF2B5EF4-FFF2-40B4-BE49-F238E27FC236}">
                  <a16:creationId xmlns:a16="http://schemas.microsoft.com/office/drawing/2014/main" id="{BCDC75C1-85F0-49B6-B7AD-21078F1D65C6}"/>
                </a:ext>
              </a:extLst>
            </p:cNvPr>
            <p:cNvSpPr/>
            <p:nvPr/>
          </p:nvSpPr>
          <p:spPr>
            <a:xfrm>
              <a:off x="3953253" y="1103275"/>
              <a:ext cx="1671099" cy="157891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7" name="CaixaDeTexto 3">
              <a:extLst>
                <a:ext uri="{FF2B5EF4-FFF2-40B4-BE49-F238E27FC236}">
                  <a16:creationId xmlns:a16="http://schemas.microsoft.com/office/drawing/2014/main" id="{11CC9B34-6C4F-4BB0-B9C7-9E81B78ABA22}"/>
                </a:ext>
              </a:extLst>
            </p:cNvPr>
            <p:cNvSpPr txBox="1"/>
            <p:nvPr/>
          </p:nvSpPr>
          <p:spPr>
            <a:xfrm>
              <a:off x="4145625" y="1689600"/>
              <a:ext cx="1286355"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HOW?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2" name="Title 1"/>
          <p:cNvSpPr>
            <a:spLocks noGrp="1"/>
          </p:cNvSpPr>
          <p:nvPr>
            <p:ph type="title"/>
          </p:nvPr>
        </p:nvSpPr>
        <p:spPr/>
        <p:txBody>
          <a:bodyPr/>
          <a:lstStyle/>
          <a:p>
            <a:pPr lvl="0"/>
            <a:r>
              <a:rPr lang="en-US"/>
              <a:t>…to business reimagined</a:t>
            </a:r>
            <a:endParaRPr lang="en-US" dirty="0"/>
          </a:p>
        </p:txBody>
      </p:sp>
      <p:sp>
        <p:nvSpPr>
          <p:cNvPr id="19"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solidFill>
              </a:rPr>
              <a:t>Group Presentation | November 2017</a:t>
            </a:r>
          </a:p>
        </p:txBody>
      </p:sp>
    </p:spTree>
    <p:extLst>
      <p:ext uri="{BB962C8B-B14F-4D97-AF65-F5344CB8AC3E}">
        <p14:creationId xmlns:p14="http://schemas.microsoft.com/office/powerpoint/2010/main" val="82868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750" fill="hold"/>
                                        <p:tgtEl>
                                          <p:spTgt spid="35"/>
                                        </p:tgtEl>
                                        <p:attrNameLst>
                                          <p:attrName>ppt_x</p:attrName>
                                        </p:attrNameLst>
                                      </p:cBhvr>
                                      <p:tavLst>
                                        <p:tav tm="0">
                                          <p:val>
                                            <p:strVal val="0-#ppt_w/2"/>
                                          </p:val>
                                        </p:tav>
                                        <p:tav tm="100000">
                                          <p:val>
                                            <p:strVal val="#ppt_x"/>
                                          </p:val>
                                        </p:tav>
                                      </p:tavLst>
                                    </p:anim>
                                    <p:anim calcmode="lin" valueType="num">
                                      <p:cBhvr additive="base">
                                        <p:cTn id="12" dur="750" fill="hold"/>
                                        <p:tgtEl>
                                          <p:spTgt spid="3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75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par>
                                <p:cTn id="18" presetID="10" presetClass="entr" presetSubtype="0" fill="hold" nodeType="withEffect">
                                  <p:stCondLst>
                                    <p:cond delay="7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6" presetClass="entr" presetSubtype="42" fill="hold" nodeType="withEffect">
                                  <p:stCondLst>
                                    <p:cond delay="1250"/>
                                  </p:stCondLst>
                                  <p:childTnLst>
                                    <p:set>
                                      <p:cBhvr>
                                        <p:cTn id="31" dur="1" fill="hold">
                                          <p:stCondLst>
                                            <p:cond delay="0"/>
                                          </p:stCondLst>
                                        </p:cTn>
                                        <p:tgtEl>
                                          <p:spTgt spid="44"/>
                                        </p:tgtEl>
                                        <p:attrNameLst>
                                          <p:attrName>style.visibility</p:attrName>
                                        </p:attrNameLst>
                                      </p:cBhvr>
                                      <p:to>
                                        <p:strVal val="visible"/>
                                      </p:to>
                                    </p:set>
                                    <p:animEffect transition="in" filter="barn(outHorizontal)">
                                      <p:cBhvr>
                                        <p:cTn id="32" dur="500"/>
                                        <p:tgtEl>
                                          <p:spTgt spid="44"/>
                                        </p:tgtEl>
                                      </p:cBhvr>
                                    </p:animEffect>
                                  </p:childTnLst>
                                </p:cTn>
                              </p:par>
                              <p:par>
                                <p:cTn id="33" presetID="16" presetClass="entr" presetSubtype="42" fill="hold" nodeType="withEffect">
                                  <p:stCondLst>
                                    <p:cond delay="1250"/>
                                  </p:stCondLst>
                                  <p:childTnLst>
                                    <p:set>
                                      <p:cBhvr>
                                        <p:cTn id="34" dur="1" fill="hold">
                                          <p:stCondLst>
                                            <p:cond delay="0"/>
                                          </p:stCondLst>
                                        </p:cTn>
                                        <p:tgtEl>
                                          <p:spTgt spid="43"/>
                                        </p:tgtEl>
                                        <p:attrNameLst>
                                          <p:attrName>style.visibility</p:attrName>
                                        </p:attrNameLst>
                                      </p:cBhvr>
                                      <p:to>
                                        <p:strVal val="visible"/>
                                      </p:to>
                                    </p:set>
                                    <p:animEffect transition="in" filter="barn(outHorizontal)">
                                      <p:cBhvr>
                                        <p:cTn id="35" dur="500"/>
                                        <p:tgtEl>
                                          <p:spTgt spid="43"/>
                                        </p:tgtEl>
                                      </p:cBhvr>
                                    </p:animEffect>
                                  </p:childTnLst>
                                </p:cTn>
                              </p:par>
                              <p:par>
                                <p:cTn id="36" presetID="10" presetClass="entr" presetSubtype="0" fill="hold" nodeType="withEffect">
                                  <p:stCondLst>
                                    <p:cond delay="15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175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3457550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1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0" name="Retângulo 41">
            <a:extLst>
              <a:ext uri="{FF2B5EF4-FFF2-40B4-BE49-F238E27FC236}">
                <a16:creationId xmlns:a16="http://schemas.microsoft.com/office/drawing/2014/main" id="{165218F8-84F7-4FA9-98AC-6E2647E3789C}"/>
              </a:ext>
            </a:extLst>
          </p:cNvPr>
          <p:cNvSpPr/>
          <p:nvPr/>
        </p:nvSpPr>
        <p:spPr>
          <a:xfrm flipH="1">
            <a:off x="2844797" y="1669556"/>
            <a:ext cx="4149969" cy="4199342"/>
          </a:xfrm>
          <a:prstGeom prst="rect">
            <a:avLst/>
          </a:prstGeom>
          <a:noFill/>
          <a:ln w="28575">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raphic 5">
            <a:extLst>
              <a:ext uri="{FF2B5EF4-FFF2-40B4-BE49-F238E27FC236}">
                <a16:creationId xmlns:a16="http://schemas.microsoft.com/office/drawing/2014/main" id="{91548428-C4B6-452A-9653-61CF6F0116D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0880" b="30671"/>
          <a:stretch/>
        </p:blipFill>
        <p:spPr>
          <a:xfrm rot="10800000" flipH="1" flipV="1">
            <a:off x="1" y="2095500"/>
            <a:ext cx="6543437" cy="4762500"/>
          </a:xfrm>
          <a:prstGeom prst="rect">
            <a:avLst/>
          </a:prstGeom>
        </p:spPr>
      </p:pic>
      <p:sp>
        <p:nvSpPr>
          <p:cNvPr id="22" name="ZoneTexte 58">
            <a:extLst>
              <a:ext uri="{FF2B5EF4-FFF2-40B4-BE49-F238E27FC236}">
                <a16:creationId xmlns:a16="http://schemas.microsoft.com/office/drawing/2014/main" id="{CAB06FB7-C950-4C1D-ABAD-6D76094F1067}"/>
              </a:ext>
            </a:extLst>
          </p:cNvPr>
          <p:cNvSpPr txBox="1"/>
          <p:nvPr/>
        </p:nvSpPr>
        <p:spPr>
          <a:xfrm>
            <a:off x="7740013" y="3169452"/>
            <a:ext cx="3169443" cy="2585323"/>
          </a:xfrm>
          <a:prstGeom prst="rect">
            <a:avLst/>
          </a:prstGeom>
          <a:noFill/>
        </p:spPr>
        <p:txBody>
          <a:bodyPr wrap="square" rtlCol="0">
            <a:spAutoFit/>
          </a:bodyPr>
          <a:lstStyle/>
          <a:p>
            <a:pPr marL="342900" marR="0" lvl="0" indent="-342900" algn="l" defTabSz="957756" rtl="0" eaLnBrk="1" fontAlgn="auto" latinLnBrk="0" hangingPunct="1">
              <a:spcBef>
                <a:spcPts val="0"/>
              </a:spcBef>
              <a:spcAft>
                <a:spcPts val="0"/>
              </a:spcAft>
              <a:buClr>
                <a:srgbClr val="0070AD"/>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Secure its </a:t>
            </a:r>
            <a: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mn-cs"/>
              </a:rPr>
              <a:t>digital transformation</a:t>
            </a:r>
            <a:b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mn-cs"/>
              </a:rPr>
            </a:br>
            <a:r>
              <a:rPr kumimoji="0" lang="en-US"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and move to cloud</a:t>
            </a:r>
            <a:endPar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a:p>
            <a:pPr marL="342900" marR="0" lvl="0" indent="-342900" algn="l" defTabSz="957756" rtl="0" eaLnBrk="1" fontAlgn="auto" latinLnBrk="0" hangingPunct="1">
              <a:spcBef>
                <a:spcPts val="0"/>
              </a:spcBef>
              <a:spcAft>
                <a:spcPts val="0"/>
              </a:spcAft>
              <a:buClr>
                <a:srgbClr val="0070AD"/>
              </a:buClr>
              <a:buSzTx/>
              <a:buFont typeface="Arial" panose="020B0604020202020204" pitchFamily="34" charset="0"/>
              <a:buChar char="•"/>
              <a:tabLst/>
              <a:defRPr/>
            </a:pPr>
            <a:endPar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a:p>
            <a:pPr marL="342900" marR="0" lvl="0" indent="-342900" algn="l" defTabSz="957756" rtl="0" eaLnBrk="1" fontAlgn="auto" latinLnBrk="0" hangingPunct="1">
              <a:spcBef>
                <a:spcPts val="0"/>
              </a:spcBef>
              <a:spcAft>
                <a:spcPts val="0"/>
              </a:spcAft>
              <a:buClr>
                <a:srgbClr val="0070AD"/>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Be </a:t>
            </a:r>
            <a: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mn-cs"/>
              </a:rPr>
              <a:t>well governed</a:t>
            </a:r>
            <a:r>
              <a:rPr kumimoji="0" lang="en-US"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 compliant, and secure</a:t>
            </a:r>
            <a:endPar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a:p>
            <a:pPr marL="342900" marR="0" lvl="0" indent="-342900" algn="l" defTabSz="957756" rtl="0" eaLnBrk="1" fontAlgn="auto" latinLnBrk="0" hangingPunct="1">
              <a:spcBef>
                <a:spcPts val="0"/>
              </a:spcBef>
              <a:spcAft>
                <a:spcPts val="0"/>
              </a:spcAft>
              <a:buClr>
                <a:srgbClr val="0070AD"/>
              </a:buClr>
              <a:buSzTx/>
              <a:buFont typeface="Arial" panose="020B0604020202020204" pitchFamily="34" charset="0"/>
              <a:buChar char="•"/>
              <a:tabLst/>
              <a:defRPr/>
            </a:pPr>
            <a:endPar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a:p>
            <a:pPr marL="342900" marR="0" lvl="0" indent="-342900" algn="l" defTabSz="957756" rtl="0" eaLnBrk="1" fontAlgn="auto" latinLnBrk="0" hangingPunct="1">
              <a:spcBef>
                <a:spcPts val="0"/>
              </a:spcBef>
              <a:spcAft>
                <a:spcPts val="0"/>
              </a:spcAft>
              <a:buClr>
                <a:srgbClr val="0070AD"/>
              </a:buClr>
              <a:buSzTx/>
              <a:buFont typeface="Arial" panose="020B0604020202020204" pitchFamily="34" charset="0"/>
              <a:buChar char="•"/>
              <a:tabLst/>
              <a:defRPr/>
            </a:pPr>
            <a:r>
              <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Control </a:t>
            </a:r>
            <a:r>
              <a:rPr kumimoji="0" lang="fr-FR" sz="1800" b="1" i="0" u="none" strike="noStrike" kern="1200" cap="none" spc="0" normalizeH="0" baseline="0" noProof="0" dirty="0" err="1">
                <a:ln>
                  <a:noFill/>
                </a:ln>
                <a:solidFill>
                  <a:schemeClr val="tx1">
                    <a:lumMod val="75000"/>
                    <a:lumOff val="25000"/>
                  </a:schemeClr>
                </a:solidFill>
                <a:effectLst/>
                <a:uLnTx/>
                <a:uFillTx/>
                <a:latin typeface="Verdana"/>
                <a:ea typeface="+mn-ea"/>
                <a:cs typeface="+mn-cs"/>
              </a:rPr>
              <a:t>security</a:t>
            </a:r>
            <a:br>
              <a:rPr kumimoji="0" lang="fr-FR" sz="1800" b="1" i="0" u="none" strike="noStrike" kern="1200" cap="none" spc="0" normalizeH="0" baseline="0" noProof="0" dirty="0">
                <a:ln>
                  <a:noFill/>
                </a:ln>
                <a:solidFill>
                  <a:schemeClr val="tx1">
                    <a:lumMod val="75000"/>
                    <a:lumOff val="25000"/>
                  </a:schemeClr>
                </a:solidFill>
                <a:effectLst/>
                <a:uLnTx/>
                <a:uFillTx/>
                <a:latin typeface="Verdana"/>
                <a:ea typeface="+mn-ea"/>
                <a:cs typeface="+mn-cs"/>
              </a:rPr>
            </a:br>
            <a:r>
              <a:rPr kumimoji="0" lang="fr-FR" sz="1800" b="1" i="0" u="none" strike="noStrike" kern="1200" cap="none" spc="0" normalizeH="0" baseline="0" noProof="0" dirty="0" err="1">
                <a:ln>
                  <a:noFill/>
                </a:ln>
                <a:solidFill>
                  <a:schemeClr val="tx1">
                    <a:lumMod val="75000"/>
                    <a:lumOff val="25000"/>
                  </a:schemeClr>
                </a:solidFill>
                <a:effectLst/>
                <a:uLnTx/>
                <a:uFillTx/>
                <a:latin typeface="Verdana"/>
                <a:ea typeface="+mn-ea"/>
                <a:cs typeface="+mn-cs"/>
              </a:rPr>
              <a:t>related</a:t>
            </a:r>
            <a:r>
              <a:rPr kumimoji="0" lang="fr-FR" sz="1800" b="1" i="0" u="none" strike="noStrike" kern="1200" cap="none" spc="0" normalizeH="0" baseline="0" noProof="0" dirty="0">
                <a:ln>
                  <a:noFill/>
                </a:ln>
                <a:solidFill>
                  <a:schemeClr val="tx1">
                    <a:lumMod val="75000"/>
                    <a:lumOff val="25000"/>
                  </a:schemeClr>
                </a:solidFill>
                <a:effectLst/>
                <a:uLnTx/>
                <a:uFillTx/>
                <a:latin typeface="Verdana"/>
                <a:ea typeface="+mn-ea"/>
                <a:cs typeface="+mn-cs"/>
              </a:rPr>
              <a:t> </a:t>
            </a:r>
            <a:r>
              <a:rPr kumimoji="0" lang="fr-FR" sz="1800" b="1" i="0" u="none" strike="noStrike" kern="1200" cap="none" spc="0" normalizeH="0" baseline="0" noProof="0" dirty="0" err="1">
                <a:ln>
                  <a:noFill/>
                </a:ln>
                <a:solidFill>
                  <a:schemeClr val="tx1">
                    <a:lumMod val="75000"/>
                    <a:lumOff val="25000"/>
                  </a:schemeClr>
                </a:solidFill>
                <a:effectLst/>
                <a:uLnTx/>
                <a:uFillTx/>
                <a:latin typeface="Verdana"/>
                <a:ea typeface="+mn-ea"/>
                <a:cs typeface="+mn-cs"/>
              </a:rPr>
              <a:t>costs</a:t>
            </a:r>
            <a:endParaRPr kumimoji="0" lang="fr-FR" sz="1800" b="1"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p:txBody>
      </p:sp>
      <p:sp>
        <p:nvSpPr>
          <p:cNvPr id="23" name="ZoneTexte 61">
            <a:extLst>
              <a:ext uri="{FF2B5EF4-FFF2-40B4-BE49-F238E27FC236}">
                <a16:creationId xmlns:a16="http://schemas.microsoft.com/office/drawing/2014/main" id="{A1216D00-7098-4BB0-9B50-61CE74EA8E4A}"/>
              </a:ext>
            </a:extLst>
          </p:cNvPr>
          <p:cNvSpPr txBox="1"/>
          <p:nvPr/>
        </p:nvSpPr>
        <p:spPr>
          <a:xfrm>
            <a:off x="7740013" y="2779571"/>
            <a:ext cx="3169443" cy="327782"/>
          </a:xfrm>
          <a:prstGeom prst="rect">
            <a:avLst/>
          </a:prstGeom>
          <a:noFill/>
        </p:spPr>
        <p:txBody>
          <a:bodyPr wrap="square" rtlCol="0">
            <a:spAutoFit/>
          </a:bodyPr>
          <a:lstStyle/>
          <a:p>
            <a:pPr marL="0" marR="0" lvl="0" indent="0" algn="l" defTabSz="957756" rtl="0" eaLnBrk="1" fontAlgn="auto" latinLnBrk="0" hangingPunct="1">
              <a:lnSpc>
                <a:spcPct val="85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chemeClr val="tx1">
                    <a:lumMod val="75000"/>
                    <a:lumOff val="25000"/>
                  </a:schemeClr>
                </a:solidFill>
                <a:effectLst/>
                <a:uLnTx/>
                <a:uFillTx/>
                <a:latin typeface="Verdana"/>
                <a:ea typeface="+mn-ea"/>
                <a:cs typeface="+mn-cs"/>
              </a:rPr>
              <a:t>Your</a:t>
            </a:r>
            <a:r>
              <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 </a:t>
            </a:r>
            <a:r>
              <a:rPr kumimoji="0" lang="fr-FR" sz="1800" b="0" i="0" u="none" strike="noStrike" kern="1200" cap="none" spc="0" normalizeH="0" baseline="0" noProof="0" dirty="0" err="1">
                <a:ln>
                  <a:noFill/>
                </a:ln>
                <a:solidFill>
                  <a:schemeClr val="tx1">
                    <a:lumMod val="75000"/>
                    <a:lumOff val="25000"/>
                  </a:schemeClr>
                </a:solidFill>
                <a:effectLst/>
                <a:uLnTx/>
                <a:uFillTx/>
                <a:latin typeface="Verdana"/>
                <a:ea typeface="+mn-ea"/>
                <a:cs typeface="+mn-cs"/>
              </a:rPr>
              <a:t>enterprise</a:t>
            </a:r>
            <a:r>
              <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 </a:t>
            </a:r>
            <a:r>
              <a:rPr kumimoji="0" lang="fr-FR" sz="1800" b="0" i="0" u="none" strike="noStrike" kern="1200" cap="none" spc="0" normalizeH="0" baseline="0" noProof="0" dirty="0" err="1">
                <a:ln>
                  <a:noFill/>
                </a:ln>
                <a:solidFill>
                  <a:schemeClr val="tx1">
                    <a:lumMod val="75000"/>
                    <a:lumOff val="25000"/>
                  </a:schemeClr>
                </a:solidFill>
                <a:effectLst/>
                <a:uLnTx/>
                <a:uFillTx/>
                <a:latin typeface="Verdana"/>
                <a:ea typeface="+mn-ea"/>
                <a:cs typeface="+mn-cs"/>
              </a:rPr>
              <a:t>needs</a:t>
            </a:r>
            <a:r>
              <a:rPr kumimoji="0" lang="fr-FR"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rPr>
              <a:t> to:</a:t>
            </a:r>
          </a:p>
        </p:txBody>
      </p:sp>
      <p:sp>
        <p:nvSpPr>
          <p:cNvPr id="24" name="Rectangle 23">
            <a:extLst>
              <a:ext uri="{FF2B5EF4-FFF2-40B4-BE49-F238E27FC236}">
                <a16:creationId xmlns:a16="http://schemas.microsoft.com/office/drawing/2014/main" id="{7383D22D-ABF2-402B-A14C-CDB9CCB48EFF}"/>
              </a:ext>
            </a:extLst>
          </p:cNvPr>
          <p:cNvSpPr/>
          <p:nvPr/>
        </p:nvSpPr>
        <p:spPr>
          <a:xfrm>
            <a:off x="7740013" y="1915228"/>
            <a:ext cx="4118115" cy="707886"/>
          </a:xfrm>
          <a:prstGeom prst="rect">
            <a:avLst/>
          </a:prstGeom>
        </p:spPr>
        <p:txBody>
          <a:bodyPr wrap="square">
            <a:spAutoFit/>
          </a:bodyPr>
          <a:lstStyle/>
          <a:p>
            <a:pPr marL="0" marR="0" lvl="0" indent="0" algn="l" defTabSz="957756" rtl="0" eaLnBrk="1" fontAlgn="auto" latinLnBrk="0" hangingPunct="1">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0070AD"/>
                </a:solidFill>
                <a:effectLst/>
                <a:uLnTx/>
                <a:uFillTx/>
                <a:latin typeface="Verdana"/>
                <a:ea typeface="+mn-ea"/>
                <a:cs typeface="+mn-cs"/>
              </a:rPr>
              <a:t>Stay</a:t>
            </a:r>
            <a:r>
              <a:rPr kumimoji="0" lang="fr-FR" sz="2000" b="1" i="0" u="none" strike="noStrike" kern="1200" cap="none" spc="0" normalizeH="0" baseline="0" noProof="0" dirty="0">
                <a:ln>
                  <a:noFill/>
                </a:ln>
                <a:solidFill>
                  <a:srgbClr val="0070AD"/>
                </a:solidFill>
                <a:effectLst/>
                <a:uLnTx/>
                <a:uFillTx/>
                <a:latin typeface="Verdana"/>
                <a:ea typeface="+mn-ea"/>
                <a:cs typeface="+mn-cs"/>
              </a:rPr>
              <a:t> </a:t>
            </a:r>
            <a:r>
              <a:rPr kumimoji="0" lang="fr-FR" sz="2000" b="1" i="0" u="none" strike="noStrike" kern="1200" cap="none" spc="0" normalizeH="0" baseline="0" noProof="0" dirty="0" err="1">
                <a:ln>
                  <a:noFill/>
                </a:ln>
                <a:solidFill>
                  <a:srgbClr val="0070AD"/>
                </a:solidFill>
                <a:effectLst/>
                <a:uLnTx/>
                <a:uFillTx/>
                <a:latin typeface="Verdana"/>
                <a:ea typeface="+mn-ea"/>
                <a:cs typeface="+mn-cs"/>
              </a:rPr>
              <a:t>ahead</a:t>
            </a:r>
            <a:r>
              <a:rPr kumimoji="0" lang="fr-FR" sz="2000" b="1" i="0" u="none" strike="noStrike" kern="1200" cap="none" spc="0" normalizeH="0" baseline="0" noProof="0" dirty="0">
                <a:ln>
                  <a:noFill/>
                </a:ln>
                <a:solidFill>
                  <a:srgbClr val="0070AD"/>
                </a:solidFill>
                <a:effectLst/>
                <a:uLnTx/>
                <a:uFillTx/>
                <a:latin typeface="Verdana"/>
                <a:ea typeface="+mn-ea"/>
                <a:cs typeface="+mn-cs"/>
              </a:rPr>
              <a:t> of </a:t>
            </a:r>
            <a:r>
              <a:rPr kumimoji="0" lang="fr-FR" sz="2000" b="1" i="0" u="none" strike="noStrike" kern="1200" cap="none" spc="0" normalizeH="0" baseline="0" noProof="0" dirty="0" err="1">
                <a:ln>
                  <a:noFill/>
                </a:ln>
                <a:solidFill>
                  <a:srgbClr val="0070AD"/>
                </a:solidFill>
                <a:effectLst/>
                <a:uLnTx/>
                <a:uFillTx/>
                <a:latin typeface="Verdana"/>
                <a:ea typeface="+mn-ea"/>
                <a:cs typeface="+mn-cs"/>
              </a:rPr>
              <a:t>increasingly</a:t>
            </a:r>
            <a:r>
              <a:rPr kumimoji="0" lang="fr-FR" sz="2000" b="1" i="0" u="none" strike="noStrike" kern="1200" cap="none" spc="0" normalizeH="0" baseline="0" noProof="0" dirty="0">
                <a:ln>
                  <a:noFill/>
                </a:ln>
                <a:solidFill>
                  <a:srgbClr val="0070AD"/>
                </a:solidFill>
                <a:effectLst/>
                <a:uLnTx/>
                <a:uFillTx/>
                <a:latin typeface="Verdana"/>
                <a:ea typeface="+mn-ea"/>
                <a:cs typeface="+mn-cs"/>
              </a:rPr>
              <a:t> </a:t>
            </a:r>
            <a:r>
              <a:rPr kumimoji="0" lang="fr-FR" sz="2000" b="1" i="0" u="none" strike="noStrike" kern="1200" cap="none" spc="0" normalizeH="0" baseline="0" noProof="0" dirty="0" err="1">
                <a:ln>
                  <a:noFill/>
                </a:ln>
                <a:solidFill>
                  <a:srgbClr val="0070AD"/>
                </a:solidFill>
                <a:effectLst/>
                <a:uLnTx/>
                <a:uFillTx/>
                <a:latin typeface="Verdana"/>
                <a:ea typeface="+mn-ea"/>
                <a:cs typeface="+mn-cs"/>
              </a:rPr>
              <a:t>sophisticated</a:t>
            </a:r>
            <a:r>
              <a:rPr kumimoji="0" lang="fr-FR" sz="2000" b="1" i="0" u="none" strike="noStrike" kern="1200" cap="none" spc="0" normalizeH="0" baseline="0" noProof="0" dirty="0">
                <a:ln>
                  <a:noFill/>
                </a:ln>
                <a:solidFill>
                  <a:srgbClr val="0070AD"/>
                </a:solidFill>
                <a:effectLst/>
                <a:uLnTx/>
                <a:uFillTx/>
                <a:latin typeface="Verdana"/>
                <a:ea typeface="+mn-ea"/>
                <a:cs typeface="+mn-cs"/>
              </a:rPr>
              <a:t> </a:t>
            </a:r>
            <a:r>
              <a:rPr kumimoji="0" lang="fr-FR" sz="2000" b="1" i="0" u="none" strike="noStrike" kern="1200" cap="none" spc="0" normalizeH="0" baseline="0" noProof="0" dirty="0" err="1">
                <a:ln>
                  <a:noFill/>
                </a:ln>
                <a:solidFill>
                  <a:srgbClr val="0070AD"/>
                </a:solidFill>
                <a:effectLst/>
                <a:uLnTx/>
                <a:uFillTx/>
                <a:latin typeface="Verdana"/>
                <a:ea typeface="+mn-ea"/>
                <a:cs typeface="+mn-cs"/>
              </a:rPr>
              <a:t>threats</a:t>
            </a:r>
            <a:endParaRPr kumimoji="0" lang="fr-FR" sz="2000" b="1" i="0" u="none" strike="noStrike" kern="1200" cap="none" spc="0" normalizeH="0" baseline="0" noProof="0" dirty="0">
              <a:ln>
                <a:noFill/>
              </a:ln>
              <a:solidFill>
                <a:srgbClr val="0070AD"/>
              </a:solidFill>
              <a:effectLst/>
              <a:uLnTx/>
              <a:uFillTx/>
              <a:latin typeface="Verdana"/>
              <a:ea typeface="+mn-ea"/>
              <a:cs typeface="+mn-cs"/>
            </a:endParaRPr>
          </a:p>
        </p:txBody>
      </p:sp>
      <p:pic>
        <p:nvPicPr>
          <p:cNvPr id="25" name="Picture 24">
            <a:extLst>
              <a:ext uri="{FF2B5EF4-FFF2-40B4-BE49-F238E27FC236}">
                <a16:creationId xmlns:a16="http://schemas.microsoft.com/office/drawing/2014/main" id="{4F070AF8-1D02-4EC7-AF2B-E39D69E8397D}"/>
              </a:ext>
            </a:extLst>
          </p:cNvPr>
          <p:cNvPicPr>
            <a:picLocks noChangeAspect="1"/>
          </p:cNvPicPr>
          <p:nvPr/>
        </p:nvPicPr>
        <p:blipFill rotWithShape="1">
          <a:blip r:embed="rId8">
            <a:extLst>
              <a:ext uri="{28A0092B-C50C-407E-A947-70E740481C1C}">
                <a14:useLocalDpi xmlns:a14="http://schemas.microsoft.com/office/drawing/2010/main" val="0"/>
              </a:ext>
            </a:extLst>
          </a:blip>
          <a:srcRect l="5457" t="23333" r="42915" b="7037"/>
          <a:stretch/>
        </p:blipFill>
        <p:spPr>
          <a:xfrm>
            <a:off x="0" y="1600200"/>
            <a:ext cx="6292961" cy="4775200"/>
          </a:xfrm>
          <a:prstGeom prst="rect">
            <a:avLst/>
          </a:prstGeom>
        </p:spPr>
      </p:pic>
      <p:grpSp>
        <p:nvGrpSpPr>
          <p:cNvPr id="26" name="Group 25">
            <a:extLst>
              <a:ext uri="{FF2B5EF4-FFF2-40B4-BE49-F238E27FC236}">
                <a16:creationId xmlns:a16="http://schemas.microsoft.com/office/drawing/2014/main" id="{2BBB0385-FD82-4EB8-82B7-B0DF685CB3DA}"/>
              </a:ext>
            </a:extLst>
          </p:cNvPr>
          <p:cNvGrpSpPr/>
          <p:nvPr/>
        </p:nvGrpSpPr>
        <p:grpSpPr>
          <a:xfrm>
            <a:off x="4943271" y="1150130"/>
            <a:ext cx="1349690" cy="1275235"/>
            <a:chOff x="4943271" y="1630700"/>
            <a:chExt cx="1349690" cy="1275235"/>
          </a:xfrm>
        </p:grpSpPr>
        <p:sp>
          <p:nvSpPr>
            <p:cNvPr id="27" name="Oval 20">
              <a:extLst>
                <a:ext uri="{FF2B5EF4-FFF2-40B4-BE49-F238E27FC236}">
                  <a16:creationId xmlns:a16="http://schemas.microsoft.com/office/drawing/2014/main" id="{6A71F1C7-28AE-4637-A4E4-59042829E85B}"/>
                </a:ext>
              </a:extLst>
            </p:cNvPr>
            <p:cNvSpPr/>
            <p:nvPr/>
          </p:nvSpPr>
          <p:spPr>
            <a:xfrm>
              <a:off x="4943271" y="1630700"/>
              <a:ext cx="1349690" cy="127523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28" name="Rectangle 27">
              <a:extLst>
                <a:ext uri="{FF2B5EF4-FFF2-40B4-BE49-F238E27FC236}">
                  <a16:creationId xmlns:a16="http://schemas.microsoft.com/office/drawing/2014/main" id="{354C1254-E9EA-4BB3-8F81-39EE29706D03}"/>
                </a:ext>
              </a:extLst>
            </p:cNvPr>
            <p:cNvSpPr/>
            <p:nvPr/>
          </p:nvSpPr>
          <p:spPr>
            <a:xfrm>
              <a:off x="4986824" y="1986702"/>
              <a:ext cx="1262585" cy="563231"/>
            </a:xfrm>
            <a:prstGeom prst="rect">
              <a:avLst/>
            </a:prstGeom>
          </p:spPr>
          <p:txBody>
            <a:bodyPr wrap="square">
              <a:spAutoFit/>
            </a:bodyPr>
            <a:lstStyle/>
            <a:p>
              <a:pPr marL="0" marR="0" lvl="0" indent="0" algn="ctr" defTabSz="957756" rtl="0" eaLnBrk="1" fontAlgn="auto" latinLnBrk="0" hangingPunct="1">
                <a:lnSpc>
                  <a:spcPct val="85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Verdana"/>
                  <a:ea typeface="+mn-ea"/>
                  <a:cs typeface="+mn-cs"/>
                </a:rPr>
                <a:t>IT </a:t>
              </a:r>
              <a:r>
                <a:rPr kumimoji="0" lang="fr-FR" sz="1800" b="1" i="0" u="none" strike="noStrike" kern="1200" cap="none" spc="0" normalizeH="0" baseline="0" noProof="0" dirty="0" err="1">
                  <a:ln>
                    <a:noFill/>
                  </a:ln>
                  <a:solidFill>
                    <a:srgbClr val="FFFFFF"/>
                  </a:solidFill>
                  <a:effectLst/>
                  <a:uLnTx/>
                  <a:uFillTx/>
                  <a:latin typeface="Verdana"/>
                  <a:ea typeface="+mn-ea"/>
                  <a:cs typeface="+mn-cs"/>
                </a:rPr>
                <a:t>systems</a:t>
              </a:r>
              <a:endParaRPr kumimoji="0" lang="fr-FR" sz="1800" b="1"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29" name="Group 28">
            <a:extLst>
              <a:ext uri="{FF2B5EF4-FFF2-40B4-BE49-F238E27FC236}">
                <a16:creationId xmlns:a16="http://schemas.microsoft.com/office/drawing/2014/main" id="{19ACA035-626E-4323-B923-A34EFAC76D0A}"/>
              </a:ext>
            </a:extLst>
          </p:cNvPr>
          <p:cNvGrpSpPr/>
          <p:nvPr/>
        </p:nvGrpSpPr>
        <p:grpSpPr>
          <a:xfrm>
            <a:off x="4943271" y="3186202"/>
            <a:ext cx="1349690" cy="1275235"/>
            <a:chOff x="4943271" y="1630700"/>
            <a:chExt cx="1349690" cy="1275235"/>
          </a:xfrm>
        </p:grpSpPr>
        <p:sp>
          <p:nvSpPr>
            <p:cNvPr id="30" name="Oval 20">
              <a:extLst>
                <a:ext uri="{FF2B5EF4-FFF2-40B4-BE49-F238E27FC236}">
                  <a16:creationId xmlns:a16="http://schemas.microsoft.com/office/drawing/2014/main" id="{CBC327C8-8614-48D9-9707-655E19A942D9}"/>
                </a:ext>
              </a:extLst>
            </p:cNvPr>
            <p:cNvSpPr/>
            <p:nvPr/>
          </p:nvSpPr>
          <p:spPr>
            <a:xfrm>
              <a:off x="4943271" y="1630700"/>
              <a:ext cx="1349690" cy="127523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31" name="Rectangle 30">
              <a:extLst>
                <a:ext uri="{FF2B5EF4-FFF2-40B4-BE49-F238E27FC236}">
                  <a16:creationId xmlns:a16="http://schemas.microsoft.com/office/drawing/2014/main" id="{F86D4C03-B1FF-421F-B36A-E111EA86941B}"/>
                </a:ext>
              </a:extLst>
            </p:cNvPr>
            <p:cNvSpPr/>
            <p:nvPr/>
          </p:nvSpPr>
          <p:spPr>
            <a:xfrm>
              <a:off x="4986824" y="1921299"/>
              <a:ext cx="1262585" cy="694036"/>
            </a:xfrm>
            <a:prstGeom prst="rect">
              <a:avLst/>
            </a:prstGeom>
          </p:spPr>
          <p:txBody>
            <a:bodyPr wrap="square">
              <a:spAutoFit/>
            </a:bodyPr>
            <a:lstStyle/>
            <a:p>
              <a:pPr marL="0" marR="0" lvl="0" indent="0" algn="ctr" defTabSz="957756" rtl="0" eaLnBrk="1" fontAlgn="auto" latinLnBrk="0" hangingPunct="1">
                <a:lnSpc>
                  <a:spcPct val="85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Verdana"/>
                  <a:ea typeface="+mn-ea"/>
                  <a:cs typeface="+mn-cs"/>
                </a:rPr>
                <a:t>IoT</a:t>
              </a:r>
              <a:br>
                <a:rPr kumimoji="0" lang="fr-FR" sz="1800" b="1" i="0" u="none" strike="noStrike" kern="1200" cap="none" spc="0" normalizeH="0" baseline="0" noProof="0" dirty="0">
                  <a:ln>
                    <a:noFill/>
                  </a:ln>
                  <a:solidFill>
                    <a:srgbClr val="FFFFFF"/>
                  </a:solidFill>
                  <a:effectLst/>
                  <a:uLnTx/>
                  <a:uFillTx/>
                  <a:latin typeface="Verdana"/>
                  <a:ea typeface="+mn-ea"/>
                  <a:cs typeface="+mn-cs"/>
                </a:rPr>
              </a:br>
              <a:r>
                <a:rPr kumimoji="0" lang="fr-FR" sz="1400" b="0" i="0" u="none" strike="noStrike" kern="1200" cap="none" spc="0" normalizeH="0" baseline="0" noProof="0" dirty="0">
                  <a:ln>
                    <a:noFill/>
                  </a:ln>
                  <a:solidFill>
                    <a:srgbClr val="FFFFFF"/>
                  </a:solidFill>
                  <a:effectLst/>
                  <a:uLnTx/>
                  <a:uFillTx/>
                  <a:latin typeface="Verdana"/>
                  <a:ea typeface="+mn-ea"/>
                  <a:cs typeface="+mn-cs"/>
                </a:rPr>
                <a:t>(Internet</a:t>
              </a:r>
              <a:br>
                <a:rPr kumimoji="0" lang="fr-FR" sz="1400" b="0" i="0" u="none" strike="noStrike" kern="1200" cap="none" spc="0" normalizeH="0" baseline="0" noProof="0" dirty="0">
                  <a:ln>
                    <a:noFill/>
                  </a:ln>
                  <a:solidFill>
                    <a:srgbClr val="FFFFFF"/>
                  </a:solidFill>
                  <a:effectLst/>
                  <a:uLnTx/>
                  <a:uFillTx/>
                  <a:latin typeface="Verdana"/>
                  <a:ea typeface="+mn-ea"/>
                  <a:cs typeface="+mn-cs"/>
                </a:rPr>
              </a:br>
              <a:r>
                <a:rPr kumimoji="0" lang="fr-FR" sz="1400" b="0" i="0" u="none" strike="noStrike" kern="1200" cap="none" spc="0" normalizeH="0" baseline="0" noProof="0" dirty="0">
                  <a:ln>
                    <a:noFill/>
                  </a:ln>
                  <a:solidFill>
                    <a:srgbClr val="FFFFFF"/>
                  </a:solidFill>
                  <a:effectLst/>
                  <a:uLnTx/>
                  <a:uFillTx/>
                  <a:latin typeface="Verdana"/>
                  <a:ea typeface="+mn-ea"/>
                  <a:cs typeface="+mn-cs"/>
                </a:rPr>
                <a:t>of </a:t>
              </a:r>
              <a:r>
                <a:rPr kumimoji="0" lang="fr-FR" sz="1400" b="0" i="0" u="none" strike="noStrike" kern="1200" cap="none" spc="0" normalizeH="0" baseline="0" noProof="0" dirty="0" err="1">
                  <a:ln>
                    <a:noFill/>
                  </a:ln>
                  <a:solidFill>
                    <a:srgbClr val="FFFFFF"/>
                  </a:solidFill>
                  <a:effectLst/>
                  <a:uLnTx/>
                  <a:uFillTx/>
                  <a:latin typeface="Verdana"/>
                  <a:ea typeface="+mn-ea"/>
                  <a:cs typeface="+mn-cs"/>
                </a:rPr>
                <a:t>things</a:t>
              </a:r>
              <a:r>
                <a:rPr kumimoji="0" lang="fr-FR" sz="1400" b="0" i="0" u="none" strike="noStrike" kern="1200" cap="none" spc="0" normalizeH="0" baseline="0" noProof="0" dirty="0">
                  <a:ln>
                    <a:noFill/>
                  </a:ln>
                  <a:solidFill>
                    <a:srgbClr val="FFFFFF"/>
                  </a:solidFill>
                  <a:effectLst/>
                  <a:uLnTx/>
                  <a:uFillTx/>
                  <a:latin typeface="Verdana"/>
                  <a:ea typeface="+mn-ea"/>
                  <a:cs typeface="+mn-cs"/>
                </a:rPr>
                <a:t>)</a:t>
              </a:r>
              <a:endParaRPr kumimoji="0" lang="fr-FR" sz="1800" b="0" i="0" u="none" strike="noStrike" kern="1200" cap="none" spc="0" normalizeH="0" baseline="0" noProof="0" dirty="0">
                <a:ln>
                  <a:noFill/>
                </a:ln>
                <a:solidFill>
                  <a:srgbClr val="FFFFFF"/>
                </a:solidFill>
                <a:effectLst/>
                <a:uLnTx/>
                <a:uFillTx/>
                <a:latin typeface="Verdana"/>
                <a:ea typeface="+mn-ea"/>
                <a:cs typeface="+mn-cs"/>
              </a:endParaRPr>
            </a:p>
          </p:txBody>
        </p:sp>
      </p:grpSp>
      <p:grpSp>
        <p:nvGrpSpPr>
          <p:cNvPr id="32" name="Group 31">
            <a:extLst>
              <a:ext uri="{FF2B5EF4-FFF2-40B4-BE49-F238E27FC236}">
                <a16:creationId xmlns:a16="http://schemas.microsoft.com/office/drawing/2014/main" id="{06E1D57B-178F-4294-AA58-EBB239E5E7A6}"/>
              </a:ext>
            </a:extLst>
          </p:cNvPr>
          <p:cNvGrpSpPr/>
          <p:nvPr/>
        </p:nvGrpSpPr>
        <p:grpSpPr>
          <a:xfrm>
            <a:off x="4931258" y="5222273"/>
            <a:ext cx="1373716" cy="1275235"/>
            <a:chOff x="4931258" y="1630700"/>
            <a:chExt cx="1373716" cy="1275235"/>
          </a:xfrm>
        </p:grpSpPr>
        <p:sp>
          <p:nvSpPr>
            <p:cNvPr id="33" name="Oval 20">
              <a:extLst>
                <a:ext uri="{FF2B5EF4-FFF2-40B4-BE49-F238E27FC236}">
                  <a16:creationId xmlns:a16="http://schemas.microsoft.com/office/drawing/2014/main" id="{58FACA04-26F5-48F6-8181-2E4DF58B7547}"/>
                </a:ext>
              </a:extLst>
            </p:cNvPr>
            <p:cNvSpPr/>
            <p:nvPr/>
          </p:nvSpPr>
          <p:spPr>
            <a:xfrm>
              <a:off x="4943271" y="1630700"/>
              <a:ext cx="1349690" cy="127523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8" name="Rectangle 47">
              <a:extLst>
                <a:ext uri="{FF2B5EF4-FFF2-40B4-BE49-F238E27FC236}">
                  <a16:creationId xmlns:a16="http://schemas.microsoft.com/office/drawing/2014/main" id="{02EE86E6-E6A2-4E5E-A7C6-A7C57E5B0F3E}"/>
                </a:ext>
              </a:extLst>
            </p:cNvPr>
            <p:cNvSpPr/>
            <p:nvPr/>
          </p:nvSpPr>
          <p:spPr>
            <a:xfrm>
              <a:off x="4931258" y="1947460"/>
              <a:ext cx="1373716" cy="641714"/>
            </a:xfrm>
            <a:prstGeom prst="rect">
              <a:avLst/>
            </a:prstGeom>
          </p:spPr>
          <p:txBody>
            <a:bodyPr wrap="square">
              <a:spAutoFit/>
            </a:bodyPr>
            <a:lstStyle/>
            <a:p>
              <a:pPr marL="0" marR="0" lvl="0" indent="0" algn="ctr" defTabSz="957756" rtl="0" eaLnBrk="1" fontAlgn="auto" latinLnBrk="0" hangingPunct="1">
                <a:lnSpc>
                  <a:spcPct val="85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FFFFFF"/>
                  </a:solidFill>
                  <a:effectLst/>
                  <a:uLnTx/>
                  <a:uFillTx/>
                  <a:latin typeface="Verdana"/>
                  <a:ea typeface="+mn-ea"/>
                  <a:cs typeface="+mn-cs"/>
                </a:rPr>
                <a:t>Operational</a:t>
              </a:r>
              <a:r>
                <a:rPr kumimoji="0" lang="fr-FR" sz="1400" b="1" i="0" u="none" strike="noStrike" kern="1200" cap="none" spc="0" normalizeH="0" baseline="0" noProof="0" dirty="0">
                  <a:ln>
                    <a:noFill/>
                  </a:ln>
                  <a:solidFill>
                    <a:srgbClr val="FFFFFF"/>
                  </a:solidFill>
                  <a:effectLst/>
                  <a:uLnTx/>
                  <a:uFillTx/>
                  <a:latin typeface="Verdana"/>
                  <a:ea typeface="+mn-ea"/>
                  <a:cs typeface="+mn-cs"/>
                </a:rPr>
                <a:t> </a:t>
              </a:r>
              <a:r>
                <a:rPr kumimoji="0" lang="fr-FR" sz="1400" b="1" i="0" u="none" strike="noStrike" kern="1200" cap="none" spc="0" normalizeH="0" baseline="0" noProof="0" dirty="0" err="1">
                  <a:ln>
                    <a:noFill/>
                  </a:ln>
                  <a:solidFill>
                    <a:srgbClr val="FFFFFF"/>
                  </a:solidFill>
                  <a:effectLst/>
                  <a:uLnTx/>
                  <a:uFillTx/>
                  <a:latin typeface="Verdana"/>
                  <a:ea typeface="+mn-ea"/>
                  <a:cs typeface="+mn-cs"/>
                </a:rPr>
                <a:t>Technology</a:t>
              </a:r>
              <a:r>
                <a:rPr kumimoji="0" lang="fr-FR" sz="1400" b="1" i="0" u="none" strike="noStrike" kern="1200" cap="none" spc="0" normalizeH="0" baseline="0" noProof="0" dirty="0">
                  <a:ln>
                    <a:noFill/>
                  </a:ln>
                  <a:solidFill>
                    <a:srgbClr val="FFFFFF"/>
                  </a:solidFill>
                  <a:effectLst/>
                  <a:uLnTx/>
                  <a:uFillTx/>
                  <a:latin typeface="Verdana"/>
                  <a:ea typeface="+mn-ea"/>
                  <a:cs typeface="+mn-cs"/>
                </a:rPr>
                <a:t> </a:t>
              </a:r>
              <a:r>
                <a:rPr kumimoji="0" lang="fr-FR" sz="1400" b="1" i="0" u="none" strike="noStrike" kern="1200" cap="none" spc="0" normalizeH="0" baseline="0" noProof="0" dirty="0" err="1">
                  <a:ln>
                    <a:noFill/>
                  </a:ln>
                  <a:solidFill>
                    <a:srgbClr val="FFFFFF"/>
                  </a:solidFill>
                  <a:effectLst/>
                  <a:uLnTx/>
                  <a:uFillTx/>
                  <a:latin typeface="Verdana"/>
                  <a:ea typeface="+mn-ea"/>
                  <a:cs typeface="+mn-cs"/>
                </a:rPr>
                <a:t>Systems</a:t>
              </a:r>
              <a:endParaRPr kumimoji="0" lang="fr-FR" sz="1400" b="1" i="0" u="none" strike="noStrike" kern="1200" cap="none" spc="0" normalizeH="0" baseline="0" noProof="0" dirty="0">
                <a:ln>
                  <a:noFill/>
                </a:ln>
                <a:solidFill>
                  <a:srgbClr val="FFFFFF"/>
                </a:solidFill>
                <a:effectLst/>
                <a:uLnTx/>
                <a:uFillTx/>
                <a:latin typeface="Verdana"/>
                <a:ea typeface="+mn-ea"/>
                <a:cs typeface="+mn-cs"/>
              </a:endParaRPr>
            </a:p>
          </p:txBody>
        </p:sp>
      </p:grpSp>
      <p:cxnSp>
        <p:nvCxnSpPr>
          <p:cNvPr id="49" name="Straight Connector 48">
            <a:extLst>
              <a:ext uri="{FF2B5EF4-FFF2-40B4-BE49-F238E27FC236}">
                <a16:creationId xmlns:a16="http://schemas.microsoft.com/office/drawing/2014/main" id="{FA978BAA-95F9-4950-9B60-456B10EE5F76}"/>
              </a:ext>
            </a:extLst>
          </p:cNvPr>
          <p:cNvCxnSpPr/>
          <p:nvPr/>
        </p:nvCxnSpPr>
        <p:spPr>
          <a:xfrm>
            <a:off x="6284212" y="3822435"/>
            <a:ext cx="700814" cy="2768"/>
          </a:xfrm>
          <a:prstGeom prst="line">
            <a:avLst/>
          </a:prstGeom>
          <a:ln w="19050">
            <a:solidFill>
              <a:srgbClr val="FF304C"/>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05C7831-BB52-439C-8915-D71CE3052203}"/>
              </a:ext>
            </a:extLst>
          </p:cNvPr>
          <p:cNvSpPr/>
          <p:nvPr/>
        </p:nvSpPr>
        <p:spPr>
          <a:xfrm rot="5400000">
            <a:off x="6663681" y="3605336"/>
            <a:ext cx="1047082" cy="327782"/>
          </a:xfrm>
          <a:prstGeom prst="rect">
            <a:avLst/>
          </a:prstGeom>
        </p:spPr>
        <p:txBody>
          <a:bodyPr wrap="none">
            <a:spAutoFit/>
          </a:bodyPr>
          <a:lstStyle/>
          <a:p>
            <a:pPr marL="0" marR="0" lvl="0" indent="0" algn="ctr" defTabSz="957756" rtl="0" eaLnBrk="1" fontAlgn="auto" latinLnBrk="0" hangingPunct="1">
              <a:lnSpc>
                <a:spcPct val="85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304C"/>
                </a:solidFill>
                <a:effectLst/>
                <a:uLnTx/>
                <a:uFillTx/>
                <a:latin typeface="Verdana"/>
                <a:ea typeface="+mn-ea"/>
                <a:cs typeface="+mn-cs"/>
              </a:rPr>
              <a:t>Across</a:t>
            </a:r>
            <a:endParaRPr kumimoji="0" lang="fr-FR" sz="1800" b="1" i="0" u="none" strike="noStrike" kern="1200" cap="none" spc="0" normalizeH="0" baseline="0" noProof="0" dirty="0">
              <a:ln>
                <a:noFill/>
              </a:ln>
              <a:solidFill>
                <a:srgbClr val="FF304C"/>
              </a:solidFill>
              <a:effectLst/>
              <a:uLnTx/>
              <a:uFillTx/>
              <a:latin typeface="Verdana"/>
              <a:ea typeface="+mn-ea"/>
              <a:cs typeface="+mn-cs"/>
            </a:endParaRPr>
          </a:p>
        </p:txBody>
      </p:sp>
      <p:cxnSp>
        <p:nvCxnSpPr>
          <p:cNvPr id="51" name="Conector reto 49">
            <a:extLst>
              <a:ext uri="{FF2B5EF4-FFF2-40B4-BE49-F238E27FC236}">
                <a16:creationId xmlns:a16="http://schemas.microsoft.com/office/drawing/2014/main" id="{CE5C8A5B-47DA-4750-A719-D0F5F50D448A}"/>
              </a:ext>
            </a:extLst>
          </p:cNvPr>
          <p:cNvCxnSpPr>
            <a:cxnSpLocks/>
          </p:cNvCxnSpPr>
          <p:nvPr/>
        </p:nvCxnSpPr>
        <p:spPr>
          <a:xfrm>
            <a:off x="7847218" y="2657974"/>
            <a:ext cx="623682"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a:t>From cyber threat awareness …</a:t>
            </a:r>
          </a:p>
        </p:txBody>
      </p:sp>
      <p:sp>
        <p:nvSpPr>
          <p:cNvPr id="19"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November 2017</a:t>
            </a:r>
          </a:p>
        </p:txBody>
      </p:sp>
    </p:spTree>
    <p:extLst>
      <p:ext uri="{BB962C8B-B14F-4D97-AF65-F5344CB8AC3E}">
        <p14:creationId xmlns:p14="http://schemas.microsoft.com/office/powerpoint/2010/main" val="171017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0-#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49" presetClass="entr" presetSubtype="0" decel="10000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 calcmode="lin" valueType="num">
                                      <p:cBhvr>
                                        <p:cTn id="17" dur="500" fill="hold"/>
                                        <p:tgtEl>
                                          <p:spTgt spid="26"/>
                                        </p:tgtEl>
                                        <p:attrNameLst>
                                          <p:attrName>style.rotation</p:attrName>
                                        </p:attrNameLst>
                                      </p:cBhvr>
                                      <p:tavLst>
                                        <p:tav tm="0">
                                          <p:val>
                                            <p:fltVal val="360"/>
                                          </p:val>
                                        </p:tav>
                                        <p:tav tm="100000">
                                          <p:val>
                                            <p:fltVal val="0"/>
                                          </p:val>
                                        </p:tav>
                                      </p:tavLst>
                                    </p:anim>
                                    <p:animEffect transition="in" filter="fade">
                                      <p:cBhvr>
                                        <p:cTn id="18" dur="500"/>
                                        <p:tgtEl>
                                          <p:spTgt spid="26"/>
                                        </p:tgtEl>
                                      </p:cBhvr>
                                    </p:animEffect>
                                  </p:childTnLst>
                                </p:cTn>
                              </p:par>
                              <p:par>
                                <p:cTn id="19" presetID="49" presetClass="entr" presetSubtype="0" decel="100000" fill="hold" nodeType="withEffect">
                                  <p:stCondLst>
                                    <p:cond delay="50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 calcmode="lin" valueType="num">
                                      <p:cBhvr>
                                        <p:cTn id="23" dur="500" fill="hold"/>
                                        <p:tgtEl>
                                          <p:spTgt spid="29"/>
                                        </p:tgtEl>
                                        <p:attrNameLst>
                                          <p:attrName>style.rotation</p:attrName>
                                        </p:attrNameLst>
                                      </p:cBhvr>
                                      <p:tavLst>
                                        <p:tav tm="0">
                                          <p:val>
                                            <p:fltVal val="360"/>
                                          </p:val>
                                        </p:tav>
                                        <p:tav tm="100000">
                                          <p:val>
                                            <p:fltVal val="0"/>
                                          </p:val>
                                        </p:tav>
                                      </p:tavLst>
                                    </p:anim>
                                    <p:animEffect transition="in" filter="fade">
                                      <p:cBhvr>
                                        <p:cTn id="24" dur="500"/>
                                        <p:tgtEl>
                                          <p:spTgt spid="29"/>
                                        </p:tgtEl>
                                      </p:cBhvr>
                                    </p:animEffect>
                                  </p:childTnLst>
                                </p:cTn>
                              </p:par>
                              <p:par>
                                <p:cTn id="25" presetID="49" presetClass="entr" presetSubtype="0" decel="100000" fill="hold" nodeType="withEffect">
                                  <p:stCondLst>
                                    <p:cond delay="5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 calcmode="lin" valueType="num">
                                      <p:cBhvr>
                                        <p:cTn id="29" dur="500" fill="hold"/>
                                        <p:tgtEl>
                                          <p:spTgt spid="32"/>
                                        </p:tgtEl>
                                        <p:attrNameLst>
                                          <p:attrName>style.rotation</p:attrName>
                                        </p:attrNameLst>
                                      </p:cBhvr>
                                      <p:tavLst>
                                        <p:tav tm="0">
                                          <p:val>
                                            <p:fltVal val="360"/>
                                          </p:val>
                                        </p:tav>
                                        <p:tav tm="100000">
                                          <p:val>
                                            <p:fltVal val="0"/>
                                          </p:val>
                                        </p:tav>
                                      </p:tavLst>
                                    </p:anim>
                                    <p:animEffect transition="in" filter="fade">
                                      <p:cBhvr>
                                        <p:cTn id="30" dur="500"/>
                                        <p:tgtEl>
                                          <p:spTgt spid="32"/>
                                        </p:tgtEl>
                                      </p:cBhvr>
                                    </p:animEffect>
                                  </p:childTnLst>
                                </p:cTn>
                              </p:par>
                              <p:par>
                                <p:cTn id="31" presetID="18" presetClass="entr" presetSubtype="6" fill="hold" grpId="0" nodeType="withEffect">
                                  <p:stCondLst>
                                    <p:cond delay="500"/>
                                  </p:stCondLst>
                                  <p:childTnLst>
                                    <p:set>
                                      <p:cBhvr>
                                        <p:cTn id="32" dur="1" fill="hold">
                                          <p:stCondLst>
                                            <p:cond delay="0"/>
                                          </p:stCondLst>
                                        </p:cTn>
                                        <p:tgtEl>
                                          <p:spTgt spid="20"/>
                                        </p:tgtEl>
                                        <p:attrNameLst>
                                          <p:attrName>style.visibility</p:attrName>
                                        </p:attrNameLst>
                                      </p:cBhvr>
                                      <p:to>
                                        <p:strVal val="visible"/>
                                      </p:to>
                                    </p:set>
                                    <p:animEffect transition="in" filter="strips(downRight)">
                                      <p:cBhvr>
                                        <p:cTn id="33" dur="500"/>
                                        <p:tgtEl>
                                          <p:spTgt spid="20"/>
                                        </p:tgtEl>
                                      </p:cBhvr>
                                    </p:animEffect>
                                  </p:childTnLst>
                                </p:cTn>
                              </p:par>
                              <p:par>
                                <p:cTn id="34" presetID="22" presetClass="entr" presetSubtype="2" fill="hold" nodeType="withEffect">
                                  <p:stCondLst>
                                    <p:cond delay="500"/>
                                  </p:stCondLst>
                                  <p:childTnLst>
                                    <p:set>
                                      <p:cBhvr>
                                        <p:cTn id="35" dur="1" fill="hold">
                                          <p:stCondLst>
                                            <p:cond delay="0"/>
                                          </p:stCondLst>
                                        </p:cTn>
                                        <p:tgtEl>
                                          <p:spTgt spid="49"/>
                                        </p:tgtEl>
                                        <p:attrNameLst>
                                          <p:attrName>style.visibility</p:attrName>
                                        </p:attrNameLst>
                                      </p:cBhvr>
                                      <p:to>
                                        <p:strVal val="visible"/>
                                      </p:to>
                                    </p:set>
                                    <p:animEffect transition="in" filter="wipe(right)">
                                      <p:cBhvr>
                                        <p:cTn id="36" dur="500"/>
                                        <p:tgtEl>
                                          <p:spTgt spid="49"/>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22" presetClass="entr" presetSubtype="8" fill="hold" nodeType="withEffect">
                                  <p:stCondLst>
                                    <p:cond delay="75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4"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7107545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03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58" name="Graphic 10">
            <a:extLst>
              <a:ext uri="{FF2B5EF4-FFF2-40B4-BE49-F238E27FC236}">
                <a16:creationId xmlns:a16="http://schemas.microsoft.com/office/drawing/2014/main" id="{C9402FE9-E82F-411F-AB01-F836767C8C2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9060"/>
          <a:stretch/>
        </p:blipFill>
        <p:spPr>
          <a:xfrm rot="16200000" flipH="1" flipV="1">
            <a:off x="6991643" y="1657643"/>
            <a:ext cx="5397500" cy="5003213"/>
          </a:xfrm>
          <a:prstGeom prst="rect">
            <a:avLst/>
          </a:prstGeom>
        </p:spPr>
      </p:pic>
      <p:pic>
        <p:nvPicPr>
          <p:cNvPr id="59" name="Picture 58">
            <a:extLst>
              <a:ext uri="{FF2B5EF4-FFF2-40B4-BE49-F238E27FC236}">
                <a16:creationId xmlns:a16="http://schemas.microsoft.com/office/drawing/2014/main" id="{C8FCAD46-5C51-4760-B4B0-26C1E510624C}"/>
              </a:ext>
            </a:extLst>
          </p:cNvPr>
          <p:cNvPicPr>
            <a:picLocks noChangeAspect="1"/>
          </p:cNvPicPr>
          <p:nvPr/>
        </p:nvPicPr>
        <p:blipFill rotWithShape="1">
          <a:blip r:embed="rId8">
            <a:extLst>
              <a:ext uri="{28A0092B-C50C-407E-A947-70E740481C1C}">
                <a14:useLocalDpi xmlns:a14="http://schemas.microsoft.com/office/drawing/2010/main" val="0"/>
              </a:ext>
            </a:extLst>
          </a:blip>
          <a:srcRect l="27845" t="13634" r="27845" b="13634"/>
          <a:stretch/>
        </p:blipFill>
        <p:spPr>
          <a:xfrm>
            <a:off x="6261259" y="331891"/>
            <a:ext cx="5913835" cy="5461633"/>
          </a:xfrm>
          <a:prstGeom prst="rect">
            <a:avLst/>
          </a:prstGeom>
        </p:spPr>
      </p:pic>
      <p:sp>
        <p:nvSpPr>
          <p:cNvPr id="60" name="Rectangle 59">
            <a:extLst>
              <a:ext uri="{FF2B5EF4-FFF2-40B4-BE49-F238E27FC236}">
                <a16:creationId xmlns:a16="http://schemas.microsoft.com/office/drawing/2014/main" id="{F876312C-D6F1-49C8-AA6B-073C167ADDB9}"/>
              </a:ext>
            </a:extLst>
          </p:cNvPr>
          <p:cNvSpPr/>
          <p:nvPr/>
        </p:nvSpPr>
        <p:spPr>
          <a:xfrm>
            <a:off x="1491539" y="1870203"/>
            <a:ext cx="1709906" cy="877163"/>
          </a:xfrm>
          <a:prstGeom prst="rect">
            <a:avLst/>
          </a:prstGeom>
        </p:spPr>
        <p:txBody>
          <a:bodyPr wrap="square">
            <a:spAutoFit/>
          </a:bodyPr>
          <a:lstStyle/>
          <a:p>
            <a:pPr marL="0" marR="0" lvl="0" indent="0" algn="r" defTabSz="957756" rtl="0" eaLnBrk="1" fontAlgn="auto" latinLnBrk="0" hangingPunct="1">
              <a:lnSpc>
                <a:spcPct val="85000"/>
              </a:lnSpc>
              <a:spcBef>
                <a:spcPts val="0"/>
              </a:spcBef>
              <a:spcAft>
                <a:spcPts val="24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Verdana"/>
                <a:ea typeface="Segoe UI" panose="020B0502040204020203" pitchFamily="34" charset="0"/>
                <a:cs typeface="Arial" panose="020B0604020202020204" pitchFamily="34" charset="0"/>
              </a:rPr>
              <a:t>YOUR BUSINESS WILL…</a:t>
            </a:r>
          </a:p>
        </p:txBody>
      </p:sp>
      <p:sp>
        <p:nvSpPr>
          <p:cNvPr id="61" name="Rectangle 60">
            <a:extLst>
              <a:ext uri="{FF2B5EF4-FFF2-40B4-BE49-F238E27FC236}">
                <a16:creationId xmlns:a16="http://schemas.microsoft.com/office/drawing/2014/main" id="{D1ACE099-86E5-460F-8ABE-0FE8175C8A74}"/>
              </a:ext>
            </a:extLst>
          </p:cNvPr>
          <p:cNvSpPr/>
          <p:nvPr/>
        </p:nvSpPr>
        <p:spPr>
          <a:xfrm>
            <a:off x="3829106" y="1870203"/>
            <a:ext cx="2098370" cy="877163"/>
          </a:xfrm>
          <a:prstGeom prst="rect">
            <a:avLst/>
          </a:prstGeom>
        </p:spPr>
        <p:txBody>
          <a:bodyPr wrap="square">
            <a:spAutoFit/>
          </a:bodyPr>
          <a:lstStyle/>
          <a:p>
            <a:pPr marL="0" marR="0" lvl="0" indent="0" algn="l" defTabSz="957756" rtl="0" eaLnBrk="1" fontAlgn="auto" latinLnBrk="0" hangingPunct="1">
              <a:lnSpc>
                <a:spcPct val="85000"/>
              </a:lnSpc>
              <a:spcBef>
                <a:spcPts val="0"/>
              </a:spcBef>
              <a:spcAft>
                <a:spcPts val="24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Verdana"/>
                <a:ea typeface="Segoe UI" panose="020B0502040204020203" pitchFamily="34" charset="0"/>
                <a:cs typeface="Arial" panose="020B0604020202020204" pitchFamily="34" charset="0"/>
              </a:rPr>
              <a:t>YOUR CUSTOMERS WILL…</a:t>
            </a:r>
          </a:p>
        </p:txBody>
      </p:sp>
      <p:sp>
        <p:nvSpPr>
          <p:cNvPr id="62" name="Rectangle 61">
            <a:extLst>
              <a:ext uri="{FF2B5EF4-FFF2-40B4-BE49-F238E27FC236}">
                <a16:creationId xmlns:a16="http://schemas.microsoft.com/office/drawing/2014/main" id="{D5A0E819-D7EB-42A6-A9AC-45F702E44EAE}"/>
              </a:ext>
            </a:extLst>
          </p:cNvPr>
          <p:cNvSpPr/>
          <p:nvPr/>
        </p:nvSpPr>
        <p:spPr>
          <a:xfrm>
            <a:off x="390525" y="2848403"/>
            <a:ext cx="2810920" cy="2846933"/>
          </a:xfrm>
          <a:prstGeom prst="rect">
            <a:avLst/>
          </a:prstGeom>
        </p:spPr>
        <p:txBody>
          <a:bodyPr wrap="square">
            <a:spAutoFit/>
          </a:bodyPr>
          <a:lstStyle/>
          <a:p>
            <a:pPr marL="0" marR="0" lvl="0" indent="0" algn="r" defTabSz="914400" rtl="0" eaLnBrk="1" fontAlgn="auto" latinLnBrk="0" hangingPunct="1">
              <a:spcBef>
                <a:spcPts val="1800"/>
              </a:spcBef>
              <a:spcAft>
                <a:spcPts val="0"/>
              </a:spcAft>
              <a:buClr>
                <a:srgbClr val="0070AD"/>
              </a:buClr>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Access the best domain </a:t>
            </a: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experts worldwide</a:t>
            </a:r>
          </a:p>
          <a:p>
            <a:pPr marL="0" marR="0" lvl="0" indent="0" algn="r" defTabSz="914400" rtl="0" eaLnBrk="1" fontAlgn="auto" latinLnBrk="0" hangingPunct="1">
              <a:spcBef>
                <a:spcPts val="1800"/>
              </a:spcBef>
              <a:spcAft>
                <a:spcPts val="0"/>
              </a:spcAft>
              <a:buClr>
                <a:srgbClr val="0070AD"/>
              </a:buClr>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Benefit from packaged </a:t>
            </a: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offers powered by the best technology products</a:t>
            </a:r>
          </a:p>
          <a:p>
            <a:pPr marL="0" marR="0" lvl="0" indent="0" algn="r" defTabSz="914400" rtl="0" eaLnBrk="1" fontAlgn="auto" latinLnBrk="0" hangingPunct="1">
              <a:spcBef>
                <a:spcPts val="1800"/>
              </a:spcBef>
              <a:spcAft>
                <a:spcPts val="0"/>
              </a:spcAft>
              <a:buClr>
                <a:srgbClr val="0070AD"/>
              </a:buClr>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Be secure and compliant </a:t>
            </a: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with regulations</a:t>
            </a:r>
          </a:p>
          <a:p>
            <a:pPr marL="0" marR="0" lvl="0" indent="0" algn="r" defTabSz="914400" rtl="0" eaLnBrk="1" fontAlgn="auto" latinLnBrk="0" hangingPunct="1">
              <a:spcBef>
                <a:spcPts val="1800"/>
              </a:spcBef>
              <a:spcAft>
                <a:spcPts val="0"/>
              </a:spcAft>
              <a:buClr>
                <a:srgbClr val="0070AD"/>
              </a:buClr>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Optimize costs </a:t>
            </a: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with</a:t>
            </a:r>
            <a:b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as-a-service offers</a:t>
            </a:r>
          </a:p>
        </p:txBody>
      </p:sp>
      <p:sp>
        <p:nvSpPr>
          <p:cNvPr id="63" name="Rectangle 62">
            <a:extLst>
              <a:ext uri="{FF2B5EF4-FFF2-40B4-BE49-F238E27FC236}">
                <a16:creationId xmlns:a16="http://schemas.microsoft.com/office/drawing/2014/main" id="{C7012F06-3DFA-4767-8092-4435CE731BD7}"/>
              </a:ext>
            </a:extLst>
          </p:cNvPr>
          <p:cNvSpPr/>
          <p:nvPr/>
        </p:nvSpPr>
        <p:spPr>
          <a:xfrm>
            <a:off x="3829106" y="2887209"/>
            <a:ext cx="2559094" cy="1785104"/>
          </a:xfrm>
          <a:prstGeom prst="rect">
            <a:avLst/>
          </a:prstGeom>
        </p:spPr>
        <p:txBody>
          <a:bodyPr wrap="square">
            <a:spAutoFit/>
          </a:bodyPr>
          <a:lstStyle/>
          <a:p>
            <a:pPr marL="0" marR="0" lvl="0" indent="0" algn="l" defTabSz="914400" rtl="0" eaLnBrk="1" fontAlgn="auto" latinLnBrk="0" hangingPunct="1">
              <a:spcBef>
                <a:spcPts val="1800"/>
              </a:spcBef>
              <a:spcAft>
                <a:spcPts val="0"/>
              </a:spcAft>
              <a:buClr>
                <a:srgbClr val="0070AD"/>
              </a:buClr>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Trust you</a:t>
            </a:r>
          </a:p>
          <a:p>
            <a:pPr marL="0" marR="0" lvl="0" indent="0" algn="l" defTabSz="914400" rtl="0" eaLnBrk="1" fontAlgn="auto" latinLnBrk="0" hangingPunct="1">
              <a:spcBef>
                <a:spcPts val="1800"/>
              </a:spcBef>
              <a:spcAft>
                <a:spcPts val="0"/>
              </a:spcAft>
              <a:buClr>
                <a:srgbClr val="0070AD"/>
              </a:buClr>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Access digital</a:t>
            </a:r>
            <a:br>
              <a:rPr kumimoji="0" lang="en-US" sz="16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services securely</a:t>
            </a:r>
          </a:p>
          <a:p>
            <a:pPr marL="0" marR="0" lvl="0" indent="0" algn="l" defTabSz="914400" rtl="0" eaLnBrk="1" fontAlgn="auto" latinLnBrk="0" hangingPunct="1">
              <a:spcBef>
                <a:spcPts val="1800"/>
              </a:spcBef>
              <a:spcAft>
                <a:spcPts val="0"/>
              </a:spcAft>
              <a:buClr>
                <a:srgbClr val="0070AD"/>
              </a:buClr>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Live an enhanced </a:t>
            </a: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customer experience</a:t>
            </a:r>
          </a:p>
        </p:txBody>
      </p:sp>
      <p:cxnSp>
        <p:nvCxnSpPr>
          <p:cNvPr id="64" name="Conector reto 49">
            <a:extLst>
              <a:ext uri="{FF2B5EF4-FFF2-40B4-BE49-F238E27FC236}">
                <a16:creationId xmlns:a16="http://schemas.microsoft.com/office/drawing/2014/main" id="{80159B6D-5966-4963-918D-B345C5C3A27E}"/>
              </a:ext>
            </a:extLst>
          </p:cNvPr>
          <p:cNvCxnSpPr>
            <a:cxnSpLocks/>
          </p:cNvCxnSpPr>
          <p:nvPr/>
        </p:nvCxnSpPr>
        <p:spPr>
          <a:xfrm>
            <a:off x="2559953" y="3478736"/>
            <a:ext cx="533400"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cxnSp>
        <p:nvCxnSpPr>
          <p:cNvPr id="65" name="Conector reto 49">
            <a:extLst>
              <a:ext uri="{FF2B5EF4-FFF2-40B4-BE49-F238E27FC236}">
                <a16:creationId xmlns:a16="http://schemas.microsoft.com/office/drawing/2014/main" id="{DBBA4A9F-FD4C-4D45-A00F-B9CC185B468C}"/>
              </a:ext>
            </a:extLst>
          </p:cNvPr>
          <p:cNvCxnSpPr>
            <a:cxnSpLocks/>
          </p:cNvCxnSpPr>
          <p:nvPr/>
        </p:nvCxnSpPr>
        <p:spPr>
          <a:xfrm>
            <a:off x="2559953" y="4367060"/>
            <a:ext cx="533400"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cxnSp>
        <p:nvCxnSpPr>
          <p:cNvPr id="66" name="Conector reto 49">
            <a:extLst>
              <a:ext uri="{FF2B5EF4-FFF2-40B4-BE49-F238E27FC236}">
                <a16:creationId xmlns:a16="http://schemas.microsoft.com/office/drawing/2014/main" id="{79776667-DEB7-49FC-9655-D206CD199AF0}"/>
              </a:ext>
            </a:extLst>
          </p:cNvPr>
          <p:cNvCxnSpPr>
            <a:cxnSpLocks/>
          </p:cNvCxnSpPr>
          <p:nvPr/>
        </p:nvCxnSpPr>
        <p:spPr>
          <a:xfrm>
            <a:off x="2559953" y="5064884"/>
            <a:ext cx="533400"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cxnSp>
        <p:nvCxnSpPr>
          <p:cNvPr id="67" name="Conector reto 49">
            <a:extLst>
              <a:ext uri="{FF2B5EF4-FFF2-40B4-BE49-F238E27FC236}">
                <a16:creationId xmlns:a16="http://schemas.microsoft.com/office/drawing/2014/main" id="{F794F527-7462-4648-A64E-D558D50F4129}"/>
              </a:ext>
            </a:extLst>
          </p:cNvPr>
          <p:cNvCxnSpPr>
            <a:cxnSpLocks/>
          </p:cNvCxnSpPr>
          <p:nvPr/>
        </p:nvCxnSpPr>
        <p:spPr>
          <a:xfrm>
            <a:off x="3926664" y="3281362"/>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68" name="Conector reto 49">
            <a:extLst>
              <a:ext uri="{FF2B5EF4-FFF2-40B4-BE49-F238E27FC236}">
                <a16:creationId xmlns:a16="http://schemas.microsoft.com/office/drawing/2014/main" id="{61B6F317-F1A8-41F6-83A3-689F12FC91EA}"/>
              </a:ext>
            </a:extLst>
          </p:cNvPr>
          <p:cNvCxnSpPr>
            <a:cxnSpLocks/>
          </p:cNvCxnSpPr>
          <p:nvPr/>
        </p:nvCxnSpPr>
        <p:spPr>
          <a:xfrm>
            <a:off x="3926664" y="3989387"/>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69" name="CaixaDeTexto 3">
            <a:extLst>
              <a:ext uri="{FF2B5EF4-FFF2-40B4-BE49-F238E27FC236}">
                <a16:creationId xmlns:a16="http://schemas.microsoft.com/office/drawing/2014/main" id="{AA1E1E2F-2B56-49BF-ADFA-2368B23DB548}"/>
              </a:ext>
            </a:extLst>
          </p:cNvPr>
          <p:cNvSpPr txBox="1"/>
          <p:nvPr/>
        </p:nvSpPr>
        <p:spPr>
          <a:xfrm>
            <a:off x="8166640" y="2647937"/>
            <a:ext cx="2231701" cy="667875"/>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A 360°</a:t>
            </a:r>
          </a:p>
        </p:txBody>
      </p:sp>
      <p:sp>
        <p:nvSpPr>
          <p:cNvPr id="70" name="CaixaDeTexto 3">
            <a:extLst>
              <a:ext uri="{FF2B5EF4-FFF2-40B4-BE49-F238E27FC236}">
                <a16:creationId xmlns:a16="http://schemas.microsoft.com/office/drawing/2014/main" id="{DC565FC9-2748-4BF1-8737-302E3D7D2DA0}"/>
              </a:ext>
            </a:extLst>
          </p:cNvPr>
          <p:cNvSpPr txBox="1"/>
          <p:nvPr/>
        </p:nvSpPr>
        <p:spPr>
          <a:xfrm>
            <a:off x="8004980" y="3219286"/>
            <a:ext cx="2555020" cy="64171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end-to-end future-focused approach to control and secure your assets</a:t>
            </a:r>
          </a:p>
        </p:txBody>
      </p:sp>
      <p:cxnSp>
        <p:nvCxnSpPr>
          <p:cNvPr id="71" name="Conector reto 49">
            <a:extLst>
              <a:ext uri="{FF2B5EF4-FFF2-40B4-BE49-F238E27FC236}">
                <a16:creationId xmlns:a16="http://schemas.microsoft.com/office/drawing/2014/main" id="{8100CC1D-0C5E-4A45-8D12-D490642F7A7B}"/>
              </a:ext>
            </a:extLst>
          </p:cNvPr>
          <p:cNvCxnSpPr>
            <a:cxnSpLocks/>
          </p:cNvCxnSpPr>
          <p:nvPr/>
        </p:nvCxnSpPr>
        <p:spPr>
          <a:xfrm flipV="1">
            <a:off x="3499504" y="1938340"/>
            <a:ext cx="0" cy="3624260"/>
          </a:xfrm>
          <a:prstGeom prst="line">
            <a:avLst/>
          </a:prstGeom>
          <a:solidFill>
            <a:schemeClr val="tx1"/>
          </a:solidFill>
          <a:ln w="42799" cap="flat">
            <a:solidFill>
              <a:srgbClr val="2B0A3D"/>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lumMod val="50000"/>
                  </a:schemeClr>
                </a:solidFill>
                <a:cs typeface="Arial" panose="020B0604020202020204" pitchFamily="34" charset="0"/>
              </a:rPr>
              <a:t>26</a:t>
            </a:fld>
            <a:endParaRPr lang="en-US" sz="800" dirty="0">
              <a:solidFill>
                <a:schemeClr val="bg1">
                  <a:lumMod val="50000"/>
                </a:schemeClr>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2017. All rights reserved  |</a:t>
            </a:r>
          </a:p>
        </p:txBody>
      </p:sp>
      <p:sp>
        <p:nvSpPr>
          <p:cNvPr id="2" name="Title 1"/>
          <p:cNvSpPr>
            <a:spLocks noGrp="1"/>
          </p:cNvSpPr>
          <p:nvPr>
            <p:ph type="title"/>
          </p:nvPr>
        </p:nvSpPr>
        <p:spPr/>
        <p:txBody>
          <a:bodyPr/>
          <a:lstStyle/>
          <a:p>
            <a:r>
              <a:rPr lang="en-US" dirty="0"/>
              <a:t>…to controlling and securing assets</a:t>
            </a:r>
          </a:p>
        </p:txBody>
      </p:sp>
    </p:spTree>
    <p:extLst>
      <p:ext uri="{BB962C8B-B14F-4D97-AF65-F5344CB8AC3E}">
        <p14:creationId xmlns:p14="http://schemas.microsoft.com/office/powerpoint/2010/main" val="336673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750" fill="hold"/>
                                        <p:tgtEl>
                                          <p:spTgt spid="59"/>
                                        </p:tgtEl>
                                        <p:attrNameLst>
                                          <p:attrName>ppt_x</p:attrName>
                                        </p:attrNameLst>
                                      </p:cBhvr>
                                      <p:tavLst>
                                        <p:tav tm="0">
                                          <p:val>
                                            <p:strVal val="#ppt_x"/>
                                          </p:val>
                                        </p:tav>
                                        <p:tav tm="100000">
                                          <p:val>
                                            <p:strVal val="#ppt_x"/>
                                          </p:val>
                                        </p:tav>
                                      </p:tavLst>
                                    </p:anim>
                                    <p:anim calcmode="lin" valueType="num">
                                      <p:cBhvr additive="base">
                                        <p:cTn id="8" dur="75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750" fill="hold"/>
                                        <p:tgtEl>
                                          <p:spTgt spid="58"/>
                                        </p:tgtEl>
                                        <p:attrNameLst>
                                          <p:attrName>ppt_x</p:attrName>
                                        </p:attrNameLst>
                                      </p:cBhvr>
                                      <p:tavLst>
                                        <p:tav tm="0">
                                          <p:val>
                                            <p:strVal val="1+#ppt_w/2"/>
                                          </p:val>
                                        </p:tav>
                                        <p:tav tm="100000">
                                          <p:val>
                                            <p:strVal val="#ppt_x"/>
                                          </p:val>
                                        </p:tav>
                                      </p:tavLst>
                                    </p:anim>
                                    <p:anim calcmode="lin" valueType="num">
                                      <p:cBhvr additive="base">
                                        <p:cTn id="12" dur="750" fill="hold"/>
                                        <p:tgtEl>
                                          <p:spTgt spid="58"/>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22" presetClass="entr" presetSubtype="2" fill="hold" nodeType="withEffect">
                                  <p:stCondLst>
                                    <p:cond delay="750"/>
                                  </p:stCondLst>
                                  <p:childTnLst>
                                    <p:set>
                                      <p:cBhvr>
                                        <p:cTn id="26" dur="1" fill="hold">
                                          <p:stCondLst>
                                            <p:cond delay="0"/>
                                          </p:stCondLst>
                                        </p:cTn>
                                        <p:tgtEl>
                                          <p:spTgt spid="64"/>
                                        </p:tgtEl>
                                        <p:attrNameLst>
                                          <p:attrName>style.visibility</p:attrName>
                                        </p:attrNameLst>
                                      </p:cBhvr>
                                      <p:to>
                                        <p:strVal val="visible"/>
                                      </p:to>
                                    </p:set>
                                    <p:animEffect transition="in" filter="wipe(right)">
                                      <p:cBhvr>
                                        <p:cTn id="27" dur="500"/>
                                        <p:tgtEl>
                                          <p:spTgt spid="64"/>
                                        </p:tgtEl>
                                      </p:cBhvr>
                                    </p:animEffect>
                                  </p:childTnLst>
                                </p:cTn>
                              </p:par>
                              <p:par>
                                <p:cTn id="28" presetID="22" presetClass="entr" presetSubtype="2" fill="hold" nodeType="withEffect">
                                  <p:stCondLst>
                                    <p:cond delay="750"/>
                                  </p:stCondLst>
                                  <p:childTnLst>
                                    <p:set>
                                      <p:cBhvr>
                                        <p:cTn id="29" dur="1" fill="hold">
                                          <p:stCondLst>
                                            <p:cond delay="0"/>
                                          </p:stCondLst>
                                        </p:cTn>
                                        <p:tgtEl>
                                          <p:spTgt spid="65"/>
                                        </p:tgtEl>
                                        <p:attrNameLst>
                                          <p:attrName>style.visibility</p:attrName>
                                        </p:attrNameLst>
                                      </p:cBhvr>
                                      <p:to>
                                        <p:strVal val="visible"/>
                                      </p:to>
                                    </p:set>
                                    <p:animEffect transition="in" filter="wipe(right)">
                                      <p:cBhvr>
                                        <p:cTn id="30" dur="500"/>
                                        <p:tgtEl>
                                          <p:spTgt spid="65"/>
                                        </p:tgtEl>
                                      </p:cBhvr>
                                    </p:animEffect>
                                  </p:childTnLst>
                                </p:cTn>
                              </p:par>
                              <p:par>
                                <p:cTn id="31" presetID="22" presetClass="entr" presetSubtype="2" fill="hold" nodeType="withEffect">
                                  <p:stCondLst>
                                    <p:cond delay="750"/>
                                  </p:stCondLst>
                                  <p:childTnLst>
                                    <p:set>
                                      <p:cBhvr>
                                        <p:cTn id="32" dur="1" fill="hold">
                                          <p:stCondLst>
                                            <p:cond delay="0"/>
                                          </p:stCondLst>
                                        </p:cTn>
                                        <p:tgtEl>
                                          <p:spTgt spid="66"/>
                                        </p:tgtEl>
                                        <p:attrNameLst>
                                          <p:attrName>style.visibility</p:attrName>
                                        </p:attrNameLst>
                                      </p:cBhvr>
                                      <p:to>
                                        <p:strVal val="visible"/>
                                      </p:to>
                                    </p:set>
                                    <p:animEffect transition="in" filter="wipe(right)">
                                      <p:cBhvr>
                                        <p:cTn id="33" dur="500"/>
                                        <p:tgtEl>
                                          <p:spTgt spid="66"/>
                                        </p:tgtEl>
                                      </p:cBhvr>
                                    </p:animEffect>
                                  </p:childTnLst>
                                </p:cTn>
                              </p:par>
                              <p:par>
                                <p:cTn id="34" presetID="22" presetClass="entr" presetSubtype="8" fill="hold" nodeType="withEffect">
                                  <p:stCondLst>
                                    <p:cond delay="750"/>
                                  </p:stCondLst>
                                  <p:childTnLst>
                                    <p:set>
                                      <p:cBhvr>
                                        <p:cTn id="35" dur="1" fill="hold">
                                          <p:stCondLst>
                                            <p:cond delay="0"/>
                                          </p:stCondLst>
                                        </p:cTn>
                                        <p:tgtEl>
                                          <p:spTgt spid="67"/>
                                        </p:tgtEl>
                                        <p:attrNameLst>
                                          <p:attrName>style.visibility</p:attrName>
                                        </p:attrNameLst>
                                      </p:cBhvr>
                                      <p:to>
                                        <p:strVal val="visible"/>
                                      </p:to>
                                    </p:set>
                                    <p:animEffect transition="in" filter="wipe(left)">
                                      <p:cBhvr>
                                        <p:cTn id="36" dur="500"/>
                                        <p:tgtEl>
                                          <p:spTgt spid="67"/>
                                        </p:tgtEl>
                                      </p:cBhvr>
                                    </p:animEffect>
                                  </p:childTnLst>
                                </p:cTn>
                              </p:par>
                              <p:par>
                                <p:cTn id="37" presetID="22" presetClass="entr" presetSubtype="8" fill="hold" nodeType="withEffect">
                                  <p:stCondLst>
                                    <p:cond delay="75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22" presetClass="entr" presetSubtype="1" fill="hold" nodeType="withEffect">
                                  <p:stCondLst>
                                    <p:cond delay="500"/>
                                  </p:stCondLst>
                                  <p:childTnLst>
                                    <p:set>
                                      <p:cBhvr>
                                        <p:cTn id="47" dur="1" fill="hold">
                                          <p:stCondLst>
                                            <p:cond delay="0"/>
                                          </p:stCondLst>
                                        </p:cTn>
                                        <p:tgtEl>
                                          <p:spTgt spid="71"/>
                                        </p:tgtEl>
                                        <p:attrNameLst>
                                          <p:attrName>style.visibility</p:attrName>
                                        </p:attrNameLst>
                                      </p:cBhvr>
                                      <p:to>
                                        <p:strVal val="visible"/>
                                      </p:to>
                                    </p:set>
                                    <p:animEffect transition="in" filter="wipe(up)">
                                      <p:cBhvr>
                                        <p:cTn id="4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9" grpId="0"/>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40094781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2" name="Graphic 6">
            <a:extLst>
              <a:ext uri="{FF2B5EF4-FFF2-40B4-BE49-F238E27FC236}">
                <a16:creationId xmlns:a16="http://schemas.microsoft.com/office/drawing/2014/main" id="{B0958390-1A21-4909-9EC9-D026AEBF0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816000" y="1413000"/>
            <a:ext cx="5401942" cy="5428192"/>
          </a:xfrm>
          <a:prstGeom prst="rect">
            <a:avLst/>
          </a:prstGeom>
        </p:spPr>
      </p:pic>
      <p:pic>
        <p:nvPicPr>
          <p:cNvPr id="43" name="Imagem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8385" y="-446522"/>
            <a:ext cx="6133131" cy="7304522"/>
          </a:xfrm>
          <a:prstGeom prst="rect">
            <a:avLst/>
          </a:prstGeom>
        </p:spPr>
      </p:pic>
      <p:sp>
        <p:nvSpPr>
          <p:cNvPr id="44" name="Retângulo 41"/>
          <p:cNvSpPr/>
          <p:nvPr/>
        </p:nvSpPr>
        <p:spPr>
          <a:xfrm>
            <a:off x="1045882" y="4354513"/>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tângulo 41"/>
          <p:cNvSpPr/>
          <p:nvPr/>
        </p:nvSpPr>
        <p:spPr>
          <a:xfrm>
            <a:off x="1045882" y="3375025"/>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tângulo 41"/>
          <p:cNvSpPr/>
          <p:nvPr/>
        </p:nvSpPr>
        <p:spPr>
          <a:xfrm>
            <a:off x="1045882" y="2395537"/>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tângulo 41"/>
          <p:cNvSpPr/>
          <p:nvPr/>
        </p:nvSpPr>
        <p:spPr>
          <a:xfrm>
            <a:off x="1045882" y="1416049"/>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tângulo 41"/>
          <p:cNvSpPr/>
          <p:nvPr/>
        </p:nvSpPr>
        <p:spPr>
          <a:xfrm>
            <a:off x="1045882" y="5333999"/>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a:spLocks noChangeArrowheads="1"/>
          </p:cNvSpPr>
          <p:nvPr/>
        </p:nvSpPr>
        <p:spPr bwMode="auto">
          <a:xfrm>
            <a:off x="1256393" y="1524684"/>
            <a:ext cx="3988996" cy="646331"/>
          </a:xfrm>
          <a:prstGeom prst="rect">
            <a:avLst/>
          </a:prstGeom>
          <a:noFill/>
          <a:ln>
            <a:noFill/>
          </a:ln>
          <a:extLst/>
        </p:spPr>
        <p:txBody>
          <a:bodyPr wrap="square" lIns="0" tIns="0" rIns="228600" bIns="0" anchor="t">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End-to-end processes for </a:t>
            </a:r>
            <a:r>
              <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rPr>
              <a:t>FAO,</a:t>
            </a:r>
            <a:br>
              <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rPr>
            </a:br>
            <a:r>
              <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rPr>
              <a:t>Procurement, Supply Chain, HRO,</a:t>
            </a:r>
            <a:br>
              <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rPr>
            </a:br>
            <a:r>
              <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rPr>
              <a:t>Customer Service &amp; Support and Analytics</a:t>
            </a:r>
          </a:p>
        </p:txBody>
      </p:sp>
      <p:sp>
        <p:nvSpPr>
          <p:cNvPr id="50" name="Rectangle 49"/>
          <p:cNvSpPr>
            <a:spLocks noChangeArrowheads="1"/>
          </p:cNvSpPr>
          <p:nvPr/>
        </p:nvSpPr>
        <p:spPr bwMode="auto">
          <a:xfrm>
            <a:off x="1712825" y="2611894"/>
            <a:ext cx="3532564" cy="430887"/>
          </a:xfrm>
          <a:prstGeom prst="rect">
            <a:avLst/>
          </a:prstGeom>
          <a:noFill/>
          <a:ln>
            <a:noFill/>
          </a:ln>
          <a:extLst/>
        </p:spPr>
        <p:txBody>
          <a:bodyPr wrap="square" lIns="0" tIns="0" rIns="228600" bIns="0" anchor="t">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Industry know-how and world-class solutions across </a:t>
            </a:r>
            <a:r>
              <a:rPr kumimoji="0" lang="en-US" sz="1400" b="1" i="0" u="none" strike="noStrike" kern="1200" cap="none" spc="0" normalizeH="0" baseline="0" noProof="0" dirty="0">
                <a:ln>
                  <a:noFill/>
                </a:ln>
                <a:solidFill>
                  <a:schemeClr val="accent1"/>
                </a:solidFill>
                <a:effectLst/>
                <a:uLnTx/>
                <a:uFillTx/>
                <a:latin typeface="Arial" panose="020B0604020202020204" pitchFamily="34" charset="0"/>
                <a:ea typeface="Segoe UI" panose="020B0502040204020203" pitchFamily="34" charset="0"/>
                <a:cs typeface="Arial" panose="020B0604020202020204" pitchFamily="34" charset="0"/>
              </a:rPr>
              <a:t>all major sectors</a:t>
            </a:r>
          </a:p>
        </p:txBody>
      </p:sp>
      <p:sp>
        <p:nvSpPr>
          <p:cNvPr id="51" name="Rectangle 50"/>
          <p:cNvSpPr>
            <a:spLocks noChangeArrowheads="1"/>
          </p:cNvSpPr>
          <p:nvPr/>
        </p:nvSpPr>
        <p:spPr bwMode="auto">
          <a:xfrm>
            <a:off x="1712825" y="3483660"/>
            <a:ext cx="3532564" cy="646331"/>
          </a:xfrm>
          <a:prstGeom prst="rect">
            <a:avLst/>
          </a:prstGeom>
          <a:noFill/>
          <a:ln>
            <a:noFill/>
          </a:ln>
          <a:extLst/>
        </p:spPr>
        <p:txBody>
          <a:bodyPr wrap="square" lIns="0" tIns="0" rIns="228600" bIns="0" anchor="t">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5"/>
                </a:solidFill>
                <a:effectLst/>
                <a:uLnTx/>
                <a:uFillTx/>
                <a:latin typeface="Arial" panose="020B0604020202020204" pitchFamily="34" charset="0"/>
                <a:ea typeface="Segoe UI" panose="020B0502040204020203" pitchFamily="34" charset="0"/>
                <a:cs typeface="Arial" panose="020B0604020202020204" pitchFamily="34" charset="0"/>
              </a:rPr>
              <a:t>25,000 experts, 24/7/365</a:t>
            </a:r>
            <a:br>
              <a:rPr kumimoji="0" lang="en-US" sz="1400" b="0" i="0" u="none" strike="noStrike" kern="1200" cap="none" spc="0" normalizeH="0" baseline="0" noProof="0" dirty="0">
                <a:ln>
                  <a:noFill/>
                </a:ln>
                <a:solidFill>
                  <a:schemeClr val="accent5"/>
                </a:solidFill>
                <a:effectLst/>
                <a:uLnTx/>
                <a:uFillTx/>
                <a:latin typeface="Arial" panose="020B0604020202020204" pitchFamily="34" charset="0"/>
                <a:ea typeface="Segoe UI" panose="020B0502040204020203" pitchFamily="34" charset="0"/>
                <a:cs typeface="Arial" panose="020B0604020202020204" pitchFamily="34" charset="0"/>
              </a:rPr>
            </a:b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Global Operations in </a:t>
            </a:r>
            <a:r>
              <a:rPr kumimoji="0" lang="en-US" sz="1400" b="1" i="0" u="none" strike="noStrike" kern="1200" cap="none" spc="0" normalizeH="0" baseline="0" noProof="0" dirty="0">
                <a:ln>
                  <a:noFill/>
                </a:ln>
                <a:solidFill>
                  <a:schemeClr val="accent5"/>
                </a:solidFill>
                <a:effectLst/>
                <a:uLnTx/>
                <a:uFillTx/>
                <a:latin typeface="Arial" panose="020B0604020202020204" pitchFamily="34" charset="0"/>
                <a:ea typeface="Segoe UI" panose="020B0502040204020203" pitchFamily="34" charset="0"/>
                <a:cs typeface="Arial" panose="020B0604020202020204" pitchFamily="34" charset="0"/>
              </a:rPr>
              <a:t>38 languages, </a:t>
            </a: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across </a:t>
            </a:r>
            <a:r>
              <a:rPr kumimoji="0" lang="en-US" sz="1400" b="1" i="0" u="none" strike="noStrike" kern="1200" cap="none" spc="0" normalizeH="0" baseline="0" noProof="0" dirty="0">
                <a:ln>
                  <a:noFill/>
                </a:ln>
                <a:solidFill>
                  <a:schemeClr val="accent5"/>
                </a:solidFill>
                <a:effectLst/>
                <a:uLnTx/>
                <a:uFillTx/>
                <a:latin typeface="Arial" panose="020B0604020202020204" pitchFamily="34" charset="0"/>
                <a:ea typeface="Segoe UI" panose="020B0502040204020203" pitchFamily="34" charset="0"/>
                <a:cs typeface="Arial" panose="020B0604020202020204" pitchFamily="34" charset="0"/>
              </a:rPr>
              <a:t>21 centers</a:t>
            </a:r>
          </a:p>
        </p:txBody>
      </p:sp>
      <p:sp>
        <p:nvSpPr>
          <p:cNvPr id="52" name="Rectangle 51"/>
          <p:cNvSpPr>
            <a:spLocks noChangeArrowheads="1"/>
          </p:cNvSpPr>
          <p:nvPr/>
        </p:nvSpPr>
        <p:spPr bwMode="auto">
          <a:xfrm>
            <a:off x="1712825" y="4463148"/>
            <a:ext cx="3532564" cy="646331"/>
          </a:xfrm>
          <a:prstGeom prst="rect">
            <a:avLst/>
          </a:prstGeom>
          <a:noFill/>
          <a:ln>
            <a:noFill/>
          </a:ln>
          <a:extLst/>
        </p:spPr>
        <p:txBody>
          <a:bodyPr wrap="square" lIns="0" tIns="0" rIns="228600" bIns="0" anchor="t">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Arial" panose="020B0604020202020204" pitchFamily="34" charset="0"/>
                <a:ea typeface="Segoe UI" panose="020B0502040204020203" pitchFamily="34" charset="0"/>
                <a:cs typeface="Arial" panose="020B0604020202020204" pitchFamily="34" charset="0"/>
              </a:rPr>
              <a:t>Proven methodologies </a:t>
            </a: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(Global Enterprise Model©) and fully integrated technology and operations (ITOPS) </a:t>
            </a:r>
          </a:p>
        </p:txBody>
      </p:sp>
      <p:sp>
        <p:nvSpPr>
          <p:cNvPr id="53" name="Rectangle 52"/>
          <p:cNvSpPr>
            <a:spLocks noChangeArrowheads="1"/>
          </p:cNvSpPr>
          <p:nvPr/>
        </p:nvSpPr>
        <p:spPr bwMode="auto">
          <a:xfrm>
            <a:off x="2206521" y="5550356"/>
            <a:ext cx="3038867" cy="430887"/>
          </a:xfrm>
          <a:prstGeom prst="rect">
            <a:avLst/>
          </a:prstGeom>
          <a:noFill/>
          <a:ln>
            <a:noFill/>
          </a:ln>
          <a:extLst/>
        </p:spPr>
        <p:txBody>
          <a:bodyPr wrap="square" lIns="0" tIns="0" rIns="228600" bIns="0" anchor="t">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panose="020B0604020202020204" pitchFamily="34" charset="0"/>
                <a:ea typeface="Segoe UI" panose="020B0502040204020203" pitchFamily="34" charset="0"/>
                <a:cs typeface="Arial" panose="020B0604020202020204" pitchFamily="34" charset="0"/>
              </a:rPr>
              <a:t>Technology</a:t>
            </a: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 Platforms</a:t>
            </a:r>
            <a:b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br>
            <a:r>
              <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rPr>
              <a:t>and IPR</a:t>
            </a:r>
          </a:p>
        </p:txBody>
      </p:sp>
      <p:sp>
        <p:nvSpPr>
          <p:cNvPr id="54" name="Oval 112"/>
          <p:cNvSpPr/>
          <p:nvPr/>
        </p:nvSpPr>
        <p:spPr bwMode="auto">
          <a:xfrm>
            <a:off x="930076" y="1734198"/>
            <a:ext cx="227305" cy="227303"/>
          </a:xfrm>
          <a:prstGeom prst="ellipse">
            <a:avLst/>
          </a:prstGeom>
          <a:solidFill>
            <a:schemeClr val="accent4"/>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55" name="Oval 112"/>
          <p:cNvSpPr/>
          <p:nvPr/>
        </p:nvSpPr>
        <p:spPr bwMode="auto">
          <a:xfrm>
            <a:off x="930076" y="2713686"/>
            <a:ext cx="227305" cy="227303"/>
          </a:xfrm>
          <a:prstGeom prst="ellipse">
            <a:avLst/>
          </a:prstGeom>
          <a:solidFill>
            <a:schemeClr val="accent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56" name="Oval 112"/>
          <p:cNvSpPr/>
          <p:nvPr/>
        </p:nvSpPr>
        <p:spPr bwMode="auto">
          <a:xfrm>
            <a:off x="930076" y="3693174"/>
            <a:ext cx="227305" cy="227303"/>
          </a:xfrm>
          <a:prstGeom prst="ellipse">
            <a:avLst/>
          </a:prstGeom>
          <a:solidFill>
            <a:schemeClr val="accent5"/>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57" name="Oval 112"/>
          <p:cNvSpPr/>
          <p:nvPr/>
        </p:nvSpPr>
        <p:spPr bwMode="auto">
          <a:xfrm>
            <a:off x="930076" y="4672662"/>
            <a:ext cx="227305" cy="227303"/>
          </a:xfrm>
          <a:prstGeom prst="ellipse">
            <a:avLst/>
          </a:prstGeom>
          <a:solidFill>
            <a:schemeClr val="accent2"/>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72" name="Oval 112"/>
          <p:cNvSpPr/>
          <p:nvPr/>
        </p:nvSpPr>
        <p:spPr bwMode="auto">
          <a:xfrm>
            <a:off x="930076" y="5652148"/>
            <a:ext cx="227305" cy="227303"/>
          </a:xfrm>
          <a:prstGeom prst="ellipse">
            <a:avLst/>
          </a:prstGeom>
          <a:solidFill>
            <a:schemeClr val="tx2"/>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grpSp>
        <p:nvGrpSpPr>
          <p:cNvPr id="73" name="Grupo 135">
            <a:extLst>
              <a:ext uri="{FF2B5EF4-FFF2-40B4-BE49-F238E27FC236}">
                <a16:creationId xmlns:a16="http://schemas.microsoft.com/office/drawing/2014/main" id="{CDDA2BBE-933D-41C8-A3E4-6699C498C6CC}"/>
              </a:ext>
            </a:extLst>
          </p:cNvPr>
          <p:cNvGrpSpPr/>
          <p:nvPr/>
        </p:nvGrpSpPr>
        <p:grpSpPr>
          <a:xfrm>
            <a:off x="7608000" y="2002030"/>
            <a:ext cx="2613358" cy="2236596"/>
            <a:chOff x="5679022" y="3788800"/>
            <a:chExt cx="3162163" cy="2706282"/>
          </a:xfrm>
        </p:grpSpPr>
        <p:sp>
          <p:nvSpPr>
            <p:cNvPr id="74" name="Oval 20">
              <a:extLst>
                <a:ext uri="{FF2B5EF4-FFF2-40B4-BE49-F238E27FC236}">
                  <a16:creationId xmlns:a16="http://schemas.microsoft.com/office/drawing/2014/main" id="{AAEAD66B-35CC-4FAD-803A-AE1E6B5EC0CB}"/>
                </a:ext>
              </a:extLst>
            </p:cNvPr>
            <p:cNvSpPr/>
            <p:nvPr/>
          </p:nvSpPr>
          <p:spPr>
            <a:xfrm rot="699951">
              <a:off x="5749241" y="3788800"/>
              <a:ext cx="2864288" cy="270628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1200" cap="none" spc="0" normalizeH="0" baseline="0" noProof="0">
                <a:ln>
                  <a:noFill/>
                </a:ln>
                <a:solidFill>
                  <a:srgbClr val="FFFFFF"/>
                </a:solidFill>
                <a:effectLst/>
                <a:uLnTx/>
                <a:uFillTx/>
                <a:latin typeface="Verdana"/>
                <a:ea typeface="+mn-ea"/>
                <a:cs typeface="+mn-cs"/>
              </a:endParaRPr>
            </a:p>
          </p:txBody>
        </p:sp>
        <p:sp>
          <p:nvSpPr>
            <p:cNvPr id="75" name="Rectangle 173">
              <a:extLst>
                <a:ext uri="{FF2B5EF4-FFF2-40B4-BE49-F238E27FC236}">
                  <a16:creationId xmlns:a16="http://schemas.microsoft.com/office/drawing/2014/main" id="{E35F7F57-866D-47EA-9578-6FCC3BE9216F}"/>
                </a:ext>
              </a:extLst>
            </p:cNvPr>
            <p:cNvSpPr>
              <a:spLocks noChangeArrowheads="1"/>
            </p:cNvSpPr>
            <p:nvPr/>
          </p:nvSpPr>
          <p:spPr bwMode="auto">
            <a:xfrm>
              <a:off x="5679022" y="4223093"/>
              <a:ext cx="3162163" cy="1675844"/>
            </a:xfrm>
            <a:prstGeom prst="rect">
              <a:avLst/>
            </a:prstGeom>
            <a:noFill/>
            <a:ln>
              <a:noFill/>
            </a:ln>
            <a:extLst/>
          </p:spPr>
          <p:txBody>
            <a:bodyPr wrap="square" lIns="0" tIns="0" rIns="228600" bIns="0" anchor="t">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One</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integrated</a:t>
              </a:r>
              <a:b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solution that</a:t>
              </a:r>
              <a:b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delivers </a:t>
              </a:r>
              <a:r>
                <a:rPr kumimoji="0" lang="en-US"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business</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outcomes</a:t>
              </a:r>
            </a:p>
          </p:txBody>
        </p:sp>
      </p:grp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27</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2" name="Title 1"/>
          <p:cNvSpPr>
            <a:spLocks noGrp="1"/>
          </p:cNvSpPr>
          <p:nvPr>
            <p:ph type="title"/>
          </p:nvPr>
        </p:nvSpPr>
        <p:spPr/>
        <p:txBody>
          <a:bodyPr/>
          <a:lstStyle/>
          <a:p>
            <a:r>
              <a:rPr lang="en-US" dirty="0"/>
              <a:t>From Business Services ...</a:t>
            </a:r>
          </a:p>
        </p:txBody>
      </p:sp>
      <p:grpSp>
        <p:nvGrpSpPr>
          <p:cNvPr id="76" name="Groupe 1"/>
          <p:cNvGrpSpPr/>
          <p:nvPr/>
        </p:nvGrpSpPr>
        <p:grpSpPr>
          <a:xfrm>
            <a:off x="11501102" y="171573"/>
            <a:ext cx="419436" cy="388988"/>
            <a:chOff x="11501102" y="171573"/>
            <a:chExt cx="419436" cy="388988"/>
          </a:xfrm>
        </p:grpSpPr>
        <p:sp>
          <p:nvSpPr>
            <p:cNvPr id="77"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1915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1+#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500"/>
                                  </p:stCondLst>
                                  <p:childTnLst>
                                    <p:set>
                                      <p:cBhvr>
                                        <p:cTn id="10" dur="1" fill="hold">
                                          <p:stCondLst>
                                            <p:cond delay="0"/>
                                          </p:stCondLst>
                                        </p:cTn>
                                        <p:tgtEl>
                                          <p:spTgt spid="47"/>
                                        </p:tgtEl>
                                        <p:attrNameLst>
                                          <p:attrName>style.visibility</p:attrName>
                                        </p:attrNameLst>
                                      </p:cBhvr>
                                      <p:to>
                                        <p:strVal val="visible"/>
                                      </p:to>
                                    </p:set>
                                    <p:animEffect transition="in" filter="wipe(right)">
                                      <p:cBhvr>
                                        <p:cTn id="11" dur="500"/>
                                        <p:tgtEl>
                                          <p:spTgt spid="4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53" presetClass="entr" presetSubtype="16" fill="hold" grpId="0" nodeType="withEffect">
                                  <p:stCondLst>
                                    <p:cond delay="75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fill="hold"/>
                                        <p:tgtEl>
                                          <p:spTgt spid="54"/>
                                        </p:tgtEl>
                                        <p:attrNameLst>
                                          <p:attrName>ppt_w</p:attrName>
                                        </p:attrNameLst>
                                      </p:cBhvr>
                                      <p:tavLst>
                                        <p:tav tm="0">
                                          <p:val>
                                            <p:fltVal val="0"/>
                                          </p:val>
                                        </p:tav>
                                        <p:tav tm="100000">
                                          <p:val>
                                            <p:strVal val="#ppt_w"/>
                                          </p:val>
                                        </p:tav>
                                      </p:tavLst>
                                    </p:anim>
                                    <p:anim calcmode="lin" valueType="num">
                                      <p:cBhvr>
                                        <p:cTn id="18" dur="500" fill="hold"/>
                                        <p:tgtEl>
                                          <p:spTgt spid="54"/>
                                        </p:tgtEl>
                                        <p:attrNameLst>
                                          <p:attrName>ppt_h</p:attrName>
                                        </p:attrNameLst>
                                      </p:cBhvr>
                                      <p:tavLst>
                                        <p:tav tm="0">
                                          <p:val>
                                            <p:fltVal val="0"/>
                                          </p:val>
                                        </p:tav>
                                        <p:tav tm="100000">
                                          <p:val>
                                            <p:strVal val="#ppt_h"/>
                                          </p:val>
                                        </p:tav>
                                      </p:tavLst>
                                    </p:anim>
                                    <p:animEffect transition="in" filter="fade">
                                      <p:cBhvr>
                                        <p:cTn id="19" dur="500"/>
                                        <p:tgtEl>
                                          <p:spTgt spid="54"/>
                                        </p:tgtEl>
                                      </p:cBhvr>
                                    </p:animEffect>
                                  </p:childTnLst>
                                </p:cTn>
                              </p:par>
                              <p:par>
                                <p:cTn id="20" presetID="22" presetClass="entr" presetSubtype="2" fill="hold" grpId="0" nodeType="withEffect">
                                  <p:stCondLst>
                                    <p:cond delay="125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par>
                                <p:cTn id="31" presetID="22" presetClass="entr" presetSubtype="2" fill="hold" grpId="0" nodeType="withEffect">
                                  <p:stCondLst>
                                    <p:cond delay="2000"/>
                                  </p:stCondLst>
                                  <p:childTnLst>
                                    <p:set>
                                      <p:cBhvr>
                                        <p:cTn id="32" dur="1" fill="hold">
                                          <p:stCondLst>
                                            <p:cond delay="0"/>
                                          </p:stCondLst>
                                        </p:cTn>
                                        <p:tgtEl>
                                          <p:spTgt spid="45"/>
                                        </p:tgtEl>
                                        <p:attrNameLst>
                                          <p:attrName>style.visibility</p:attrName>
                                        </p:attrNameLst>
                                      </p:cBhvr>
                                      <p:to>
                                        <p:strVal val="visible"/>
                                      </p:to>
                                    </p:set>
                                    <p:animEffect transition="in" filter="wipe(right)">
                                      <p:cBhvr>
                                        <p:cTn id="33" dur="500"/>
                                        <p:tgtEl>
                                          <p:spTgt spid="45"/>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53" presetClass="entr" presetSubtype="16" fill="hold" grpId="0" nodeType="withEffect">
                                  <p:stCondLst>
                                    <p:cond delay="2250"/>
                                  </p:stCondLst>
                                  <p:childTnLst>
                                    <p:set>
                                      <p:cBhvr>
                                        <p:cTn id="38" dur="1" fill="hold">
                                          <p:stCondLst>
                                            <p:cond delay="0"/>
                                          </p:stCondLst>
                                        </p:cTn>
                                        <p:tgtEl>
                                          <p:spTgt spid="56"/>
                                        </p:tgtEl>
                                        <p:attrNameLst>
                                          <p:attrName>style.visibility</p:attrName>
                                        </p:attrNameLst>
                                      </p:cBhvr>
                                      <p:to>
                                        <p:strVal val="visible"/>
                                      </p:to>
                                    </p:set>
                                    <p:anim calcmode="lin" valueType="num">
                                      <p:cBhvr>
                                        <p:cTn id="39" dur="500" fill="hold"/>
                                        <p:tgtEl>
                                          <p:spTgt spid="56"/>
                                        </p:tgtEl>
                                        <p:attrNameLst>
                                          <p:attrName>ppt_w</p:attrName>
                                        </p:attrNameLst>
                                      </p:cBhvr>
                                      <p:tavLst>
                                        <p:tav tm="0">
                                          <p:val>
                                            <p:fltVal val="0"/>
                                          </p:val>
                                        </p:tav>
                                        <p:tav tm="100000">
                                          <p:val>
                                            <p:strVal val="#ppt_w"/>
                                          </p:val>
                                        </p:tav>
                                      </p:tavLst>
                                    </p:anim>
                                    <p:anim calcmode="lin" valueType="num">
                                      <p:cBhvr>
                                        <p:cTn id="40" dur="500" fill="hold"/>
                                        <p:tgtEl>
                                          <p:spTgt spid="56"/>
                                        </p:tgtEl>
                                        <p:attrNameLst>
                                          <p:attrName>ppt_h</p:attrName>
                                        </p:attrNameLst>
                                      </p:cBhvr>
                                      <p:tavLst>
                                        <p:tav tm="0">
                                          <p:val>
                                            <p:fltVal val="0"/>
                                          </p:val>
                                        </p:tav>
                                        <p:tav tm="100000">
                                          <p:val>
                                            <p:strVal val="#ppt_h"/>
                                          </p:val>
                                        </p:tav>
                                      </p:tavLst>
                                    </p:anim>
                                    <p:animEffect transition="in" filter="fade">
                                      <p:cBhvr>
                                        <p:cTn id="41" dur="500"/>
                                        <p:tgtEl>
                                          <p:spTgt spid="56"/>
                                        </p:tgtEl>
                                      </p:cBhvr>
                                    </p:animEffect>
                                  </p:childTnLst>
                                </p:cTn>
                              </p:par>
                              <p:par>
                                <p:cTn id="42" presetID="22" presetClass="entr" presetSubtype="2" fill="hold" grpId="0" nodeType="withEffect">
                                  <p:stCondLst>
                                    <p:cond delay="2750"/>
                                  </p:stCondLst>
                                  <p:childTnLst>
                                    <p:set>
                                      <p:cBhvr>
                                        <p:cTn id="43" dur="1" fill="hold">
                                          <p:stCondLst>
                                            <p:cond delay="0"/>
                                          </p:stCondLst>
                                        </p:cTn>
                                        <p:tgtEl>
                                          <p:spTgt spid="44"/>
                                        </p:tgtEl>
                                        <p:attrNameLst>
                                          <p:attrName>style.visibility</p:attrName>
                                        </p:attrNameLst>
                                      </p:cBhvr>
                                      <p:to>
                                        <p:strVal val="visible"/>
                                      </p:to>
                                    </p:set>
                                    <p:animEffect transition="in" filter="wipe(right)">
                                      <p:cBhvr>
                                        <p:cTn id="44" dur="500"/>
                                        <p:tgtEl>
                                          <p:spTgt spid="44"/>
                                        </p:tgtEl>
                                      </p:cBhvr>
                                    </p:animEffect>
                                  </p:childTnLst>
                                </p:cTn>
                              </p:par>
                              <p:par>
                                <p:cTn id="45" presetID="10" presetClass="entr" presetSubtype="0" fill="hold" grpId="0" nodeType="withEffect">
                                  <p:stCondLst>
                                    <p:cond delay="275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53" presetClass="entr" presetSubtype="16" fill="hold" grpId="0" nodeType="withEffect">
                                  <p:stCondLst>
                                    <p:cond delay="3000"/>
                                  </p:stCondLst>
                                  <p:childTnLst>
                                    <p:set>
                                      <p:cBhvr>
                                        <p:cTn id="49" dur="1" fill="hold">
                                          <p:stCondLst>
                                            <p:cond delay="0"/>
                                          </p:stCondLst>
                                        </p:cTn>
                                        <p:tgtEl>
                                          <p:spTgt spid="57"/>
                                        </p:tgtEl>
                                        <p:attrNameLst>
                                          <p:attrName>style.visibility</p:attrName>
                                        </p:attrNameLst>
                                      </p:cBhvr>
                                      <p:to>
                                        <p:strVal val="visible"/>
                                      </p:to>
                                    </p:set>
                                    <p:anim calcmode="lin" valueType="num">
                                      <p:cBhvr>
                                        <p:cTn id="50" dur="500" fill="hold"/>
                                        <p:tgtEl>
                                          <p:spTgt spid="57"/>
                                        </p:tgtEl>
                                        <p:attrNameLst>
                                          <p:attrName>ppt_w</p:attrName>
                                        </p:attrNameLst>
                                      </p:cBhvr>
                                      <p:tavLst>
                                        <p:tav tm="0">
                                          <p:val>
                                            <p:fltVal val="0"/>
                                          </p:val>
                                        </p:tav>
                                        <p:tav tm="100000">
                                          <p:val>
                                            <p:strVal val="#ppt_w"/>
                                          </p:val>
                                        </p:tav>
                                      </p:tavLst>
                                    </p:anim>
                                    <p:anim calcmode="lin" valueType="num">
                                      <p:cBhvr>
                                        <p:cTn id="51" dur="500" fill="hold"/>
                                        <p:tgtEl>
                                          <p:spTgt spid="57"/>
                                        </p:tgtEl>
                                        <p:attrNameLst>
                                          <p:attrName>ppt_h</p:attrName>
                                        </p:attrNameLst>
                                      </p:cBhvr>
                                      <p:tavLst>
                                        <p:tav tm="0">
                                          <p:val>
                                            <p:fltVal val="0"/>
                                          </p:val>
                                        </p:tav>
                                        <p:tav tm="100000">
                                          <p:val>
                                            <p:strVal val="#ppt_h"/>
                                          </p:val>
                                        </p:tav>
                                      </p:tavLst>
                                    </p:anim>
                                    <p:animEffect transition="in" filter="fade">
                                      <p:cBhvr>
                                        <p:cTn id="52" dur="500"/>
                                        <p:tgtEl>
                                          <p:spTgt spid="57"/>
                                        </p:tgtEl>
                                      </p:cBhvr>
                                    </p:animEffect>
                                  </p:childTnLst>
                                </p:cTn>
                              </p:par>
                              <p:par>
                                <p:cTn id="53" presetID="22" presetClass="entr" presetSubtype="2" fill="hold" grpId="0" nodeType="withEffect">
                                  <p:stCondLst>
                                    <p:cond delay="350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10" presetClass="entr" presetSubtype="0" fill="hold" grpId="0" nodeType="withEffect">
                                  <p:stCondLst>
                                    <p:cond delay="350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53" presetClass="entr" presetSubtype="16" fill="hold" grpId="0" nodeType="withEffect">
                                  <p:stCondLst>
                                    <p:cond delay="3750"/>
                                  </p:stCondLst>
                                  <p:childTnLst>
                                    <p:set>
                                      <p:cBhvr>
                                        <p:cTn id="60" dur="1" fill="hold">
                                          <p:stCondLst>
                                            <p:cond delay="0"/>
                                          </p:stCondLst>
                                        </p:cTn>
                                        <p:tgtEl>
                                          <p:spTgt spid="72"/>
                                        </p:tgtEl>
                                        <p:attrNameLst>
                                          <p:attrName>style.visibility</p:attrName>
                                        </p:attrNameLst>
                                      </p:cBhvr>
                                      <p:to>
                                        <p:strVal val="visible"/>
                                      </p:to>
                                    </p:set>
                                    <p:anim calcmode="lin" valueType="num">
                                      <p:cBhvr>
                                        <p:cTn id="61" dur="500" fill="hold"/>
                                        <p:tgtEl>
                                          <p:spTgt spid="72"/>
                                        </p:tgtEl>
                                        <p:attrNameLst>
                                          <p:attrName>ppt_w</p:attrName>
                                        </p:attrNameLst>
                                      </p:cBhvr>
                                      <p:tavLst>
                                        <p:tav tm="0">
                                          <p:val>
                                            <p:fltVal val="0"/>
                                          </p:val>
                                        </p:tav>
                                        <p:tav tm="100000">
                                          <p:val>
                                            <p:strVal val="#ppt_w"/>
                                          </p:val>
                                        </p:tav>
                                      </p:tavLst>
                                    </p:anim>
                                    <p:anim calcmode="lin" valueType="num">
                                      <p:cBhvr>
                                        <p:cTn id="62" dur="500" fill="hold"/>
                                        <p:tgtEl>
                                          <p:spTgt spid="72"/>
                                        </p:tgtEl>
                                        <p:attrNameLst>
                                          <p:attrName>ppt_h</p:attrName>
                                        </p:attrNameLst>
                                      </p:cBhvr>
                                      <p:tavLst>
                                        <p:tav tm="0">
                                          <p:val>
                                            <p:fltVal val="0"/>
                                          </p:val>
                                        </p:tav>
                                        <p:tav tm="100000">
                                          <p:val>
                                            <p:strVal val="#ppt_h"/>
                                          </p:val>
                                        </p:tav>
                                      </p:tavLst>
                                    </p:anim>
                                    <p:animEffect transition="in" filter="fade">
                                      <p:cBhvr>
                                        <p:cTn id="63" dur="500"/>
                                        <p:tgtEl>
                                          <p:spTgt spid="72"/>
                                        </p:tgtEl>
                                      </p:cBhvr>
                                    </p:animEffect>
                                  </p:childTnLst>
                                </p:cTn>
                              </p:par>
                              <p:par>
                                <p:cTn id="64" presetID="2" presetClass="entr" presetSubtype="4" decel="100000" fill="hold" nodeType="with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750" fill="hold"/>
                                        <p:tgtEl>
                                          <p:spTgt spid="42"/>
                                        </p:tgtEl>
                                        <p:attrNameLst>
                                          <p:attrName>ppt_x</p:attrName>
                                        </p:attrNameLst>
                                      </p:cBhvr>
                                      <p:tavLst>
                                        <p:tav tm="0">
                                          <p:val>
                                            <p:strVal val="#ppt_x"/>
                                          </p:val>
                                        </p:tav>
                                        <p:tav tm="100000">
                                          <p:val>
                                            <p:strVal val="#ppt_x"/>
                                          </p:val>
                                        </p:tav>
                                      </p:tavLst>
                                    </p:anim>
                                    <p:anim calcmode="lin" valueType="num">
                                      <p:cBhvr additive="base">
                                        <p:cTn id="67" dur="750" fill="hold"/>
                                        <p:tgtEl>
                                          <p:spTgt spid="42"/>
                                        </p:tgtEl>
                                        <p:attrNameLst>
                                          <p:attrName>ppt_y</p:attrName>
                                        </p:attrNameLst>
                                      </p:cBhvr>
                                      <p:tavLst>
                                        <p:tav tm="0">
                                          <p:val>
                                            <p:strVal val="1+#ppt_h/2"/>
                                          </p:val>
                                        </p:tav>
                                        <p:tav tm="100000">
                                          <p:val>
                                            <p:strVal val="#ppt_y"/>
                                          </p:val>
                                        </p:tav>
                                      </p:tavLst>
                                    </p:anim>
                                  </p:childTnLst>
                                </p:cTn>
                              </p:par>
                            </p:childTnLst>
                          </p:cTn>
                        </p:par>
                        <p:par>
                          <p:cTn id="68" fill="hold">
                            <p:stCondLst>
                              <p:cond delay="4250"/>
                            </p:stCondLst>
                            <p:childTnLst>
                              <p:par>
                                <p:cTn id="69" presetID="49" presetClass="entr" presetSubtype="0" decel="100000" fill="hold" nodeType="after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p:cTn id="71" dur="750" fill="hold"/>
                                        <p:tgtEl>
                                          <p:spTgt spid="73"/>
                                        </p:tgtEl>
                                        <p:attrNameLst>
                                          <p:attrName>ppt_w</p:attrName>
                                        </p:attrNameLst>
                                      </p:cBhvr>
                                      <p:tavLst>
                                        <p:tav tm="0">
                                          <p:val>
                                            <p:fltVal val="0"/>
                                          </p:val>
                                        </p:tav>
                                        <p:tav tm="100000">
                                          <p:val>
                                            <p:strVal val="#ppt_w"/>
                                          </p:val>
                                        </p:tav>
                                      </p:tavLst>
                                    </p:anim>
                                    <p:anim calcmode="lin" valueType="num">
                                      <p:cBhvr>
                                        <p:cTn id="72" dur="750" fill="hold"/>
                                        <p:tgtEl>
                                          <p:spTgt spid="73"/>
                                        </p:tgtEl>
                                        <p:attrNameLst>
                                          <p:attrName>ppt_h</p:attrName>
                                        </p:attrNameLst>
                                      </p:cBhvr>
                                      <p:tavLst>
                                        <p:tav tm="0">
                                          <p:val>
                                            <p:fltVal val="0"/>
                                          </p:val>
                                        </p:tav>
                                        <p:tav tm="100000">
                                          <p:val>
                                            <p:strVal val="#ppt_h"/>
                                          </p:val>
                                        </p:tav>
                                      </p:tavLst>
                                    </p:anim>
                                    <p:anim calcmode="lin" valueType="num">
                                      <p:cBhvr>
                                        <p:cTn id="73" dur="750" fill="hold"/>
                                        <p:tgtEl>
                                          <p:spTgt spid="73"/>
                                        </p:tgtEl>
                                        <p:attrNameLst>
                                          <p:attrName>style.rotation</p:attrName>
                                        </p:attrNameLst>
                                      </p:cBhvr>
                                      <p:tavLst>
                                        <p:tav tm="0">
                                          <p:val>
                                            <p:fltVal val="360"/>
                                          </p:val>
                                        </p:tav>
                                        <p:tav tm="100000">
                                          <p:val>
                                            <p:fltVal val="0"/>
                                          </p:val>
                                        </p:tav>
                                      </p:tavLst>
                                    </p:anim>
                                    <p:animEffect transition="in" filter="fade">
                                      <p:cBhvr>
                                        <p:cTn id="74" dur="750"/>
                                        <p:tgtEl>
                                          <p:spTgt spid="73"/>
                                        </p:tgtEl>
                                      </p:cBhvr>
                                    </p:animEffect>
                                  </p:childTnLst>
                                </p:cTn>
                              </p:par>
                              <p:par>
                                <p:cTn id="75" presetID="2" presetClass="entr" presetSubtype="4" decel="100000"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anim calcmode="lin" valueType="num">
                                      <p:cBhvr additive="base">
                                        <p:cTn id="77" dur="750" fill="hold"/>
                                        <p:tgtEl>
                                          <p:spTgt spid="73"/>
                                        </p:tgtEl>
                                        <p:attrNameLst>
                                          <p:attrName>ppt_x</p:attrName>
                                        </p:attrNameLst>
                                      </p:cBhvr>
                                      <p:tavLst>
                                        <p:tav tm="0">
                                          <p:val>
                                            <p:strVal val="#ppt_x"/>
                                          </p:val>
                                        </p:tav>
                                        <p:tav tm="100000">
                                          <p:val>
                                            <p:strVal val="#ppt_x"/>
                                          </p:val>
                                        </p:tav>
                                      </p:tavLst>
                                    </p:anim>
                                    <p:anim calcmode="lin" valueType="num">
                                      <p:cBhvr additive="base">
                                        <p:cTn id="78" dur="75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p:bldP spid="50" grpId="0"/>
      <p:bldP spid="51" grpId="0"/>
      <p:bldP spid="52" grpId="0"/>
      <p:bldP spid="53" grpId="0"/>
      <p:bldP spid="54" grpId="0" animBg="1"/>
      <p:bldP spid="55" grpId="0" animBg="1"/>
      <p:bldP spid="56" grpId="0" animBg="1"/>
      <p:bldP spid="57" grpId="0" animBg="1"/>
      <p:bldP spid="7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business and IT operations excellence</a:t>
            </a:r>
            <a:endParaRPr lang="fr-FR" dirty="0"/>
          </a:p>
        </p:txBody>
      </p:sp>
      <p:sp>
        <p:nvSpPr>
          <p:cNvPr id="3" name="CaixaDeTexto 13">
            <a:extLst>
              <a:ext uri="{FF2B5EF4-FFF2-40B4-BE49-F238E27FC236}">
                <a16:creationId xmlns:a16="http://schemas.microsoft.com/office/drawing/2014/main" id="{0B661ECE-DF59-4B1A-A096-3667F78A669A}"/>
              </a:ext>
            </a:extLst>
          </p:cNvPr>
          <p:cNvSpPr txBox="1">
            <a:spLocks noChangeArrowheads="1"/>
          </p:cNvSpPr>
          <p:nvPr/>
        </p:nvSpPr>
        <p:spPr bwMode="auto">
          <a:xfrm>
            <a:off x="524353" y="1662144"/>
            <a:ext cx="2840579" cy="95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fr-FR" sz="2200" b="1" i="0" u="none" strike="noStrike" kern="0" cap="none" spc="0" normalizeH="0" baseline="0" noProof="0" dirty="0">
                <a:ln>
                  <a:noFill/>
                </a:ln>
                <a:solidFill>
                  <a:srgbClr val="0070AD"/>
                </a:solidFill>
                <a:effectLst/>
                <a:uLnTx/>
                <a:uFillTx/>
                <a:latin typeface="Verdana"/>
                <a:ea typeface="Segoe UI" panose="020B0502040204020203" pitchFamily="34" charset="0"/>
                <a:cs typeface="+mn-cs"/>
              </a:rPr>
              <a:t>Your clients, buyers, employees </a:t>
            </a:r>
            <a:r>
              <a:rPr kumimoji="0" lang="en-US" altLang="fr-FR" sz="22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will:</a:t>
            </a:r>
          </a:p>
        </p:txBody>
      </p:sp>
      <p:sp>
        <p:nvSpPr>
          <p:cNvPr id="4" name="CaixaDeTexto 14">
            <a:extLst>
              <a:ext uri="{FF2B5EF4-FFF2-40B4-BE49-F238E27FC236}">
                <a16:creationId xmlns:a16="http://schemas.microsoft.com/office/drawing/2014/main" id="{DBBBD79A-AA11-4487-8997-3BAEB0EF480C}"/>
              </a:ext>
            </a:extLst>
          </p:cNvPr>
          <p:cNvSpPr txBox="1">
            <a:spLocks noChangeArrowheads="1"/>
          </p:cNvSpPr>
          <p:nvPr/>
        </p:nvSpPr>
        <p:spPr bwMode="auto">
          <a:xfrm>
            <a:off x="9457273" y="1602715"/>
            <a:ext cx="2263653" cy="95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200" b="1" i="0" u="none" strike="noStrike" kern="0" cap="none" spc="0" normalizeH="0" baseline="0" noProof="0" dirty="0">
                <a:ln>
                  <a:noFill/>
                </a:ln>
                <a:solidFill>
                  <a:srgbClr val="FF304C"/>
                </a:solidFill>
                <a:effectLst/>
                <a:uLnTx/>
                <a:uFillTx/>
                <a:latin typeface="Verdana"/>
                <a:ea typeface="Segoe UI" panose="020B0502040204020203" pitchFamily="34" charset="0"/>
                <a:cs typeface="+mn-cs"/>
              </a:rPr>
              <a:t>Your business</a:t>
            </a:r>
            <a:br>
              <a:rPr kumimoji="0" lang="en-US" altLang="fr-FR" sz="2200" b="1" i="0" u="none" strike="noStrike" kern="0" cap="none" spc="0" normalizeH="0" baseline="0" noProof="0" dirty="0">
                <a:ln>
                  <a:noFill/>
                </a:ln>
                <a:solidFill>
                  <a:srgbClr val="2B0A3D"/>
                </a:solidFill>
                <a:effectLst/>
                <a:uLnTx/>
                <a:uFillTx/>
                <a:latin typeface="Verdana"/>
                <a:ea typeface="Segoe UI" panose="020B0502040204020203" pitchFamily="34" charset="0"/>
                <a:cs typeface="+mn-cs"/>
              </a:rPr>
            </a:br>
            <a:r>
              <a:rPr kumimoji="0" lang="en-US" altLang="fr-FR" sz="22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will:</a:t>
            </a:r>
          </a:p>
        </p:txBody>
      </p:sp>
      <p:grpSp>
        <p:nvGrpSpPr>
          <p:cNvPr id="5" name="Grupo 130">
            <a:extLst>
              <a:ext uri="{FF2B5EF4-FFF2-40B4-BE49-F238E27FC236}">
                <a16:creationId xmlns:a16="http://schemas.microsoft.com/office/drawing/2014/main" id="{F8D23ECA-4E32-4218-8986-6A26AE8D48C2}"/>
              </a:ext>
            </a:extLst>
          </p:cNvPr>
          <p:cNvGrpSpPr/>
          <p:nvPr/>
        </p:nvGrpSpPr>
        <p:grpSpPr>
          <a:xfrm>
            <a:off x="486253" y="2807444"/>
            <a:ext cx="1937747" cy="507056"/>
            <a:chOff x="486253" y="2489944"/>
            <a:chExt cx="1937747" cy="507056"/>
          </a:xfrm>
        </p:grpSpPr>
        <p:cxnSp>
          <p:nvCxnSpPr>
            <p:cNvPr id="6" name="Conector reto 49">
              <a:extLst>
                <a:ext uri="{FF2B5EF4-FFF2-40B4-BE49-F238E27FC236}">
                  <a16:creationId xmlns:a16="http://schemas.microsoft.com/office/drawing/2014/main" id="{C3D48EF6-A7FF-4D63-B32C-2F848CB71ED4}"/>
                </a:ext>
              </a:extLst>
            </p:cNvPr>
            <p:cNvCxnSpPr>
              <a:cxnSpLocks/>
            </p:cNvCxnSpPr>
            <p:nvPr/>
          </p:nvCxnSpPr>
          <p:spPr>
            <a:xfrm>
              <a:off x="605061" y="2489944"/>
              <a:ext cx="1818939" cy="0"/>
            </a:xfrm>
            <a:prstGeom prst="line">
              <a:avLst/>
            </a:prstGeom>
            <a:solidFill>
              <a:schemeClr val="tx1"/>
            </a:solidFill>
            <a:ln w="28575" cap="flat">
              <a:solidFill>
                <a:srgbClr val="0070AD"/>
              </a:solidFill>
              <a:round/>
            </a:ln>
          </p:spPr>
          <p:style>
            <a:lnRef idx="1">
              <a:schemeClr val="accent1"/>
            </a:lnRef>
            <a:fillRef idx="0">
              <a:schemeClr val="accent1"/>
            </a:fillRef>
            <a:effectRef idx="0">
              <a:schemeClr val="accent1"/>
            </a:effectRef>
            <a:fontRef idx="minor">
              <a:schemeClr val="tx1"/>
            </a:fontRef>
          </p:style>
        </p:cxnSp>
        <p:sp>
          <p:nvSpPr>
            <p:cNvPr id="7" name="CaixaDeTexto 16">
              <a:extLst>
                <a:ext uri="{FF2B5EF4-FFF2-40B4-BE49-F238E27FC236}">
                  <a16:creationId xmlns:a16="http://schemas.microsoft.com/office/drawing/2014/main" id="{0A23ABC5-5FFF-4D02-A49F-3F9261F80E09}"/>
                </a:ext>
              </a:extLst>
            </p:cNvPr>
            <p:cNvSpPr txBox="1">
              <a:spLocks noChangeArrowheads="1"/>
            </p:cNvSpPr>
            <p:nvPr/>
          </p:nvSpPr>
          <p:spPr bwMode="auto">
            <a:xfrm>
              <a:off x="486253" y="2643057"/>
              <a:ext cx="1699045"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Pay quicker</a:t>
              </a:r>
            </a:p>
          </p:txBody>
        </p:sp>
      </p:grpSp>
      <p:grpSp>
        <p:nvGrpSpPr>
          <p:cNvPr id="8" name="Grupo 131">
            <a:extLst>
              <a:ext uri="{FF2B5EF4-FFF2-40B4-BE49-F238E27FC236}">
                <a16:creationId xmlns:a16="http://schemas.microsoft.com/office/drawing/2014/main" id="{15714736-B0CF-4A92-8F76-369971C6ABA1}"/>
              </a:ext>
            </a:extLst>
          </p:cNvPr>
          <p:cNvGrpSpPr/>
          <p:nvPr/>
        </p:nvGrpSpPr>
        <p:grpSpPr>
          <a:xfrm>
            <a:off x="486253" y="3562511"/>
            <a:ext cx="1937747" cy="543989"/>
            <a:chOff x="486253" y="3245011"/>
            <a:chExt cx="1937747" cy="543989"/>
          </a:xfrm>
        </p:grpSpPr>
        <p:sp>
          <p:nvSpPr>
            <p:cNvPr id="9" name="CaixaDeTexto 15">
              <a:extLst>
                <a:ext uri="{FF2B5EF4-FFF2-40B4-BE49-F238E27FC236}">
                  <a16:creationId xmlns:a16="http://schemas.microsoft.com/office/drawing/2014/main" id="{63D6F7D6-6403-4110-AB00-8EA453F35AD3}"/>
                </a:ext>
              </a:extLst>
            </p:cNvPr>
            <p:cNvSpPr txBox="1">
              <a:spLocks noChangeArrowheads="1"/>
            </p:cNvSpPr>
            <p:nvPr/>
          </p:nvSpPr>
          <p:spPr bwMode="auto">
            <a:xfrm>
              <a:off x="486253" y="3435057"/>
              <a:ext cx="1431803"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Buy more</a:t>
              </a:r>
            </a:p>
          </p:txBody>
        </p:sp>
        <p:cxnSp>
          <p:nvCxnSpPr>
            <p:cNvPr id="10" name="Conector reto 49">
              <a:extLst>
                <a:ext uri="{FF2B5EF4-FFF2-40B4-BE49-F238E27FC236}">
                  <a16:creationId xmlns:a16="http://schemas.microsoft.com/office/drawing/2014/main" id="{4C223034-2796-44F1-BD84-ABB1ED280569}"/>
                </a:ext>
              </a:extLst>
            </p:cNvPr>
            <p:cNvCxnSpPr>
              <a:cxnSpLocks/>
            </p:cNvCxnSpPr>
            <p:nvPr/>
          </p:nvCxnSpPr>
          <p:spPr>
            <a:xfrm>
              <a:off x="605061" y="3245011"/>
              <a:ext cx="1818939" cy="0"/>
            </a:xfrm>
            <a:prstGeom prst="line">
              <a:avLst/>
            </a:prstGeom>
            <a:solidFill>
              <a:schemeClr val="tx1"/>
            </a:solidFill>
            <a:ln w="28575" cap="flat">
              <a:solidFill>
                <a:srgbClr val="0070AD"/>
              </a:solidFill>
              <a:round/>
            </a:ln>
          </p:spPr>
          <p:style>
            <a:lnRef idx="1">
              <a:schemeClr val="accent1"/>
            </a:lnRef>
            <a:fillRef idx="0">
              <a:schemeClr val="accent1"/>
            </a:fillRef>
            <a:effectRef idx="0">
              <a:schemeClr val="accent1"/>
            </a:effectRef>
            <a:fontRef idx="minor">
              <a:schemeClr val="tx1"/>
            </a:fontRef>
          </p:style>
        </p:cxnSp>
      </p:grpSp>
      <p:grpSp>
        <p:nvGrpSpPr>
          <p:cNvPr id="11" name="Grupo 132">
            <a:extLst>
              <a:ext uri="{FF2B5EF4-FFF2-40B4-BE49-F238E27FC236}">
                <a16:creationId xmlns:a16="http://schemas.microsoft.com/office/drawing/2014/main" id="{28861488-D965-4F10-A5BC-C7BCF0FA3B5D}"/>
              </a:ext>
            </a:extLst>
          </p:cNvPr>
          <p:cNvGrpSpPr/>
          <p:nvPr/>
        </p:nvGrpSpPr>
        <p:grpSpPr>
          <a:xfrm>
            <a:off x="508694" y="4317578"/>
            <a:ext cx="2069798" cy="508922"/>
            <a:chOff x="508694" y="4000078"/>
            <a:chExt cx="2069798" cy="508922"/>
          </a:xfrm>
        </p:grpSpPr>
        <p:sp>
          <p:nvSpPr>
            <p:cNvPr id="12" name="CaixaDeTexto 19">
              <a:extLst>
                <a:ext uri="{FF2B5EF4-FFF2-40B4-BE49-F238E27FC236}">
                  <a16:creationId xmlns:a16="http://schemas.microsoft.com/office/drawing/2014/main" id="{35F336AC-0067-4BCC-9945-33B40FDF693F}"/>
                </a:ext>
              </a:extLst>
            </p:cNvPr>
            <p:cNvSpPr txBox="1">
              <a:spLocks noChangeArrowheads="1"/>
            </p:cNvSpPr>
            <p:nvPr/>
          </p:nvSpPr>
          <p:spPr bwMode="auto">
            <a:xfrm>
              <a:off x="508694" y="4155057"/>
              <a:ext cx="2069798"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Perform better</a:t>
              </a:r>
            </a:p>
          </p:txBody>
        </p:sp>
        <p:cxnSp>
          <p:nvCxnSpPr>
            <p:cNvPr id="13" name="Conector reto 49">
              <a:extLst>
                <a:ext uri="{FF2B5EF4-FFF2-40B4-BE49-F238E27FC236}">
                  <a16:creationId xmlns:a16="http://schemas.microsoft.com/office/drawing/2014/main" id="{424FFA5B-44C6-4A72-A8B8-73C9F77ACA14}"/>
                </a:ext>
              </a:extLst>
            </p:cNvPr>
            <p:cNvCxnSpPr>
              <a:cxnSpLocks/>
            </p:cNvCxnSpPr>
            <p:nvPr/>
          </p:nvCxnSpPr>
          <p:spPr>
            <a:xfrm>
              <a:off x="605061" y="4000078"/>
              <a:ext cx="1818939" cy="0"/>
            </a:xfrm>
            <a:prstGeom prst="line">
              <a:avLst/>
            </a:prstGeom>
            <a:solidFill>
              <a:schemeClr val="tx1"/>
            </a:solidFill>
            <a:ln w="28575" cap="flat">
              <a:solidFill>
                <a:srgbClr val="0070AD"/>
              </a:solidFill>
              <a:round/>
            </a:ln>
          </p:spPr>
          <p:style>
            <a:lnRef idx="1">
              <a:schemeClr val="accent1"/>
            </a:lnRef>
            <a:fillRef idx="0">
              <a:schemeClr val="accent1"/>
            </a:fillRef>
            <a:effectRef idx="0">
              <a:schemeClr val="accent1"/>
            </a:effectRef>
            <a:fontRef idx="minor">
              <a:schemeClr val="tx1"/>
            </a:fontRef>
          </p:style>
        </p:cxnSp>
      </p:grpSp>
      <p:grpSp>
        <p:nvGrpSpPr>
          <p:cNvPr id="14" name="Grupo 133">
            <a:extLst>
              <a:ext uri="{FF2B5EF4-FFF2-40B4-BE49-F238E27FC236}">
                <a16:creationId xmlns:a16="http://schemas.microsoft.com/office/drawing/2014/main" id="{ED2D418C-746D-4BE4-904C-620B4B795183}"/>
              </a:ext>
            </a:extLst>
          </p:cNvPr>
          <p:cNvGrpSpPr/>
          <p:nvPr/>
        </p:nvGrpSpPr>
        <p:grpSpPr>
          <a:xfrm>
            <a:off x="486253" y="5072645"/>
            <a:ext cx="1937747" cy="473855"/>
            <a:chOff x="486253" y="4755145"/>
            <a:chExt cx="1937747" cy="473855"/>
          </a:xfrm>
        </p:grpSpPr>
        <p:sp>
          <p:nvSpPr>
            <p:cNvPr id="15" name="CaixaDeTexto 17">
              <a:extLst>
                <a:ext uri="{FF2B5EF4-FFF2-40B4-BE49-F238E27FC236}">
                  <a16:creationId xmlns:a16="http://schemas.microsoft.com/office/drawing/2014/main" id="{AE6BA30C-4D44-4773-9E46-C2778C9DDDFD}"/>
                </a:ext>
              </a:extLst>
            </p:cNvPr>
            <p:cNvSpPr txBox="1">
              <a:spLocks noChangeArrowheads="1"/>
            </p:cNvSpPr>
            <p:nvPr/>
          </p:nvSpPr>
          <p:spPr bwMode="auto">
            <a:xfrm>
              <a:off x="486253" y="4875057"/>
              <a:ext cx="1672253"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Be happier!</a:t>
              </a:r>
            </a:p>
          </p:txBody>
        </p:sp>
        <p:cxnSp>
          <p:nvCxnSpPr>
            <p:cNvPr id="16" name="Conector reto 49">
              <a:extLst>
                <a:ext uri="{FF2B5EF4-FFF2-40B4-BE49-F238E27FC236}">
                  <a16:creationId xmlns:a16="http://schemas.microsoft.com/office/drawing/2014/main" id="{86601AD1-2B55-42B0-A312-228EAF3460D4}"/>
                </a:ext>
              </a:extLst>
            </p:cNvPr>
            <p:cNvCxnSpPr>
              <a:cxnSpLocks/>
            </p:cNvCxnSpPr>
            <p:nvPr/>
          </p:nvCxnSpPr>
          <p:spPr>
            <a:xfrm>
              <a:off x="605061" y="4755145"/>
              <a:ext cx="1818939" cy="0"/>
            </a:xfrm>
            <a:prstGeom prst="line">
              <a:avLst/>
            </a:prstGeom>
            <a:solidFill>
              <a:schemeClr val="tx1"/>
            </a:solidFill>
            <a:ln w="28575" cap="flat">
              <a:solidFill>
                <a:srgbClr val="0070AD"/>
              </a:solidFill>
              <a:round/>
            </a:ln>
          </p:spPr>
          <p:style>
            <a:lnRef idx="1">
              <a:schemeClr val="accent1"/>
            </a:lnRef>
            <a:fillRef idx="0">
              <a:schemeClr val="accent1"/>
            </a:fillRef>
            <a:effectRef idx="0">
              <a:schemeClr val="accent1"/>
            </a:effectRef>
            <a:fontRef idx="minor">
              <a:schemeClr val="tx1"/>
            </a:fontRef>
          </p:style>
        </p:cxnSp>
      </p:grpSp>
      <p:sp>
        <p:nvSpPr>
          <p:cNvPr id="17" name="Oval 20">
            <a:extLst>
              <a:ext uri="{FF2B5EF4-FFF2-40B4-BE49-F238E27FC236}">
                <a16:creationId xmlns:a16="http://schemas.microsoft.com/office/drawing/2014/main" id="{A544E659-F2D0-40CE-A7BF-881CB1FEC41E}"/>
              </a:ext>
            </a:extLst>
          </p:cNvPr>
          <p:cNvSpPr/>
          <p:nvPr/>
        </p:nvSpPr>
        <p:spPr>
          <a:xfrm>
            <a:off x="3364932" y="1634126"/>
            <a:ext cx="4451597" cy="420602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18" name="Grupo 134">
            <a:extLst>
              <a:ext uri="{FF2B5EF4-FFF2-40B4-BE49-F238E27FC236}">
                <a16:creationId xmlns:a16="http://schemas.microsoft.com/office/drawing/2014/main" id="{AD09EEF8-13E5-41A6-B77F-987FB331C04A}"/>
              </a:ext>
            </a:extLst>
          </p:cNvPr>
          <p:cNvGrpSpPr/>
          <p:nvPr/>
        </p:nvGrpSpPr>
        <p:grpSpPr>
          <a:xfrm>
            <a:off x="7970911" y="2807444"/>
            <a:ext cx="3791208" cy="507056"/>
            <a:chOff x="7970911" y="2489944"/>
            <a:chExt cx="3791208" cy="507056"/>
          </a:xfrm>
        </p:grpSpPr>
        <p:sp>
          <p:nvSpPr>
            <p:cNvPr id="19" name="CaixaDeTexto 18">
              <a:extLst>
                <a:ext uri="{FF2B5EF4-FFF2-40B4-BE49-F238E27FC236}">
                  <a16:creationId xmlns:a16="http://schemas.microsoft.com/office/drawing/2014/main" id="{B3B8551F-DDCF-46E2-AB84-E7DDA5D138B1}"/>
                </a:ext>
              </a:extLst>
            </p:cNvPr>
            <p:cNvSpPr txBox="1">
              <a:spLocks noChangeArrowheads="1"/>
            </p:cNvSpPr>
            <p:nvPr/>
          </p:nvSpPr>
          <p:spPr bwMode="auto">
            <a:xfrm>
              <a:off x="7970911" y="2643057"/>
              <a:ext cx="3791208"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Have more opportunities</a:t>
              </a:r>
            </a:p>
          </p:txBody>
        </p:sp>
        <p:cxnSp>
          <p:nvCxnSpPr>
            <p:cNvPr id="20" name="Conector reto 49">
              <a:extLst>
                <a:ext uri="{FF2B5EF4-FFF2-40B4-BE49-F238E27FC236}">
                  <a16:creationId xmlns:a16="http://schemas.microsoft.com/office/drawing/2014/main" id="{B4DC7394-4D85-42B4-B30D-6C8750F56D7E}"/>
                </a:ext>
              </a:extLst>
            </p:cNvPr>
            <p:cNvCxnSpPr>
              <a:cxnSpLocks/>
            </p:cNvCxnSpPr>
            <p:nvPr/>
          </p:nvCxnSpPr>
          <p:spPr>
            <a:xfrm>
              <a:off x="8267700" y="2489944"/>
              <a:ext cx="3365500" cy="0"/>
            </a:xfrm>
            <a:prstGeom prst="line">
              <a:avLst/>
            </a:prstGeom>
            <a:solidFill>
              <a:schemeClr val="tx1"/>
            </a:solidFill>
            <a:ln w="28575" cap="flat">
              <a:solidFill>
                <a:srgbClr val="FF304C"/>
              </a:solidFill>
              <a:round/>
            </a:ln>
          </p:spPr>
          <p:style>
            <a:lnRef idx="1">
              <a:schemeClr val="accent1"/>
            </a:lnRef>
            <a:fillRef idx="0">
              <a:schemeClr val="accent1"/>
            </a:fillRef>
            <a:effectRef idx="0">
              <a:schemeClr val="accent1"/>
            </a:effectRef>
            <a:fontRef idx="minor">
              <a:schemeClr val="tx1"/>
            </a:fontRef>
          </p:style>
        </p:cxnSp>
      </p:grpSp>
      <p:grpSp>
        <p:nvGrpSpPr>
          <p:cNvPr id="21" name="Grupo 135">
            <a:extLst>
              <a:ext uri="{FF2B5EF4-FFF2-40B4-BE49-F238E27FC236}">
                <a16:creationId xmlns:a16="http://schemas.microsoft.com/office/drawing/2014/main" id="{EDA72C23-1460-4FC3-91DF-5F901D863688}"/>
              </a:ext>
            </a:extLst>
          </p:cNvPr>
          <p:cNvGrpSpPr/>
          <p:nvPr/>
        </p:nvGrpSpPr>
        <p:grpSpPr>
          <a:xfrm>
            <a:off x="8267700" y="3562511"/>
            <a:ext cx="3494419" cy="543989"/>
            <a:chOff x="8267700" y="3245011"/>
            <a:chExt cx="3494419" cy="543989"/>
          </a:xfrm>
        </p:grpSpPr>
        <p:sp>
          <p:nvSpPr>
            <p:cNvPr id="22" name="CaixaDeTexto 26">
              <a:extLst>
                <a:ext uri="{FF2B5EF4-FFF2-40B4-BE49-F238E27FC236}">
                  <a16:creationId xmlns:a16="http://schemas.microsoft.com/office/drawing/2014/main" id="{16DA42C0-351B-4309-B741-9BD8176DE34B}"/>
                </a:ext>
              </a:extLst>
            </p:cNvPr>
            <p:cNvSpPr txBox="1">
              <a:spLocks noChangeArrowheads="1"/>
            </p:cNvSpPr>
            <p:nvPr/>
          </p:nvSpPr>
          <p:spPr bwMode="auto">
            <a:xfrm>
              <a:off x="8510181" y="3435057"/>
              <a:ext cx="3251938"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Strengthen reputation</a:t>
              </a:r>
            </a:p>
          </p:txBody>
        </p:sp>
        <p:cxnSp>
          <p:nvCxnSpPr>
            <p:cNvPr id="23" name="Conector reto 49">
              <a:extLst>
                <a:ext uri="{FF2B5EF4-FFF2-40B4-BE49-F238E27FC236}">
                  <a16:creationId xmlns:a16="http://schemas.microsoft.com/office/drawing/2014/main" id="{716C580C-9355-4FD6-B532-9454060E6C76}"/>
                </a:ext>
              </a:extLst>
            </p:cNvPr>
            <p:cNvCxnSpPr>
              <a:cxnSpLocks/>
            </p:cNvCxnSpPr>
            <p:nvPr/>
          </p:nvCxnSpPr>
          <p:spPr>
            <a:xfrm>
              <a:off x="8267700" y="3245011"/>
              <a:ext cx="3365500" cy="0"/>
            </a:xfrm>
            <a:prstGeom prst="line">
              <a:avLst/>
            </a:prstGeom>
            <a:solidFill>
              <a:schemeClr val="tx1"/>
            </a:solidFill>
            <a:ln w="28575" cap="flat">
              <a:solidFill>
                <a:srgbClr val="FF304C"/>
              </a:solidFill>
              <a:round/>
            </a:ln>
          </p:spPr>
          <p:style>
            <a:lnRef idx="1">
              <a:schemeClr val="accent1"/>
            </a:lnRef>
            <a:fillRef idx="0">
              <a:schemeClr val="accent1"/>
            </a:fillRef>
            <a:effectRef idx="0">
              <a:schemeClr val="accent1"/>
            </a:effectRef>
            <a:fontRef idx="minor">
              <a:schemeClr val="tx1"/>
            </a:fontRef>
          </p:style>
        </p:cxnSp>
      </p:grpSp>
      <p:grpSp>
        <p:nvGrpSpPr>
          <p:cNvPr id="24" name="Grupo 136">
            <a:extLst>
              <a:ext uri="{FF2B5EF4-FFF2-40B4-BE49-F238E27FC236}">
                <a16:creationId xmlns:a16="http://schemas.microsoft.com/office/drawing/2014/main" id="{9381277E-BE42-4160-B10F-CE7EAD644AAB}"/>
              </a:ext>
            </a:extLst>
          </p:cNvPr>
          <p:cNvGrpSpPr/>
          <p:nvPr/>
        </p:nvGrpSpPr>
        <p:grpSpPr>
          <a:xfrm>
            <a:off x="7849156" y="4317578"/>
            <a:ext cx="3912963" cy="508922"/>
            <a:chOff x="7849156" y="4000078"/>
            <a:chExt cx="3912963" cy="508922"/>
          </a:xfrm>
        </p:grpSpPr>
        <p:sp>
          <p:nvSpPr>
            <p:cNvPr id="25" name="CaixaDeTexto 19">
              <a:extLst>
                <a:ext uri="{FF2B5EF4-FFF2-40B4-BE49-F238E27FC236}">
                  <a16:creationId xmlns:a16="http://schemas.microsoft.com/office/drawing/2014/main" id="{09F63AC1-E5F7-431B-A402-5789E5BCF9AA}"/>
                </a:ext>
              </a:extLst>
            </p:cNvPr>
            <p:cNvSpPr txBox="1">
              <a:spLocks noChangeArrowheads="1"/>
            </p:cNvSpPr>
            <p:nvPr/>
          </p:nvSpPr>
          <p:spPr bwMode="auto">
            <a:xfrm>
              <a:off x="7849156" y="4155057"/>
              <a:ext cx="3912963"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Boost revenue and margin</a:t>
              </a:r>
            </a:p>
          </p:txBody>
        </p:sp>
        <p:cxnSp>
          <p:nvCxnSpPr>
            <p:cNvPr id="26" name="Conector reto 49">
              <a:extLst>
                <a:ext uri="{FF2B5EF4-FFF2-40B4-BE49-F238E27FC236}">
                  <a16:creationId xmlns:a16="http://schemas.microsoft.com/office/drawing/2014/main" id="{015B3623-F43F-4D98-9410-9A239556AEE3}"/>
                </a:ext>
              </a:extLst>
            </p:cNvPr>
            <p:cNvCxnSpPr>
              <a:cxnSpLocks/>
            </p:cNvCxnSpPr>
            <p:nvPr/>
          </p:nvCxnSpPr>
          <p:spPr>
            <a:xfrm>
              <a:off x="8267700" y="4000078"/>
              <a:ext cx="3365500" cy="0"/>
            </a:xfrm>
            <a:prstGeom prst="line">
              <a:avLst/>
            </a:prstGeom>
            <a:solidFill>
              <a:schemeClr val="tx1"/>
            </a:solidFill>
            <a:ln w="28575" cap="flat">
              <a:solidFill>
                <a:srgbClr val="FF304C"/>
              </a:solidFill>
              <a:round/>
            </a:ln>
          </p:spPr>
          <p:style>
            <a:lnRef idx="1">
              <a:schemeClr val="accent1"/>
            </a:lnRef>
            <a:fillRef idx="0">
              <a:schemeClr val="accent1"/>
            </a:fillRef>
            <a:effectRef idx="0">
              <a:schemeClr val="accent1"/>
            </a:effectRef>
            <a:fontRef idx="minor">
              <a:schemeClr val="tx1"/>
            </a:fontRef>
          </p:style>
        </p:cxnSp>
      </p:grpSp>
      <p:grpSp>
        <p:nvGrpSpPr>
          <p:cNvPr id="27" name="Grupo 137">
            <a:extLst>
              <a:ext uri="{FF2B5EF4-FFF2-40B4-BE49-F238E27FC236}">
                <a16:creationId xmlns:a16="http://schemas.microsoft.com/office/drawing/2014/main" id="{262B1D3E-34EE-4F76-8226-8775BFE4AE7E}"/>
              </a:ext>
            </a:extLst>
          </p:cNvPr>
          <p:cNvGrpSpPr/>
          <p:nvPr/>
        </p:nvGrpSpPr>
        <p:grpSpPr>
          <a:xfrm>
            <a:off x="8267700" y="5072645"/>
            <a:ext cx="3494419" cy="1049855"/>
            <a:chOff x="8267700" y="4755145"/>
            <a:chExt cx="3494419" cy="1049855"/>
          </a:xfrm>
        </p:grpSpPr>
        <p:sp>
          <p:nvSpPr>
            <p:cNvPr id="28" name="CaixaDeTexto 20">
              <a:extLst>
                <a:ext uri="{FF2B5EF4-FFF2-40B4-BE49-F238E27FC236}">
                  <a16:creationId xmlns:a16="http://schemas.microsoft.com/office/drawing/2014/main" id="{42EF9C9D-CF05-4EA7-85E0-F99AE12FF6F4}"/>
                </a:ext>
              </a:extLst>
            </p:cNvPr>
            <p:cNvSpPr txBox="1">
              <a:spLocks noChangeArrowheads="1"/>
            </p:cNvSpPr>
            <p:nvPr/>
          </p:nvSpPr>
          <p:spPr bwMode="auto">
            <a:xfrm>
              <a:off x="8267700" y="4927837"/>
              <a:ext cx="3494419"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fr-FR" sz="20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mn-cs"/>
                </a:rPr>
                <a:t>Achieve higher customer, buyer, employee, investor satisfaction</a:t>
              </a:r>
            </a:p>
          </p:txBody>
        </p:sp>
        <p:cxnSp>
          <p:nvCxnSpPr>
            <p:cNvPr id="29" name="Conector reto 49">
              <a:extLst>
                <a:ext uri="{FF2B5EF4-FFF2-40B4-BE49-F238E27FC236}">
                  <a16:creationId xmlns:a16="http://schemas.microsoft.com/office/drawing/2014/main" id="{CB92A9C0-217A-44E7-B37B-8C2A21A229FA}"/>
                </a:ext>
              </a:extLst>
            </p:cNvPr>
            <p:cNvCxnSpPr>
              <a:cxnSpLocks/>
            </p:cNvCxnSpPr>
            <p:nvPr/>
          </p:nvCxnSpPr>
          <p:spPr>
            <a:xfrm>
              <a:off x="8267700" y="4755145"/>
              <a:ext cx="3365500" cy="0"/>
            </a:xfrm>
            <a:prstGeom prst="line">
              <a:avLst/>
            </a:prstGeom>
            <a:solidFill>
              <a:schemeClr val="tx1"/>
            </a:solidFill>
            <a:ln w="28575" cap="flat">
              <a:solidFill>
                <a:srgbClr val="FF304C"/>
              </a:solidFill>
              <a:round/>
            </a:ln>
          </p:spPr>
          <p:style>
            <a:lnRef idx="1">
              <a:schemeClr val="accent1"/>
            </a:lnRef>
            <a:fillRef idx="0">
              <a:schemeClr val="accent1"/>
            </a:fillRef>
            <a:effectRef idx="0">
              <a:schemeClr val="accent1"/>
            </a:effectRef>
            <a:fontRef idx="minor">
              <a:schemeClr val="tx1"/>
            </a:fontRef>
          </p:style>
        </p:cxnSp>
      </p:grpSp>
      <p:sp>
        <p:nvSpPr>
          <p:cNvPr id="30" name="Text Placeholder 49">
            <a:extLst>
              <a:ext uri="{FF2B5EF4-FFF2-40B4-BE49-F238E27FC236}">
                <a16:creationId xmlns:a16="http://schemas.microsoft.com/office/drawing/2014/main" id="{A3FEB8D0-0834-4C68-B42B-37A0465541F8}"/>
              </a:ext>
            </a:extLst>
          </p:cNvPr>
          <p:cNvSpPr txBox="1">
            <a:spLocks/>
          </p:cNvSpPr>
          <p:nvPr/>
        </p:nvSpPr>
        <p:spPr>
          <a:xfrm>
            <a:off x="4165776" y="2999017"/>
            <a:ext cx="3076015" cy="667504"/>
          </a:xfrm>
          <a:prstGeom prst="rect">
            <a:avLst/>
          </a:prstGeom>
        </p:spPr>
        <p:txBody>
          <a:bodyPr anchor="t"/>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Verdana"/>
                <a:ea typeface="+mj-ea"/>
                <a:cs typeface="+mj-cs"/>
              </a:rPr>
              <a:t>Re-imagine your</a:t>
            </a:r>
          </a:p>
        </p:txBody>
      </p:sp>
      <p:sp>
        <p:nvSpPr>
          <p:cNvPr id="31" name="Text Placeholder 49">
            <a:extLst>
              <a:ext uri="{FF2B5EF4-FFF2-40B4-BE49-F238E27FC236}">
                <a16:creationId xmlns:a16="http://schemas.microsoft.com/office/drawing/2014/main" id="{9CD77887-0960-4E93-8EDB-94513DE20921}"/>
              </a:ext>
            </a:extLst>
          </p:cNvPr>
          <p:cNvSpPr txBox="1">
            <a:spLocks/>
          </p:cNvSpPr>
          <p:nvPr/>
        </p:nvSpPr>
        <p:spPr>
          <a:xfrm>
            <a:off x="4316788" y="3804735"/>
            <a:ext cx="2708923" cy="667504"/>
          </a:xfrm>
          <a:prstGeom prst="rect">
            <a:avLst/>
          </a:prstGeom>
        </p:spPr>
        <p:txBody>
          <a:bodyPr anchor="t"/>
          <a:lstStyle>
            <a:defPPr>
              <a:defRPr lang="de-DE"/>
            </a:defPPr>
            <a:lvl1pPr defTabSz="914400">
              <a:lnSpc>
                <a:spcPct val="90000"/>
              </a:lnSpc>
              <a:spcBef>
                <a:spcPct val="0"/>
              </a:spcBef>
              <a:buNone/>
              <a:defRPr sz="3200" b="1">
                <a:solidFill>
                  <a:srgbClr val="0070AD"/>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Verdana"/>
                <a:ea typeface="+mj-ea"/>
                <a:cs typeface="+mj-cs"/>
              </a:rPr>
              <a:t>business value chain</a:t>
            </a:r>
          </a:p>
        </p:txBody>
      </p:sp>
      <p:grpSp>
        <p:nvGrpSpPr>
          <p:cNvPr id="32" name="Group 31">
            <a:extLst>
              <a:ext uri="{FF2B5EF4-FFF2-40B4-BE49-F238E27FC236}">
                <a16:creationId xmlns:a16="http://schemas.microsoft.com/office/drawing/2014/main" id="{659A801D-A775-439C-A6F6-3CFA808BA7AB}"/>
              </a:ext>
            </a:extLst>
          </p:cNvPr>
          <p:cNvGrpSpPr/>
          <p:nvPr/>
        </p:nvGrpSpPr>
        <p:grpSpPr>
          <a:xfrm>
            <a:off x="3772457" y="2901300"/>
            <a:ext cx="325848" cy="431469"/>
            <a:chOff x="-3047491" y="928360"/>
            <a:chExt cx="1124915" cy="1354138"/>
          </a:xfrm>
          <a:solidFill>
            <a:schemeClr val="bg1"/>
          </a:solidFill>
        </p:grpSpPr>
        <p:sp>
          <p:nvSpPr>
            <p:cNvPr id="33" name="Freeform 5">
              <a:extLst>
                <a:ext uri="{FF2B5EF4-FFF2-40B4-BE49-F238E27FC236}">
                  <a16:creationId xmlns:a16="http://schemas.microsoft.com/office/drawing/2014/main" id="{374A4FEF-DAC9-449C-85B7-A69016482AC4}"/>
                </a:ext>
              </a:extLst>
            </p:cNvPr>
            <p:cNvSpPr>
              <a:spLocks/>
            </p:cNvSpPr>
            <p:nvPr/>
          </p:nvSpPr>
          <p:spPr bwMode="auto">
            <a:xfrm>
              <a:off x="-2414701" y="928360"/>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1A30B0F0-4895-4785-B158-C708298B8D05}"/>
                </a:ext>
              </a:extLst>
            </p:cNvPr>
            <p:cNvSpPr>
              <a:spLocks/>
            </p:cNvSpPr>
            <p:nvPr/>
          </p:nvSpPr>
          <p:spPr bwMode="auto">
            <a:xfrm>
              <a:off x="-3047491" y="928360"/>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F5FE059C-8473-43A1-A360-1BE7FC8FA29D}"/>
              </a:ext>
            </a:extLst>
          </p:cNvPr>
          <p:cNvGrpSpPr/>
          <p:nvPr/>
        </p:nvGrpSpPr>
        <p:grpSpPr>
          <a:xfrm>
            <a:off x="7110536" y="4370636"/>
            <a:ext cx="310583" cy="392245"/>
            <a:chOff x="-1672213" y="1402546"/>
            <a:chExt cx="1072213" cy="1354138"/>
          </a:xfrm>
          <a:solidFill>
            <a:schemeClr val="bg1"/>
          </a:solidFill>
        </p:grpSpPr>
        <p:sp>
          <p:nvSpPr>
            <p:cNvPr id="36" name="Freeform 5">
              <a:extLst>
                <a:ext uri="{FF2B5EF4-FFF2-40B4-BE49-F238E27FC236}">
                  <a16:creationId xmlns:a16="http://schemas.microsoft.com/office/drawing/2014/main" id="{703364FA-1B98-489E-8295-F9E790C40575}"/>
                </a:ext>
              </a:extLst>
            </p:cNvPr>
            <p:cNvSpPr>
              <a:spLocks/>
            </p:cNvSpPr>
            <p:nvPr/>
          </p:nvSpPr>
          <p:spPr bwMode="auto">
            <a:xfrm flipH="1" flipV="1">
              <a:off x="-1672213" y="1402546"/>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
              <a:extLst>
                <a:ext uri="{FF2B5EF4-FFF2-40B4-BE49-F238E27FC236}">
                  <a16:creationId xmlns:a16="http://schemas.microsoft.com/office/drawing/2014/main" id="{B2035BA4-E94A-412F-A451-DAAEB717EC15}"/>
                </a:ext>
              </a:extLst>
            </p:cNvPr>
            <p:cNvSpPr>
              <a:spLocks/>
            </p:cNvSpPr>
            <p:nvPr/>
          </p:nvSpPr>
          <p:spPr bwMode="auto">
            <a:xfrm flipH="1" flipV="1">
              <a:off x="-1092125" y="1402546"/>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964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2" presetClass="entr" presetSubtype="8" decel="10000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750" fill="hold"/>
                                        <p:tgtEl>
                                          <p:spTgt spid="30"/>
                                        </p:tgtEl>
                                        <p:attrNameLst>
                                          <p:attrName>ppt_x</p:attrName>
                                        </p:attrNameLst>
                                      </p:cBhvr>
                                      <p:tavLst>
                                        <p:tav tm="0">
                                          <p:val>
                                            <p:strVal val="0-#ppt_w/2"/>
                                          </p:val>
                                        </p:tav>
                                        <p:tav tm="100000">
                                          <p:val>
                                            <p:strVal val="#ppt_x"/>
                                          </p:val>
                                        </p:tav>
                                      </p:tavLst>
                                    </p:anim>
                                    <p:anim calcmode="lin" valueType="num">
                                      <p:cBhvr additive="base">
                                        <p:cTn id="14" dur="750" fill="hold"/>
                                        <p:tgtEl>
                                          <p:spTgt spid="30"/>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25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750" fill="hold"/>
                                        <p:tgtEl>
                                          <p:spTgt spid="31"/>
                                        </p:tgtEl>
                                        <p:attrNameLst>
                                          <p:attrName>ppt_x</p:attrName>
                                        </p:attrNameLst>
                                      </p:cBhvr>
                                      <p:tavLst>
                                        <p:tav tm="0">
                                          <p:val>
                                            <p:strVal val="1+#ppt_w/2"/>
                                          </p:val>
                                        </p:tav>
                                        <p:tav tm="100000">
                                          <p:val>
                                            <p:strVal val="#ppt_x"/>
                                          </p:val>
                                        </p:tav>
                                      </p:tavLst>
                                    </p:anim>
                                    <p:anim calcmode="lin" valueType="num">
                                      <p:cBhvr additive="base">
                                        <p:cTn id="18" dur="750"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2"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right)">
                                      <p:cBhvr>
                                        <p:cTn id="22" dur="750"/>
                                        <p:tgtEl>
                                          <p:spTgt spid="32"/>
                                        </p:tgtEl>
                                      </p:cBhvr>
                                    </p:animEffect>
                                  </p:childTnLst>
                                </p:cTn>
                              </p:par>
                              <p:par>
                                <p:cTn id="23" presetID="35" presetClass="path" presetSubtype="0" decel="100000" fill="hold" nodeType="withEffect">
                                  <p:stCondLst>
                                    <p:cond delay="0"/>
                                  </p:stCondLst>
                                  <p:childTnLst>
                                    <p:animMotion origin="layout" path="M 3.54167E-6 1.85185E-6 L -0.25 1.85185E-6 " pathEditMode="relative" rAng="0" ptsTypes="AA">
                                      <p:cBhvr>
                                        <p:cTn id="24" dur="750" spd="-100000" fill="hold"/>
                                        <p:tgtEl>
                                          <p:spTgt spid="32"/>
                                        </p:tgtEl>
                                        <p:attrNameLst>
                                          <p:attrName>ppt_x</p:attrName>
                                          <p:attrName>ppt_y</p:attrName>
                                        </p:attrNameLst>
                                      </p:cBhvr>
                                      <p:rCtr x="-12500" y="0"/>
                                    </p:animMotion>
                                  </p:child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750"/>
                                        <p:tgtEl>
                                          <p:spTgt spid="35"/>
                                        </p:tgtEl>
                                      </p:cBhvr>
                                    </p:animEffect>
                                  </p:childTnLst>
                                </p:cTn>
                              </p:par>
                              <p:par>
                                <p:cTn id="28" presetID="35" presetClass="path" presetSubtype="0" decel="100000" fill="hold" nodeType="withEffect">
                                  <p:stCondLst>
                                    <p:cond delay="0"/>
                                  </p:stCondLst>
                                  <p:childTnLst>
                                    <p:animMotion origin="layout" path="M -3.54167E-6 -7.40741E-7 L 0.23021 -7.40741E-7 " pathEditMode="relative" rAng="0" ptsTypes="AA">
                                      <p:cBhvr>
                                        <p:cTn id="29" dur="750" spd="-100000" fill="hold"/>
                                        <p:tgtEl>
                                          <p:spTgt spid="35"/>
                                        </p:tgtEl>
                                        <p:attrNameLst>
                                          <p:attrName>ppt_x</p:attrName>
                                          <p:attrName>ppt_y</p:attrName>
                                        </p:attrNameLst>
                                      </p:cBhvr>
                                      <p:rCtr x="11510" y="0"/>
                                    </p:animMotion>
                                  </p:childTnLst>
                                </p:cTn>
                              </p:par>
                              <p:par>
                                <p:cTn id="30" presetID="10" presetClass="entr" presetSubtype="0" fill="hold" grpId="0" nodeType="withEffect">
                                  <p:stCondLst>
                                    <p:cond delay="2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22" presetClass="entr" presetSubtype="2"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2" fill="hold" nodeType="withEffect">
                                  <p:stCondLst>
                                    <p:cond delay="750"/>
                                  </p:st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par>
                                <p:cTn id="39" presetID="22" presetClass="entr" presetSubtype="2" fill="hold" nodeType="withEffect">
                                  <p:stCondLst>
                                    <p:cond delay="1000"/>
                                  </p:stCondLst>
                                  <p:childTnLst>
                                    <p:set>
                                      <p:cBhvr>
                                        <p:cTn id="40" dur="1" fill="hold">
                                          <p:stCondLst>
                                            <p:cond delay="0"/>
                                          </p:stCondLst>
                                        </p:cTn>
                                        <p:tgtEl>
                                          <p:spTgt spid="11"/>
                                        </p:tgtEl>
                                        <p:attrNameLst>
                                          <p:attrName>style.visibility</p:attrName>
                                        </p:attrNameLst>
                                      </p:cBhvr>
                                      <p:to>
                                        <p:strVal val="visible"/>
                                      </p:to>
                                    </p:set>
                                    <p:animEffect transition="in" filter="wipe(right)">
                                      <p:cBhvr>
                                        <p:cTn id="41" dur="500"/>
                                        <p:tgtEl>
                                          <p:spTgt spid="11"/>
                                        </p:tgtEl>
                                      </p:cBhvr>
                                    </p:animEffect>
                                  </p:childTnLst>
                                </p:cTn>
                              </p:par>
                              <p:par>
                                <p:cTn id="42" presetID="22" presetClass="entr" presetSubtype="2" fill="hold"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right)">
                                      <p:cBhvr>
                                        <p:cTn id="44" dur="500"/>
                                        <p:tgtEl>
                                          <p:spTgt spid="14"/>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22" presetClass="entr" presetSubtype="8" fill="hold" nodeType="withEffect">
                                  <p:stCondLst>
                                    <p:cond delay="175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2" presetClass="entr" presetSubtype="8" fill="hold" nodeType="withEffect">
                                  <p:stCondLst>
                                    <p:cond delay="200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22" presetClass="entr" presetSubtype="8" fill="hold" nodeType="withEffect">
                                  <p:stCondLst>
                                    <p:cond delay="225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par>
                                <p:cTn id="57" presetID="22" presetClass="entr" presetSubtype="8" fill="hold" nodeType="withEffect">
                                  <p:stCondLst>
                                    <p:cond delay="250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7" grpId="0" animBg="1"/>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strong expertise in industry sectors …</a:t>
            </a:r>
            <a:endParaRPr lang="fr-FR" dirty="0"/>
          </a:p>
        </p:txBody>
      </p:sp>
      <p:sp>
        <p:nvSpPr>
          <p:cNvPr id="3" name="Rectangle 77">
            <a:extLst>
              <a:ext uri="{FF2B5EF4-FFF2-40B4-BE49-F238E27FC236}">
                <a16:creationId xmlns:a16="http://schemas.microsoft.com/office/drawing/2014/main" id="{465960C9-F57E-40BF-B42A-7D65AE086D04}"/>
              </a:ext>
            </a:extLst>
          </p:cNvPr>
          <p:cNvSpPr/>
          <p:nvPr/>
        </p:nvSpPr>
        <p:spPr>
          <a:xfrm>
            <a:off x="5436200" y="2213924"/>
            <a:ext cx="2368398" cy="4295997"/>
          </a:xfrm>
          <a:prstGeom prst="rect">
            <a:avLst/>
          </a:prstGeom>
          <a:solidFill>
            <a:srgbClr val="E6E7E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4" name="Grupo 22">
            <a:extLst>
              <a:ext uri="{FF2B5EF4-FFF2-40B4-BE49-F238E27FC236}">
                <a16:creationId xmlns:a16="http://schemas.microsoft.com/office/drawing/2014/main" id="{09AD4FB2-E74A-4E09-95E0-B59BD311D4E6}"/>
              </a:ext>
            </a:extLst>
          </p:cNvPr>
          <p:cNvGrpSpPr/>
          <p:nvPr/>
        </p:nvGrpSpPr>
        <p:grpSpPr>
          <a:xfrm>
            <a:off x="5802281" y="3247256"/>
            <a:ext cx="1559548" cy="2687911"/>
            <a:chOff x="5544176" y="2802407"/>
            <a:chExt cx="2075758" cy="3577609"/>
          </a:xfrm>
        </p:grpSpPr>
        <p:sp>
          <p:nvSpPr>
            <p:cNvPr id="5" name="TextBox 30">
              <a:extLst>
                <a:ext uri="{FF2B5EF4-FFF2-40B4-BE49-F238E27FC236}">
                  <a16:creationId xmlns:a16="http://schemas.microsoft.com/office/drawing/2014/main" id="{049FB87F-E589-4C07-B6E2-2B63FBDE3AAB}"/>
                </a:ext>
              </a:extLst>
            </p:cNvPr>
            <p:cNvSpPr txBox="1"/>
            <p:nvPr/>
          </p:nvSpPr>
          <p:spPr>
            <a:xfrm>
              <a:off x="5824662" y="4344782"/>
              <a:ext cx="1483054" cy="572579"/>
            </a:xfrm>
            <a:prstGeom prst="rect">
              <a:avLst/>
            </a:prstGeom>
            <a:noFill/>
          </p:spPr>
          <p:txBody>
            <a:bodyPr wrap="square" rtlCol="0">
              <a:spAutoFit/>
            </a:bodyPr>
            <a:lstStyle/>
            <a:p>
              <a:pPr marL="0" marR="0" lvl="0" indent="0" algn="ctr" defTabSz="957756" rtl="0" eaLnBrk="1" fontAlgn="auto" latinLnBrk="0" hangingPunct="1">
                <a:lnSpc>
                  <a:spcPct val="75000"/>
                </a:lnSpc>
                <a:spcBef>
                  <a:spcPts val="0"/>
                </a:spcBef>
                <a:spcAft>
                  <a:spcPts val="300"/>
                </a:spcAft>
                <a:buClr>
                  <a:srgbClr val="BDBD00"/>
                </a:buClr>
                <a:buSzTx/>
                <a:buFontTx/>
                <a:buNone/>
                <a:tabLst/>
                <a:defRPr/>
              </a:pPr>
              <a:r>
                <a:rPr kumimoji="0" lang="en-US" sz="2400" b="1" i="0" u="none" strike="noStrike" kern="1200" cap="none" spc="0" normalizeH="0" baseline="0" noProof="0" dirty="0">
                  <a:ln>
                    <a:noFill/>
                  </a:ln>
                  <a:solidFill>
                    <a:srgbClr val="324146"/>
                  </a:solidFill>
                  <a:effectLst/>
                  <a:uLnTx/>
                  <a:uFillTx/>
                  <a:latin typeface="Verdana"/>
                  <a:ea typeface="+mn-ea"/>
                  <a:cs typeface="Arial" panose="020B0604020202020204" pitchFamily="34" charset="0"/>
                </a:rPr>
                <a:t>Cells</a:t>
              </a:r>
              <a:br>
                <a:rPr kumimoji="0" lang="en-US" sz="2400" b="1" i="0" u="none" strike="noStrike" kern="1200" cap="none" spc="0" normalizeH="0" baseline="0" noProof="0" dirty="0">
                  <a:ln>
                    <a:noFill/>
                  </a:ln>
                  <a:solidFill>
                    <a:srgbClr val="324146"/>
                  </a:solidFill>
                  <a:effectLst/>
                  <a:uLnTx/>
                  <a:uFillTx/>
                  <a:latin typeface="Verdana"/>
                  <a:ea typeface="+mn-ea"/>
                  <a:cs typeface="Arial" panose="020B0604020202020204" pitchFamily="34" charset="0"/>
                </a:rPr>
              </a:br>
              <a:r>
                <a:rPr kumimoji="0" lang="en-US" sz="800" b="0" i="0" u="none" strike="noStrike" kern="1200" cap="none" spc="0" normalizeH="0" baseline="0" noProof="0" dirty="0">
                  <a:ln>
                    <a:noFill/>
                  </a:ln>
                  <a:solidFill>
                    <a:srgbClr val="324146"/>
                  </a:solidFill>
                  <a:effectLst/>
                  <a:uLnTx/>
                  <a:uFillTx/>
                  <a:latin typeface="Verdana"/>
                  <a:ea typeface="+mn-ea"/>
                  <a:cs typeface="Arial" panose="020B0604020202020204" pitchFamily="34" charset="0"/>
                </a:rPr>
                <a:t>Life Sciences</a:t>
              </a:r>
              <a:endParaRPr kumimoji="0" lang="en-US" sz="1100" b="0" i="0" u="none" strike="noStrike" kern="1200" cap="none" spc="0" normalizeH="0" baseline="0" noProof="0" dirty="0">
                <a:ln>
                  <a:noFill/>
                </a:ln>
                <a:solidFill>
                  <a:srgbClr val="324146"/>
                </a:solidFill>
                <a:effectLst/>
                <a:uLnTx/>
                <a:uFillTx/>
                <a:latin typeface="Verdana"/>
                <a:ea typeface="+mn-ea"/>
                <a:cs typeface="Arial" panose="020B0604020202020204" pitchFamily="34" charset="0"/>
              </a:endParaRPr>
            </a:p>
          </p:txBody>
        </p:sp>
        <p:pic>
          <p:nvPicPr>
            <p:cNvPr id="6" name="Picture 47" descr="CALORIE.jpg">
              <a:extLst>
                <a:ext uri="{FF2B5EF4-FFF2-40B4-BE49-F238E27FC236}">
                  <a16:creationId xmlns:a16="http://schemas.microsoft.com/office/drawing/2014/main" id="{9A9FE4D8-8E16-4F40-BD27-91D820E8C757}"/>
                </a:ext>
              </a:extLst>
            </p:cNvPr>
            <p:cNvPicPr preferRelativeResize="0">
              <a:picLocks noChangeAspect="1"/>
            </p:cNvPicPr>
            <p:nvPr/>
          </p:nvPicPr>
          <p:blipFill>
            <a:blip r:embed="rId2" cstate="print">
              <a:clrChange>
                <a:clrFrom>
                  <a:srgbClr val="FFFFFF"/>
                </a:clrFrom>
                <a:clrTo>
                  <a:srgbClr val="FFFFFF">
                    <a:alpha val="0"/>
                  </a:srgbClr>
                </a:clrTo>
              </a:clrChange>
            </a:blip>
            <a:stretch>
              <a:fillRect/>
            </a:stretch>
          </p:blipFill>
          <p:spPr>
            <a:xfrm>
              <a:off x="5628290" y="2802407"/>
              <a:ext cx="1964681" cy="716255"/>
            </a:xfrm>
            <a:prstGeom prst="rect">
              <a:avLst/>
            </a:prstGeom>
          </p:spPr>
        </p:pic>
        <p:pic>
          <p:nvPicPr>
            <p:cNvPr id="7" name="Picture 44" descr="CENTS.jpg">
              <a:extLst>
                <a:ext uri="{FF2B5EF4-FFF2-40B4-BE49-F238E27FC236}">
                  <a16:creationId xmlns:a16="http://schemas.microsoft.com/office/drawing/2014/main" id="{E7258126-7C47-452F-AAB2-5D852A3BCBE0}"/>
                </a:ext>
              </a:extLst>
            </p:cNvPr>
            <p:cNvPicPr preferRelativeResize="0">
              <a:picLocks noChangeAspect="1"/>
            </p:cNvPicPr>
            <p:nvPr/>
          </p:nvPicPr>
          <p:blipFill>
            <a:blip r:embed="rId3" cstate="print">
              <a:clrChange>
                <a:clrFrom>
                  <a:srgbClr val="FFFFFF"/>
                </a:clrFrom>
                <a:clrTo>
                  <a:srgbClr val="FFFFFF">
                    <a:alpha val="0"/>
                  </a:srgbClr>
                </a:clrTo>
              </a:clrChange>
            </a:blip>
            <a:stretch>
              <a:fillRect/>
            </a:stretch>
          </p:blipFill>
          <p:spPr>
            <a:xfrm>
              <a:off x="5666779" y="3602291"/>
              <a:ext cx="1887703" cy="695845"/>
            </a:xfrm>
            <a:prstGeom prst="rect">
              <a:avLst/>
            </a:prstGeom>
          </p:spPr>
        </p:pic>
        <p:pic>
          <p:nvPicPr>
            <p:cNvPr id="8" name="Picture 45" descr="CRESCENT.jpg">
              <a:extLst>
                <a:ext uri="{FF2B5EF4-FFF2-40B4-BE49-F238E27FC236}">
                  <a16:creationId xmlns:a16="http://schemas.microsoft.com/office/drawing/2014/main" id="{EDD259C0-4892-40AF-B916-B55DE599427F}"/>
                </a:ext>
              </a:extLst>
            </p:cNvPr>
            <p:cNvPicPr preferRelativeResize="0">
              <a:picLocks noChangeAspect="1"/>
            </p:cNvPicPr>
            <p:nvPr/>
          </p:nvPicPr>
          <p:blipFill>
            <a:blip r:embed="rId4" cstate="print">
              <a:clrChange>
                <a:clrFrom>
                  <a:srgbClr val="FFFFFF"/>
                </a:clrFrom>
                <a:clrTo>
                  <a:srgbClr val="FFFFFF">
                    <a:alpha val="0"/>
                  </a:srgbClr>
                </a:clrTo>
              </a:clrChange>
            </a:blip>
            <a:stretch>
              <a:fillRect/>
            </a:stretch>
          </p:blipFill>
          <p:spPr>
            <a:xfrm>
              <a:off x="5657523" y="5612495"/>
              <a:ext cx="1925265" cy="767521"/>
            </a:xfrm>
            <a:prstGeom prst="rect">
              <a:avLst/>
            </a:prstGeom>
          </p:spPr>
        </p:pic>
        <p:pic>
          <p:nvPicPr>
            <p:cNvPr id="9" name="Picture 46" descr="CHROME LOGO.jpg">
              <a:extLst>
                <a:ext uri="{FF2B5EF4-FFF2-40B4-BE49-F238E27FC236}">
                  <a16:creationId xmlns:a16="http://schemas.microsoft.com/office/drawing/2014/main" id="{4B3A3949-364E-4B80-8B10-8B51000CAF5A}"/>
                </a:ext>
              </a:extLst>
            </p:cNvPr>
            <p:cNvPicPr preferRelativeResize="0">
              <a:picLocks noChangeAspect="1"/>
            </p:cNvPicPr>
            <p:nvPr/>
          </p:nvPicPr>
          <p:blipFill>
            <a:blip r:embed="rId5" cstate="print">
              <a:clrChange>
                <a:clrFrom>
                  <a:srgbClr val="FFFFFF"/>
                </a:clrFrom>
                <a:clrTo>
                  <a:srgbClr val="FFFFFF">
                    <a:alpha val="0"/>
                  </a:srgbClr>
                </a:clrTo>
              </a:clrChange>
            </a:blip>
            <a:stretch>
              <a:fillRect/>
            </a:stretch>
          </p:blipFill>
          <p:spPr>
            <a:xfrm>
              <a:off x="5544176" y="4977377"/>
              <a:ext cx="2075758" cy="607536"/>
            </a:xfrm>
            <a:prstGeom prst="rect">
              <a:avLst/>
            </a:prstGeom>
          </p:spPr>
        </p:pic>
      </p:grpSp>
      <p:sp>
        <p:nvSpPr>
          <p:cNvPr id="10" name="Rectangle 76">
            <a:extLst>
              <a:ext uri="{FF2B5EF4-FFF2-40B4-BE49-F238E27FC236}">
                <a16:creationId xmlns:a16="http://schemas.microsoft.com/office/drawing/2014/main" id="{E5FE90D2-1795-4C88-8540-DA1A6D08ED99}"/>
              </a:ext>
            </a:extLst>
          </p:cNvPr>
          <p:cNvSpPr/>
          <p:nvPr/>
        </p:nvSpPr>
        <p:spPr>
          <a:xfrm>
            <a:off x="428234" y="2213924"/>
            <a:ext cx="4689758" cy="4295997"/>
          </a:xfrm>
          <a:prstGeom prst="rect">
            <a:avLst/>
          </a:prstGeom>
          <a:solidFill>
            <a:srgbClr val="E6E7E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1" name="Rectangle 71">
            <a:extLst>
              <a:ext uri="{FF2B5EF4-FFF2-40B4-BE49-F238E27FC236}">
                <a16:creationId xmlns:a16="http://schemas.microsoft.com/office/drawing/2014/main" id="{07969A0C-0ADC-4823-A148-CD0441F31190}"/>
              </a:ext>
            </a:extLst>
          </p:cNvPr>
          <p:cNvSpPr/>
          <p:nvPr/>
        </p:nvSpPr>
        <p:spPr>
          <a:xfrm>
            <a:off x="8108108" y="4718723"/>
            <a:ext cx="3660881" cy="1791197"/>
          </a:xfrm>
          <a:prstGeom prst="rect">
            <a:avLst/>
          </a:prstGeom>
          <a:solidFill>
            <a:srgbClr val="E6E7E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err="1">
              <a:ln>
                <a:noFill/>
              </a:ln>
              <a:solidFill>
                <a:schemeClr val="tx1">
                  <a:lumMod val="75000"/>
                  <a:lumOff val="25000"/>
                </a:schemeClr>
              </a:solidFill>
              <a:effectLst/>
              <a:uLnTx/>
              <a:uFillTx/>
              <a:latin typeface="Verdana"/>
              <a:ea typeface="+mn-ea"/>
              <a:cs typeface="+mn-cs"/>
            </a:endParaRPr>
          </a:p>
        </p:txBody>
      </p:sp>
      <p:sp>
        <p:nvSpPr>
          <p:cNvPr id="12" name="ZoneTexte 41">
            <a:extLst>
              <a:ext uri="{FF2B5EF4-FFF2-40B4-BE49-F238E27FC236}">
                <a16:creationId xmlns:a16="http://schemas.microsoft.com/office/drawing/2014/main" id="{068D1B55-B9E6-42C4-96F3-4D62B4502B27}"/>
              </a:ext>
            </a:extLst>
          </p:cNvPr>
          <p:cNvSpPr txBox="1"/>
          <p:nvPr/>
        </p:nvSpPr>
        <p:spPr>
          <a:xfrm>
            <a:off x="8361569" y="4946330"/>
            <a:ext cx="3098911" cy="1374222"/>
          </a:xfrm>
          <a:prstGeom prst="rect">
            <a:avLst/>
          </a:prstGeom>
          <a:noFill/>
        </p:spPr>
        <p:txBody>
          <a:bodyPr wrap="square" rtlCol="0">
            <a:spAutoFit/>
          </a:bodyPr>
          <a:lstStyle>
            <a:defPPr>
              <a:defRPr lang="de-DE"/>
            </a:defPPr>
            <a:lvl1pPr marL="182563" marR="0" lvl="0" indent="-182563" defTabSz="914400" fontAlgn="auto">
              <a:lnSpc>
                <a:spcPct val="85000"/>
              </a:lnSpc>
              <a:spcBef>
                <a:spcPts val="400"/>
              </a:spcBef>
              <a:spcAft>
                <a:spcPts val="0"/>
              </a:spcAft>
              <a:buClr>
                <a:srgbClr val="0070AD"/>
              </a:buClr>
              <a:buSzTx/>
              <a:buFont typeface="Arial" panose="020B0604020202020204" pitchFamily="34" charset="0"/>
              <a:buChar char="•"/>
              <a:tabLst/>
              <a:defRPr kumimoji="0" sz="1600" b="0"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We understand the complexities of your sector, make proactive investments in research and innovation, and network with industry bodies to establish thought leadership and </a:t>
            </a:r>
            <a:r>
              <a:rPr kumimoji="0" lang="en-US" sz="14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help you stay ahead of the game.</a:t>
            </a:r>
            <a:endParaRPr kumimoji="0" lang="fr-FR" sz="14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78">
            <a:extLst>
              <a:ext uri="{FF2B5EF4-FFF2-40B4-BE49-F238E27FC236}">
                <a16:creationId xmlns:a16="http://schemas.microsoft.com/office/drawing/2014/main" id="{2F8B86C0-B9CF-43E2-BCEE-19F299C75001}"/>
              </a:ext>
            </a:extLst>
          </p:cNvPr>
          <p:cNvSpPr/>
          <p:nvPr/>
        </p:nvSpPr>
        <p:spPr>
          <a:xfrm>
            <a:off x="8108108" y="2213924"/>
            <a:ext cx="3660881" cy="2350456"/>
          </a:xfrm>
          <a:prstGeom prst="rect">
            <a:avLst/>
          </a:prstGeom>
          <a:solidFill>
            <a:srgbClr val="E6E7E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4" name="TextBox 42">
            <a:extLst>
              <a:ext uri="{FF2B5EF4-FFF2-40B4-BE49-F238E27FC236}">
                <a16:creationId xmlns:a16="http://schemas.microsoft.com/office/drawing/2014/main" id="{5F046C48-05EF-4827-A32E-44CED5D70AE1}"/>
              </a:ext>
            </a:extLst>
          </p:cNvPr>
          <p:cNvSpPr txBox="1"/>
          <p:nvPr/>
        </p:nvSpPr>
        <p:spPr>
          <a:xfrm>
            <a:off x="9787528" y="2911728"/>
            <a:ext cx="1887821" cy="1292662"/>
          </a:xfrm>
          <a:prstGeom prst="rect">
            <a:avLst/>
          </a:prstGeom>
          <a:noFill/>
        </p:spPr>
        <p:txBody>
          <a:bodyPr wrap="square" rtlCol="0">
            <a:spAutoFit/>
          </a:bodyPr>
          <a:lstStyle/>
          <a:p>
            <a:pPr marL="182563" marR="0" lvl="0" indent="-182563"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Consumer Goods Forum</a:t>
            </a:r>
          </a:p>
          <a:p>
            <a:pPr marL="182563" marR="0" lvl="0" indent="-182563"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GS1</a:t>
            </a:r>
          </a:p>
          <a:p>
            <a:pPr marL="182563" marR="0" lvl="0" indent="-182563"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LOMA </a:t>
            </a:r>
          </a:p>
          <a:p>
            <a:pPr marL="182563" marR="0" lvl="0" indent="-182563"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SWIFT</a:t>
            </a:r>
          </a:p>
        </p:txBody>
      </p:sp>
      <p:sp>
        <p:nvSpPr>
          <p:cNvPr id="15" name="Rectangle 5">
            <a:extLst>
              <a:ext uri="{FF2B5EF4-FFF2-40B4-BE49-F238E27FC236}">
                <a16:creationId xmlns:a16="http://schemas.microsoft.com/office/drawing/2014/main" id="{F80CD465-E254-4C95-AB67-CD6A423E4D38}"/>
              </a:ext>
            </a:extLst>
          </p:cNvPr>
          <p:cNvSpPr/>
          <p:nvPr/>
        </p:nvSpPr>
        <p:spPr>
          <a:xfrm>
            <a:off x="8186507" y="2911728"/>
            <a:ext cx="1785545" cy="1190069"/>
          </a:xfrm>
          <a:prstGeom prst="rect">
            <a:avLst/>
          </a:prstGeom>
        </p:spPr>
        <p:txBody>
          <a:bodyPr wrap="square">
            <a:spAutoFit/>
          </a:bodyPr>
          <a:lstStyle/>
          <a:p>
            <a:pPr marL="182563" marR="0" lvl="0" indent="-182563"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Retail</a:t>
            </a:r>
            <a:br>
              <a:rPr kumimoji="0" lang="en-US" sz="16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6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and CPG</a:t>
            </a:r>
          </a:p>
          <a:p>
            <a:pPr marL="182563" marR="0" lvl="0" indent="-182563" algn="l" defTabSz="914400" rtl="0" eaLnBrk="1" fontAlgn="auto" latinLnBrk="0" hangingPunct="1">
              <a:lnSpc>
                <a:spcPct val="85000"/>
              </a:lnSpc>
              <a:spcBef>
                <a:spcPts val="400"/>
              </a:spcBef>
              <a:spcAft>
                <a:spcPts val="0"/>
              </a:spcAft>
              <a:buClr>
                <a:srgbClr val="0070AD"/>
              </a:buClr>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Insurance and financial services</a:t>
            </a:r>
          </a:p>
        </p:txBody>
      </p:sp>
      <p:grpSp>
        <p:nvGrpSpPr>
          <p:cNvPr id="16" name="Grupo 24">
            <a:extLst>
              <a:ext uri="{FF2B5EF4-FFF2-40B4-BE49-F238E27FC236}">
                <a16:creationId xmlns:a16="http://schemas.microsoft.com/office/drawing/2014/main" id="{E2AC9DD8-594D-4F14-AB68-551559708222}"/>
              </a:ext>
            </a:extLst>
          </p:cNvPr>
          <p:cNvGrpSpPr/>
          <p:nvPr/>
        </p:nvGrpSpPr>
        <p:grpSpPr>
          <a:xfrm>
            <a:off x="2409388" y="5306766"/>
            <a:ext cx="2560101" cy="1080000"/>
            <a:chOff x="2409388" y="5306766"/>
            <a:chExt cx="2560101" cy="1080000"/>
          </a:xfrm>
        </p:grpSpPr>
        <p:sp>
          <p:nvSpPr>
            <p:cNvPr id="17" name="TextBox 11">
              <a:extLst>
                <a:ext uri="{FF2B5EF4-FFF2-40B4-BE49-F238E27FC236}">
                  <a16:creationId xmlns:a16="http://schemas.microsoft.com/office/drawing/2014/main" id="{01546EAC-264E-4EF9-AFFD-6EB413C85BA4}"/>
                </a:ext>
              </a:extLst>
            </p:cNvPr>
            <p:cNvSpPr txBox="1"/>
            <p:nvPr/>
          </p:nvSpPr>
          <p:spPr>
            <a:xfrm>
              <a:off x="2409388" y="5705854"/>
              <a:ext cx="953889" cy="275460"/>
            </a:xfrm>
            <a:prstGeom prst="rect">
              <a:avLst/>
            </a:prstGeom>
            <a:noFill/>
          </p:spPr>
          <p:txBody>
            <a:bodyPr wrap="square" rtlCol="0" anchor="ctr">
              <a:spAutoFit/>
            </a:bodyPr>
            <a:lstStyle/>
            <a:p>
              <a:pPr marL="0" marR="0" lvl="0" indent="0" algn="r" defTabSz="914342" rtl="0" eaLnBrk="1" fontAlgn="auto" latinLnBrk="0" hangingPunct="1">
                <a:lnSpc>
                  <a:spcPct val="85000"/>
                </a:lnSpc>
                <a:spcBef>
                  <a:spcPts val="0"/>
                </a:spcBef>
                <a:spcAft>
                  <a:spcPts val="0"/>
                </a:spcAft>
                <a:buClr>
                  <a:srgbClr val="BDBD00"/>
                </a:buClr>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Utilities</a:t>
              </a:r>
            </a:p>
          </p:txBody>
        </p:sp>
        <p:pic>
          <p:nvPicPr>
            <p:cNvPr id="18" name="Image 10">
              <a:extLst>
                <a:ext uri="{FF2B5EF4-FFF2-40B4-BE49-F238E27FC236}">
                  <a16:creationId xmlns:a16="http://schemas.microsoft.com/office/drawing/2014/main" id="{62276C5E-F516-4426-BC76-9C7A7AE8CCA8}"/>
                </a:ext>
              </a:extLst>
            </p:cNvPr>
            <p:cNvPicPr>
              <a:picLocks noChangeAspect="1"/>
            </p:cNvPicPr>
            <p:nvPr/>
          </p:nvPicPr>
          <p:blipFill>
            <a:blip r:embed="rId6"/>
            <a:stretch>
              <a:fillRect/>
            </a:stretch>
          </p:blipFill>
          <p:spPr>
            <a:xfrm>
              <a:off x="3328223" y="5306766"/>
              <a:ext cx="762952" cy="1080000"/>
            </a:xfrm>
            <a:prstGeom prst="rect">
              <a:avLst/>
            </a:prstGeom>
            <a:ln>
              <a:solidFill>
                <a:schemeClr val="bg2"/>
              </a:solidFill>
            </a:ln>
          </p:spPr>
        </p:pic>
        <p:pic>
          <p:nvPicPr>
            <p:cNvPr id="19" name="Image 11">
              <a:extLst>
                <a:ext uri="{FF2B5EF4-FFF2-40B4-BE49-F238E27FC236}">
                  <a16:creationId xmlns:a16="http://schemas.microsoft.com/office/drawing/2014/main" id="{F30B5F3B-5680-4013-A228-ED26EE010F8F}"/>
                </a:ext>
              </a:extLst>
            </p:cNvPr>
            <p:cNvPicPr>
              <a:picLocks noChangeAspect="1"/>
            </p:cNvPicPr>
            <p:nvPr/>
          </p:nvPicPr>
          <p:blipFill>
            <a:blip r:embed="rId7"/>
            <a:stretch>
              <a:fillRect/>
            </a:stretch>
          </p:blipFill>
          <p:spPr>
            <a:xfrm>
              <a:off x="4200010" y="5306766"/>
              <a:ext cx="769479" cy="1080000"/>
            </a:xfrm>
            <a:prstGeom prst="rect">
              <a:avLst/>
            </a:prstGeom>
          </p:spPr>
        </p:pic>
      </p:grpSp>
      <p:grpSp>
        <p:nvGrpSpPr>
          <p:cNvPr id="20" name="Grupo 26">
            <a:extLst>
              <a:ext uri="{FF2B5EF4-FFF2-40B4-BE49-F238E27FC236}">
                <a16:creationId xmlns:a16="http://schemas.microsoft.com/office/drawing/2014/main" id="{14DB360F-FE3A-44A8-9C3F-36ABD64FECF2}"/>
              </a:ext>
            </a:extLst>
          </p:cNvPr>
          <p:cNvGrpSpPr/>
          <p:nvPr/>
        </p:nvGrpSpPr>
        <p:grpSpPr>
          <a:xfrm>
            <a:off x="629897" y="2764252"/>
            <a:ext cx="4394519" cy="1080000"/>
            <a:chOff x="629897" y="2764252"/>
            <a:chExt cx="4394519" cy="1080000"/>
          </a:xfrm>
        </p:grpSpPr>
        <p:pic>
          <p:nvPicPr>
            <p:cNvPr id="21" name="Image 45">
              <a:extLst>
                <a:ext uri="{FF2B5EF4-FFF2-40B4-BE49-F238E27FC236}">
                  <a16:creationId xmlns:a16="http://schemas.microsoft.com/office/drawing/2014/main" id="{9A675364-4A04-44AB-8CC4-5C83767FF3C8}"/>
                </a:ext>
              </a:extLst>
            </p:cNvPr>
            <p:cNvPicPr>
              <a:picLocks noChangeAspect="1"/>
            </p:cNvPicPr>
            <p:nvPr/>
          </p:nvPicPr>
          <p:blipFill>
            <a:blip r:embed="rId8"/>
            <a:stretch>
              <a:fillRect/>
            </a:stretch>
          </p:blipFill>
          <p:spPr>
            <a:xfrm>
              <a:off x="1481293" y="2764252"/>
              <a:ext cx="762454" cy="1080000"/>
            </a:xfrm>
            <a:prstGeom prst="rect">
              <a:avLst/>
            </a:prstGeom>
            <a:ln>
              <a:solidFill>
                <a:schemeClr val="bg2"/>
              </a:solidFill>
            </a:ln>
          </p:spPr>
        </p:pic>
        <p:pic>
          <p:nvPicPr>
            <p:cNvPr id="22" name="Image 46">
              <a:extLst>
                <a:ext uri="{FF2B5EF4-FFF2-40B4-BE49-F238E27FC236}">
                  <a16:creationId xmlns:a16="http://schemas.microsoft.com/office/drawing/2014/main" id="{65ED8770-AB14-4C42-ACE5-5670CEBC2F0F}"/>
                </a:ext>
              </a:extLst>
            </p:cNvPr>
            <p:cNvPicPr>
              <a:picLocks noChangeAspect="1"/>
            </p:cNvPicPr>
            <p:nvPr/>
          </p:nvPicPr>
          <p:blipFill>
            <a:blip r:embed="rId9"/>
            <a:stretch>
              <a:fillRect/>
            </a:stretch>
          </p:blipFill>
          <p:spPr>
            <a:xfrm>
              <a:off x="3188456" y="2764252"/>
              <a:ext cx="760065" cy="1080000"/>
            </a:xfrm>
            <a:prstGeom prst="rect">
              <a:avLst/>
            </a:prstGeom>
            <a:ln>
              <a:solidFill>
                <a:schemeClr val="bg2"/>
              </a:solidFill>
            </a:ln>
          </p:spPr>
        </p:pic>
        <p:pic>
          <p:nvPicPr>
            <p:cNvPr id="23" name="Image 47">
              <a:extLst>
                <a:ext uri="{FF2B5EF4-FFF2-40B4-BE49-F238E27FC236}">
                  <a16:creationId xmlns:a16="http://schemas.microsoft.com/office/drawing/2014/main" id="{46200E08-3320-4B1E-8068-71B90E418E77}"/>
                </a:ext>
              </a:extLst>
            </p:cNvPr>
            <p:cNvPicPr>
              <a:picLocks noChangeAspect="1"/>
            </p:cNvPicPr>
            <p:nvPr/>
          </p:nvPicPr>
          <p:blipFill rotWithShape="1">
            <a:blip r:embed="rId10"/>
            <a:srcRect b="1076"/>
            <a:stretch/>
          </p:blipFill>
          <p:spPr>
            <a:xfrm>
              <a:off x="629897" y="2764252"/>
              <a:ext cx="768140" cy="1080000"/>
            </a:xfrm>
            <a:prstGeom prst="rect">
              <a:avLst/>
            </a:prstGeom>
            <a:ln>
              <a:solidFill>
                <a:schemeClr val="bg2"/>
              </a:solidFill>
            </a:ln>
          </p:spPr>
        </p:pic>
        <p:pic>
          <p:nvPicPr>
            <p:cNvPr id="24" name="Image 14">
              <a:extLst>
                <a:ext uri="{FF2B5EF4-FFF2-40B4-BE49-F238E27FC236}">
                  <a16:creationId xmlns:a16="http://schemas.microsoft.com/office/drawing/2014/main" id="{1CE95EEF-2706-4C2D-8CB5-139137BCB6F0}"/>
                </a:ext>
              </a:extLst>
            </p:cNvPr>
            <p:cNvPicPr>
              <a:picLocks noChangeAspect="1"/>
            </p:cNvPicPr>
            <p:nvPr/>
          </p:nvPicPr>
          <p:blipFill>
            <a:blip r:embed="rId11"/>
            <a:stretch>
              <a:fillRect/>
            </a:stretch>
          </p:blipFill>
          <p:spPr>
            <a:xfrm>
              <a:off x="2327003" y="2764252"/>
              <a:ext cx="778198" cy="1080000"/>
            </a:xfrm>
            <a:prstGeom prst="rect">
              <a:avLst/>
            </a:prstGeom>
            <a:ln>
              <a:solidFill>
                <a:schemeClr val="bg2"/>
              </a:solidFill>
            </a:ln>
          </p:spPr>
        </p:pic>
        <p:sp>
          <p:nvSpPr>
            <p:cNvPr id="25" name="TextBox 11">
              <a:extLst>
                <a:ext uri="{FF2B5EF4-FFF2-40B4-BE49-F238E27FC236}">
                  <a16:creationId xmlns:a16="http://schemas.microsoft.com/office/drawing/2014/main" id="{6E3A0E38-8466-4BC1-BA1D-B63ED356756A}"/>
                </a:ext>
              </a:extLst>
            </p:cNvPr>
            <p:cNvSpPr txBox="1"/>
            <p:nvPr/>
          </p:nvSpPr>
          <p:spPr>
            <a:xfrm>
              <a:off x="3947190" y="3034571"/>
              <a:ext cx="1077226" cy="458587"/>
            </a:xfrm>
            <a:prstGeom prst="rect">
              <a:avLst/>
            </a:prstGeom>
            <a:noFill/>
          </p:spPr>
          <p:txBody>
            <a:bodyPr wrap="square" rtlCol="0" anchor="ctr">
              <a:spAutoFit/>
            </a:bodyPr>
            <a:lstStyle/>
            <a:p>
              <a:pPr marL="0" marR="0" lvl="0" indent="0" algn="l" defTabSz="914342" rtl="0" eaLnBrk="1" fontAlgn="auto" latinLnBrk="0" hangingPunct="1">
                <a:lnSpc>
                  <a:spcPct val="85000"/>
                </a:lnSpc>
                <a:spcBef>
                  <a:spcPts val="0"/>
                </a:spcBef>
                <a:spcAft>
                  <a:spcPts val="0"/>
                </a:spcAft>
                <a:buClr>
                  <a:srgbClr val="BDBD00"/>
                </a:buClr>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Financial</a:t>
              </a:r>
              <a:b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Services</a:t>
              </a:r>
            </a:p>
          </p:txBody>
        </p:sp>
      </p:grpSp>
      <p:grpSp>
        <p:nvGrpSpPr>
          <p:cNvPr id="26" name="Grupo 25">
            <a:extLst>
              <a:ext uri="{FF2B5EF4-FFF2-40B4-BE49-F238E27FC236}">
                <a16:creationId xmlns:a16="http://schemas.microsoft.com/office/drawing/2014/main" id="{738525FE-7EE5-4054-A2D8-ECE1B7650971}"/>
              </a:ext>
            </a:extLst>
          </p:cNvPr>
          <p:cNvGrpSpPr/>
          <p:nvPr/>
        </p:nvGrpSpPr>
        <p:grpSpPr>
          <a:xfrm>
            <a:off x="2124671" y="4044668"/>
            <a:ext cx="2844818" cy="1071688"/>
            <a:chOff x="2124671" y="4044668"/>
            <a:chExt cx="2844818" cy="1071688"/>
          </a:xfrm>
        </p:grpSpPr>
        <p:pic>
          <p:nvPicPr>
            <p:cNvPr id="27" name="Image 44">
              <a:extLst>
                <a:ext uri="{FF2B5EF4-FFF2-40B4-BE49-F238E27FC236}">
                  <a16:creationId xmlns:a16="http://schemas.microsoft.com/office/drawing/2014/main" id="{2BAC843F-AB7D-4D05-8B37-90161C4F7465}"/>
                </a:ext>
              </a:extLst>
            </p:cNvPr>
            <p:cNvPicPr>
              <a:picLocks noChangeAspect="1"/>
            </p:cNvPicPr>
            <p:nvPr/>
          </p:nvPicPr>
          <p:blipFill rotWithShape="1">
            <a:blip r:embed="rId12"/>
            <a:srcRect l="1053"/>
            <a:stretch/>
          </p:blipFill>
          <p:spPr>
            <a:xfrm>
              <a:off x="3328223" y="4044668"/>
              <a:ext cx="753186" cy="1071688"/>
            </a:xfrm>
            <a:prstGeom prst="rect">
              <a:avLst/>
            </a:prstGeom>
            <a:ln>
              <a:solidFill>
                <a:schemeClr val="bg2"/>
              </a:solidFill>
            </a:ln>
          </p:spPr>
        </p:pic>
        <p:pic>
          <p:nvPicPr>
            <p:cNvPr id="28" name="Image 7">
              <a:extLst>
                <a:ext uri="{FF2B5EF4-FFF2-40B4-BE49-F238E27FC236}">
                  <a16:creationId xmlns:a16="http://schemas.microsoft.com/office/drawing/2014/main" id="{CBDCF602-7E9A-49B1-959E-8621F0917D54}"/>
                </a:ext>
              </a:extLst>
            </p:cNvPr>
            <p:cNvPicPr>
              <a:picLocks noChangeAspect="1"/>
            </p:cNvPicPr>
            <p:nvPr/>
          </p:nvPicPr>
          <p:blipFill>
            <a:blip r:embed="rId13"/>
            <a:stretch>
              <a:fillRect/>
            </a:stretch>
          </p:blipFill>
          <p:spPr>
            <a:xfrm>
              <a:off x="4210237" y="4044668"/>
              <a:ext cx="759252" cy="1071688"/>
            </a:xfrm>
            <a:prstGeom prst="rect">
              <a:avLst/>
            </a:prstGeom>
            <a:ln>
              <a:solidFill>
                <a:schemeClr val="bg2"/>
              </a:solidFill>
            </a:ln>
          </p:spPr>
        </p:pic>
        <p:sp>
          <p:nvSpPr>
            <p:cNvPr id="29" name="TextBox 11">
              <a:extLst>
                <a:ext uri="{FF2B5EF4-FFF2-40B4-BE49-F238E27FC236}">
                  <a16:creationId xmlns:a16="http://schemas.microsoft.com/office/drawing/2014/main" id="{CACC0C16-BAB7-4D09-BEEC-211F35BEE728}"/>
                </a:ext>
              </a:extLst>
            </p:cNvPr>
            <p:cNvSpPr txBox="1"/>
            <p:nvPr/>
          </p:nvSpPr>
          <p:spPr>
            <a:xfrm>
              <a:off x="2124671" y="4258321"/>
              <a:ext cx="1238606" cy="641714"/>
            </a:xfrm>
            <a:prstGeom prst="rect">
              <a:avLst/>
            </a:prstGeom>
            <a:noFill/>
          </p:spPr>
          <p:txBody>
            <a:bodyPr wrap="square" rtlCol="0" anchor="ctr">
              <a:spAutoFit/>
            </a:bodyPr>
            <a:lstStyle/>
            <a:p>
              <a:pPr marL="0" marR="0" lvl="0" indent="0" algn="r" defTabSz="914342" rtl="0" eaLnBrk="1" fontAlgn="auto" latinLnBrk="0" hangingPunct="1">
                <a:lnSpc>
                  <a:spcPct val="85000"/>
                </a:lnSpc>
                <a:spcBef>
                  <a:spcPts val="0"/>
                </a:spcBef>
                <a:spcAft>
                  <a:spcPts val="0"/>
                </a:spcAft>
                <a:buClr>
                  <a:srgbClr val="BDBD00"/>
                </a:buClr>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Consumer Products</a:t>
              </a:r>
            </a:p>
            <a:p>
              <a:pPr marL="0" marR="0" lvl="0" indent="0" algn="r" defTabSz="914342" rtl="0" eaLnBrk="1" fontAlgn="auto" latinLnBrk="0" hangingPunct="1">
                <a:lnSpc>
                  <a:spcPct val="85000"/>
                </a:lnSpc>
                <a:spcBef>
                  <a:spcPts val="0"/>
                </a:spcBef>
                <a:spcAft>
                  <a:spcPts val="0"/>
                </a:spcAft>
                <a:buClr>
                  <a:srgbClr val="BDBD00"/>
                </a:buClr>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and Retail</a:t>
              </a:r>
            </a:p>
          </p:txBody>
        </p:sp>
      </p:grpSp>
      <p:grpSp>
        <p:nvGrpSpPr>
          <p:cNvPr id="30" name="Grupo 23">
            <a:extLst>
              <a:ext uri="{FF2B5EF4-FFF2-40B4-BE49-F238E27FC236}">
                <a16:creationId xmlns:a16="http://schemas.microsoft.com/office/drawing/2014/main" id="{D6FA6E25-BFE3-4347-9294-49842A37B21A}"/>
              </a:ext>
            </a:extLst>
          </p:cNvPr>
          <p:cNvGrpSpPr/>
          <p:nvPr/>
        </p:nvGrpSpPr>
        <p:grpSpPr>
          <a:xfrm>
            <a:off x="624424" y="5040435"/>
            <a:ext cx="1647696" cy="1346331"/>
            <a:chOff x="624424" y="5040435"/>
            <a:chExt cx="1647696" cy="1346331"/>
          </a:xfrm>
        </p:grpSpPr>
        <p:sp>
          <p:nvSpPr>
            <p:cNvPr id="31" name="TextBox 11">
              <a:extLst>
                <a:ext uri="{FF2B5EF4-FFF2-40B4-BE49-F238E27FC236}">
                  <a16:creationId xmlns:a16="http://schemas.microsoft.com/office/drawing/2014/main" id="{845500EC-B927-4054-A838-83AE0F5A69C4}"/>
                </a:ext>
              </a:extLst>
            </p:cNvPr>
            <p:cNvSpPr txBox="1"/>
            <p:nvPr/>
          </p:nvSpPr>
          <p:spPr>
            <a:xfrm>
              <a:off x="767406" y="5040435"/>
              <a:ext cx="1361732" cy="275460"/>
            </a:xfrm>
            <a:prstGeom prst="rect">
              <a:avLst/>
            </a:prstGeom>
            <a:noFill/>
          </p:spPr>
          <p:txBody>
            <a:bodyPr wrap="square" rtlCol="0" anchor="ctr">
              <a:spAutoFit/>
            </a:bodyPr>
            <a:lstStyle/>
            <a:p>
              <a:pPr marL="0" marR="0" lvl="0" indent="0" algn="ctr" defTabSz="957756" rtl="0" eaLnBrk="1" fontAlgn="auto" latinLnBrk="0" hangingPunct="1">
                <a:lnSpc>
                  <a:spcPct val="85000"/>
                </a:lnSpc>
                <a:spcBef>
                  <a:spcPts val="0"/>
                </a:spcBef>
                <a:spcAft>
                  <a:spcPts val="0"/>
                </a:spcAft>
                <a:buClr>
                  <a:srgbClr val="BDBD00"/>
                </a:buClr>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Automotive</a:t>
              </a:r>
            </a:p>
          </p:txBody>
        </p:sp>
        <p:pic>
          <p:nvPicPr>
            <p:cNvPr id="32" name="Image 9">
              <a:extLst>
                <a:ext uri="{FF2B5EF4-FFF2-40B4-BE49-F238E27FC236}">
                  <a16:creationId xmlns:a16="http://schemas.microsoft.com/office/drawing/2014/main" id="{448204E3-C406-49AC-BEDB-A19CF442A49E}"/>
                </a:ext>
              </a:extLst>
            </p:cNvPr>
            <p:cNvPicPr>
              <a:picLocks noChangeAspect="1"/>
            </p:cNvPicPr>
            <p:nvPr/>
          </p:nvPicPr>
          <p:blipFill>
            <a:blip r:embed="rId14"/>
            <a:stretch>
              <a:fillRect/>
            </a:stretch>
          </p:blipFill>
          <p:spPr>
            <a:xfrm>
              <a:off x="1509866" y="5306766"/>
              <a:ext cx="762254" cy="1080000"/>
            </a:xfrm>
            <a:prstGeom prst="rect">
              <a:avLst/>
            </a:prstGeom>
            <a:ln>
              <a:solidFill>
                <a:schemeClr val="bg2"/>
              </a:solidFill>
            </a:ln>
          </p:spPr>
        </p:pic>
        <p:pic>
          <p:nvPicPr>
            <p:cNvPr id="33" name="Image 1">
              <a:extLst>
                <a:ext uri="{FF2B5EF4-FFF2-40B4-BE49-F238E27FC236}">
                  <a16:creationId xmlns:a16="http://schemas.microsoft.com/office/drawing/2014/main" id="{03436B09-6350-4BCF-AFBC-5E5C401425EE}"/>
                </a:ext>
              </a:extLst>
            </p:cNvPr>
            <p:cNvPicPr>
              <a:picLocks noChangeAspect="1"/>
            </p:cNvPicPr>
            <p:nvPr/>
          </p:nvPicPr>
          <p:blipFill>
            <a:blip r:embed="rId15"/>
            <a:stretch>
              <a:fillRect/>
            </a:stretch>
          </p:blipFill>
          <p:spPr>
            <a:xfrm>
              <a:off x="624424" y="5303584"/>
              <a:ext cx="766800" cy="1080000"/>
            </a:xfrm>
            <a:prstGeom prst="rect">
              <a:avLst/>
            </a:prstGeom>
            <a:ln>
              <a:solidFill>
                <a:schemeClr val="bg2"/>
              </a:solidFill>
            </a:ln>
          </p:spPr>
        </p:pic>
      </p:grpSp>
      <p:sp>
        <p:nvSpPr>
          <p:cNvPr id="34" name="Oval 20">
            <a:extLst>
              <a:ext uri="{FF2B5EF4-FFF2-40B4-BE49-F238E27FC236}">
                <a16:creationId xmlns:a16="http://schemas.microsoft.com/office/drawing/2014/main" id="{197BD725-7500-4FDE-8E41-E31B31DE6B6F}"/>
              </a:ext>
            </a:extLst>
          </p:cNvPr>
          <p:cNvSpPr/>
          <p:nvPr/>
        </p:nvSpPr>
        <p:spPr>
          <a:xfrm rot="11700000">
            <a:off x="5766965" y="941881"/>
            <a:ext cx="1716283" cy="162160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Verdana"/>
              <a:ea typeface="+mn-ea"/>
              <a:cs typeface="+mn-cs"/>
            </a:endParaRPr>
          </a:p>
        </p:txBody>
      </p:sp>
      <p:sp>
        <p:nvSpPr>
          <p:cNvPr id="35" name="Rectangle 3">
            <a:extLst>
              <a:ext uri="{FF2B5EF4-FFF2-40B4-BE49-F238E27FC236}">
                <a16:creationId xmlns:a16="http://schemas.microsoft.com/office/drawing/2014/main" id="{B42C471C-D144-4B66-B0D3-0AAEB85B9866}"/>
              </a:ext>
            </a:extLst>
          </p:cNvPr>
          <p:cNvSpPr/>
          <p:nvPr/>
        </p:nvSpPr>
        <p:spPr>
          <a:xfrm>
            <a:off x="5824661" y="1329624"/>
            <a:ext cx="1649404" cy="880241"/>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Investment in sectorial Centers of Excellence</a:t>
            </a:r>
          </a:p>
        </p:txBody>
      </p:sp>
      <p:sp>
        <p:nvSpPr>
          <p:cNvPr id="36" name="Oval 20">
            <a:extLst>
              <a:ext uri="{FF2B5EF4-FFF2-40B4-BE49-F238E27FC236}">
                <a16:creationId xmlns:a16="http://schemas.microsoft.com/office/drawing/2014/main" id="{880F21AA-E083-4B48-AA9D-76B0784AFED7}"/>
              </a:ext>
            </a:extLst>
          </p:cNvPr>
          <p:cNvSpPr/>
          <p:nvPr/>
        </p:nvSpPr>
        <p:spPr>
          <a:xfrm rot="292150">
            <a:off x="9054923" y="941881"/>
            <a:ext cx="1716284" cy="162160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Verdana"/>
              <a:ea typeface="+mn-ea"/>
              <a:cs typeface="+mn-cs"/>
            </a:endParaRPr>
          </a:p>
        </p:txBody>
      </p:sp>
      <p:sp>
        <p:nvSpPr>
          <p:cNvPr id="37" name="Rectangle 4">
            <a:extLst>
              <a:ext uri="{FF2B5EF4-FFF2-40B4-BE49-F238E27FC236}">
                <a16:creationId xmlns:a16="http://schemas.microsoft.com/office/drawing/2014/main" id="{DD6BA386-B9CF-43FB-8327-4F5EE49EF883}"/>
              </a:ext>
            </a:extLst>
          </p:cNvPr>
          <p:cNvSpPr/>
          <p:nvPr/>
        </p:nvSpPr>
        <p:spPr>
          <a:xfrm>
            <a:off x="9270624" y="1476884"/>
            <a:ext cx="1281676" cy="683264"/>
          </a:xfrm>
          <a:prstGeom prst="rect">
            <a:avLst/>
          </a:prstGeom>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Affiliation to industry bodies</a:t>
            </a:r>
          </a:p>
        </p:txBody>
      </p:sp>
      <p:sp>
        <p:nvSpPr>
          <p:cNvPr id="38" name="Oval 20">
            <a:extLst>
              <a:ext uri="{FF2B5EF4-FFF2-40B4-BE49-F238E27FC236}">
                <a16:creationId xmlns:a16="http://schemas.microsoft.com/office/drawing/2014/main" id="{329988E7-AB41-4226-A05E-AC6257ACF1AE}"/>
              </a:ext>
            </a:extLst>
          </p:cNvPr>
          <p:cNvSpPr/>
          <p:nvPr/>
        </p:nvSpPr>
        <p:spPr>
          <a:xfrm>
            <a:off x="1931175" y="941881"/>
            <a:ext cx="1716284" cy="162160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Verdana"/>
              <a:ea typeface="+mn-ea"/>
              <a:cs typeface="+mn-cs"/>
            </a:endParaRPr>
          </a:p>
        </p:txBody>
      </p:sp>
      <p:sp>
        <p:nvSpPr>
          <p:cNvPr id="39" name="Rectangle 2">
            <a:extLst>
              <a:ext uri="{FF2B5EF4-FFF2-40B4-BE49-F238E27FC236}">
                <a16:creationId xmlns:a16="http://schemas.microsoft.com/office/drawing/2014/main" id="{F138F3EB-3129-498E-9AA8-6DFD70123781}"/>
              </a:ext>
            </a:extLst>
          </p:cNvPr>
          <p:cNvSpPr/>
          <p:nvPr/>
        </p:nvSpPr>
        <p:spPr>
          <a:xfrm>
            <a:off x="1886793" y="1336264"/>
            <a:ext cx="1836030" cy="787908"/>
          </a:xfrm>
          <a:prstGeom prst="rect">
            <a:avLst/>
          </a:prstGeom>
        </p:spPr>
        <p:txBody>
          <a:bodyPr wrap="square" lIns="0" tIns="0" r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Recurring</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Thought Leadership program</a:t>
            </a:r>
          </a:p>
        </p:txBody>
      </p:sp>
    </p:spTree>
    <p:extLst>
      <p:ext uri="{BB962C8B-B14F-4D97-AF65-F5344CB8AC3E}">
        <p14:creationId xmlns:p14="http://schemas.microsoft.com/office/powerpoint/2010/main" val="40808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750" fill="hold"/>
                                        <p:tgtEl>
                                          <p:spTgt spid="38"/>
                                        </p:tgtEl>
                                        <p:attrNameLst>
                                          <p:attrName>ppt_w</p:attrName>
                                        </p:attrNameLst>
                                      </p:cBhvr>
                                      <p:tavLst>
                                        <p:tav tm="0">
                                          <p:val>
                                            <p:fltVal val="0"/>
                                          </p:val>
                                        </p:tav>
                                        <p:tav tm="100000">
                                          <p:val>
                                            <p:strVal val="#ppt_w"/>
                                          </p:val>
                                        </p:tav>
                                      </p:tavLst>
                                    </p:anim>
                                    <p:anim calcmode="lin" valueType="num">
                                      <p:cBhvr>
                                        <p:cTn id="8" dur="750" fill="hold"/>
                                        <p:tgtEl>
                                          <p:spTgt spid="38"/>
                                        </p:tgtEl>
                                        <p:attrNameLst>
                                          <p:attrName>ppt_h</p:attrName>
                                        </p:attrNameLst>
                                      </p:cBhvr>
                                      <p:tavLst>
                                        <p:tav tm="0">
                                          <p:val>
                                            <p:fltVal val="0"/>
                                          </p:val>
                                        </p:tav>
                                        <p:tav tm="100000">
                                          <p:val>
                                            <p:strVal val="#ppt_h"/>
                                          </p:val>
                                        </p:tav>
                                      </p:tavLst>
                                    </p:anim>
                                    <p:anim calcmode="lin" valueType="num">
                                      <p:cBhvr>
                                        <p:cTn id="9" dur="750" fill="hold"/>
                                        <p:tgtEl>
                                          <p:spTgt spid="38"/>
                                        </p:tgtEl>
                                        <p:attrNameLst>
                                          <p:attrName>style.rotation</p:attrName>
                                        </p:attrNameLst>
                                      </p:cBhvr>
                                      <p:tavLst>
                                        <p:tav tm="0">
                                          <p:val>
                                            <p:fltVal val="360"/>
                                          </p:val>
                                        </p:tav>
                                        <p:tav tm="100000">
                                          <p:val>
                                            <p:fltVal val="0"/>
                                          </p:val>
                                        </p:tav>
                                      </p:tavLst>
                                    </p:anim>
                                    <p:animEffect transition="in" filter="fade">
                                      <p:cBhvr>
                                        <p:cTn id="10" dur="75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750"/>
                                        <p:tgtEl>
                                          <p:spTgt spid="3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7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1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500"/>
                            </p:stCondLst>
                            <p:childTnLst>
                              <p:par>
                                <p:cTn id="30" presetID="49" presetClass="entr" presetSubtype="0" decel="10000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750" fill="hold"/>
                                        <p:tgtEl>
                                          <p:spTgt spid="34"/>
                                        </p:tgtEl>
                                        <p:attrNameLst>
                                          <p:attrName>ppt_w</p:attrName>
                                        </p:attrNameLst>
                                      </p:cBhvr>
                                      <p:tavLst>
                                        <p:tav tm="0">
                                          <p:val>
                                            <p:fltVal val="0"/>
                                          </p:val>
                                        </p:tav>
                                        <p:tav tm="100000">
                                          <p:val>
                                            <p:strVal val="#ppt_w"/>
                                          </p:val>
                                        </p:tav>
                                      </p:tavLst>
                                    </p:anim>
                                    <p:anim calcmode="lin" valueType="num">
                                      <p:cBhvr>
                                        <p:cTn id="33" dur="750" fill="hold"/>
                                        <p:tgtEl>
                                          <p:spTgt spid="34"/>
                                        </p:tgtEl>
                                        <p:attrNameLst>
                                          <p:attrName>ppt_h</p:attrName>
                                        </p:attrNameLst>
                                      </p:cBhvr>
                                      <p:tavLst>
                                        <p:tav tm="0">
                                          <p:val>
                                            <p:fltVal val="0"/>
                                          </p:val>
                                        </p:tav>
                                        <p:tav tm="100000">
                                          <p:val>
                                            <p:strVal val="#ppt_h"/>
                                          </p:val>
                                        </p:tav>
                                      </p:tavLst>
                                    </p:anim>
                                    <p:anim calcmode="lin" valueType="num">
                                      <p:cBhvr>
                                        <p:cTn id="34" dur="750" fill="hold"/>
                                        <p:tgtEl>
                                          <p:spTgt spid="34"/>
                                        </p:tgtEl>
                                        <p:attrNameLst>
                                          <p:attrName>style.rotation</p:attrName>
                                        </p:attrNameLst>
                                      </p:cBhvr>
                                      <p:tavLst>
                                        <p:tav tm="0">
                                          <p:val>
                                            <p:fltVal val="360"/>
                                          </p:val>
                                        </p:tav>
                                        <p:tav tm="100000">
                                          <p:val>
                                            <p:fltVal val="0"/>
                                          </p:val>
                                        </p:tav>
                                      </p:tavLst>
                                    </p:anim>
                                    <p:animEffect transition="in" filter="fade">
                                      <p:cBhvr>
                                        <p:cTn id="35" dur="75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750"/>
                                        <p:tgtEl>
                                          <p:spTgt spid="3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2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750"/>
                                        <p:tgtEl>
                                          <p:spTgt spid="4"/>
                                        </p:tgtEl>
                                      </p:cBhvr>
                                    </p:animEffect>
                                  </p:childTnLst>
                                </p:cTn>
                              </p:par>
                            </p:childTnLst>
                          </p:cTn>
                        </p:par>
                        <p:par>
                          <p:cTn id="45" fill="hold">
                            <p:stCondLst>
                              <p:cond delay="2500"/>
                            </p:stCondLst>
                            <p:childTnLst>
                              <p:par>
                                <p:cTn id="46" presetID="49" presetClass="entr" presetSubtype="0" decel="100000"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750" fill="hold"/>
                                        <p:tgtEl>
                                          <p:spTgt spid="36"/>
                                        </p:tgtEl>
                                        <p:attrNameLst>
                                          <p:attrName>ppt_w</p:attrName>
                                        </p:attrNameLst>
                                      </p:cBhvr>
                                      <p:tavLst>
                                        <p:tav tm="0">
                                          <p:val>
                                            <p:fltVal val="0"/>
                                          </p:val>
                                        </p:tav>
                                        <p:tav tm="100000">
                                          <p:val>
                                            <p:strVal val="#ppt_w"/>
                                          </p:val>
                                        </p:tav>
                                      </p:tavLst>
                                    </p:anim>
                                    <p:anim calcmode="lin" valueType="num">
                                      <p:cBhvr>
                                        <p:cTn id="49" dur="750" fill="hold"/>
                                        <p:tgtEl>
                                          <p:spTgt spid="36"/>
                                        </p:tgtEl>
                                        <p:attrNameLst>
                                          <p:attrName>ppt_h</p:attrName>
                                        </p:attrNameLst>
                                      </p:cBhvr>
                                      <p:tavLst>
                                        <p:tav tm="0">
                                          <p:val>
                                            <p:fltVal val="0"/>
                                          </p:val>
                                        </p:tav>
                                        <p:tav tm="100000">
                                          <p:val>
                                            <p:strVal val="#ppt_h"/>
                                          </p:val>
                                        </p:tav>
                                      </p:tavLst>
                                    </p:anim>
                                    <p:anim calcmode="lin" valueType="num">
                                      <p:cBhvr>
                                        <p:cTn id="50" dur="750" fill="hold"/>
                                        <p:tgtEl>
                                          <p:spTgt spid="36"/>
                                        </p:tgtEl>
                                        <p:attrNameLst>
                                          <p:attrName>style.rotation</p:attrName>
                                        </p:attrNameLst>
                                      </p:cBhvr>
                                      <p:tavLst>
                                        <p:tav tm="0">
                                          <p:val>
                                            <p:fltVal val="360"/>
                                          </p:val>
                                        </p:tav>
                                        <p:tav tm="100000">
                                          <p:val>
                                            <p:fltVal val="0"/>
                                          </p:val>
                                        </p:tav>
                                      </p:tavLst>
                                    </p:anim>
                                    <p:animEffect transition="in" filter="fade">
                                      <p:cBhvr>
                                        <p:cTn id="51" dur="75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750"/>
                                        <p:tgtEl>
                                          <p:spTgt spid="37"/>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10" presetClass="entr" presetSubtype="0" fill="hold" grpId="0" nodeType="withEffect">
                                  <p:stCondLst>
                                    <p:cond delay="75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p:bldP spid="13" grpId="0" animBg="1"/>
      <p:bldP spid="14" grpId="0"/>
      <p:bldP spid="15" grpId="0"/>
      <p:bldP spid="34" grpId="0" animBg="1"/>
      <p:bldP spid="35" grpId="0"/>
      <p:bldP spid="36" grpId="0" animBg="1"/>
      <p:bldP spid="37" grpId="0"/>
      <p:bldP spid="38" grpId="0" animBg="1"/>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3575074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8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Imagem 1"/>
          <p:cNvPicPr>
            <a:picLocks noChangeAspect="1"/>
          </p:cNvPicPr>
          <p:nvPr/>
        </p:nvPicPr>
        <p:blipFill rotWithShape="1">
          <a:blip r:embed="rId7">
            <a:extLst>
              <a:ext uri="{28A0092B-C50C-407E-A947-70E740481C1C}">
                <a14:useLocalDpi xmlns:a14="http://schemas.microsoft.com/office/drawing/2010/main" val="0"/>
              </a:ext>
            </a:extLst>
          </a:blip>
          <a:srcRect l="14554" t="19551" r="21053"/>
          <a:stretch/>
        </p:blipFill>
        <p:spPr>
          <a:xfrm>
            <a:off x="1699320" y="1340768"/>
            <a:ext cx="7848872" cy="5517232"/>
          </a:xfrm>
          <a:prstGeom prst="rect">
            <a:avLst/>
          </a:prstGeom>
        </p:spPr>
      </p:pic>
      <p:sp>
        <p:nvSpPr>
          <p:cNvPr id="14" name="Freeform: Shape 8">
            <a:extLst>
              <a:ext uri="{FF2B5EF4-FFF2-40B4-BE49-F238E27FC236}">
                <a16:creationId xmlns:a16="http://schemas.microsoft.com/office/drawing/2014/main" id="{45848EA7-8D7C-4A7B-9182-7C1202EDBFB1}"/>
              </a:ext>
            </a:extLst>
          </p:cNvPr>
          <p:cNvSpPr/>
          <p:nvPr/>
        </p:nvSpPr>
        <p:spPr>
          <a:xfrm>
            <a:off x="6168000" y="1302771"/>
            <a:ext cx="6024000" cy="5555230"/>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tângulo 37"/>
          <p:cNvSpPr/>
          <p:nvPr/>
        </p:nvSpPr>
        <p:spPr>
          <a:xfrm>
            <a:off x="625316" y="2389173"/>
            <a:ext cx="2923540" cy="161582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We believe </a:t>
            </a:r>
            <a:br>
              <a:rPr kumimoji="0" lang="en-US" sz="2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2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that technology </a:t>
            </a:r>
            <a:br>
              <a:rPr kumimoji="0" lang="en-US" sz="2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2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is </a:t>
            </a:r>
            <a:r>
              <a:rPr kumimoji="0" lang="en-US" sz="22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made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by people, </a:t>
            </a:r>
            <a:br>
              <a:rPr kumimoji="0" lang="en-US" sz="22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br>
            <a:r>
              <a:rPr kumimoji="0" lang="en-US" sz="22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for people</a:t>
            </a:r>
          </a:p>
        </p:txBody>
      </p:sp>
      <p:sp>
        <p:nvSpPr>
          <p:cNvPr id="16" name="Retângulo 38"/>
          <p:cNvSpPr/>
          <p:nvPr/>
        </p:nvSpPr>
        <p:spPr>
          <a:xfrm>
            <a:off x="8976000" y="3424900"/>
            <a:ext cx="2398589" cy="1865126"/>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People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are at the </a:t>
            </a:r>
            <a:r>
              <a:rPr kumimoji="0" lang="en-US" sz="4000" b="1"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center</a:t>
            </a:r>
            <a:br>
              <a:rPr kumimoji="0" lang="en-US" sz="22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br>
            <a:r>
              <a:rPr kumimoji="0" lang="en-US" sz="22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of everything </a:t>
            </a:r>
            <a:br>
              <a:rPr kumimoji="0" lang="en-US" sz="22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br>
            <a:r>
              <a:rPr kumimoji="0" lang="en-US" sz="22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we do</a:t>
            </a:r>
          </a:p>
        </p:txBody>
      </p:sp>
      <p:sp>
        <p:nvSpPr>
          <p:cNvPr id="4" name="Title 3"/>
          <p:cNvSpPr>
            <a:spLocks noGrp="1"/>
          </p:cNvSpPr>
          <p:nvPr>
            <p:ph type="title"/>
          </p:nvPr>
        </p:nvSpPr>
        <p:spPr/>
        <p:txBody>
          <a:bodyPr/>
          <a:lstStyle/>
          <a:p>
            <a:r>
              <a:rPr lang="en-US" dirty="0"/>
              <a:t>At Capgemini we see things differently</a:t>
            </a:r>
          </a:p>
        </p:txBody>
      </p:sp>
      <p:sp>
        <p:nvSpPr>
          <p:cNvPr id="10" name="Retângulo 43">
            <a:extLst>
              <a:ext uri="{FF2B5EF4-FFF2-40B4-BE49-F238E27FC236}">
                <a16:creationId xmlns:a16="http://schemas.microsoft.com/office/drawing/2014/main" id="{25FC8637-25BD-4C09-AF25-56B4243DAB3D}"/>
              </a:ext>
            </a:extLst>
          </p:cNvPr>
          <p:cNvSpPr/>
          <p:nvPr/>
        </p:nvSpPr>
        <p:spPr>
          <a:xfrm>
            <a:off x="11862276" y="6650661"/>
            <a:ext cx="65724" cy="123111"/>
          </a:xfrm>
          <a:prstGeom prst="rect">
            <a:avLst/>
          </a:prstGeom>
        </p:spPr>
        <p:txBody>
          <a:bodyPr wrap="none" lIns="0" tIns="0" rIns="0" bIns="0" anchor="ctr" anchorCtr="0">
            <a:spAutoFit/>
          </a:bodyPr>
          <a:lstStyle/>
          <a:p>
            <a:pPr algn="r"/>
            <a:fld id="{A31BE9D0-4E7B-4693-AEFC-7FD25CCFC307}" type="slidenum">
              <a:rPr lang="en-US" sz="800" smtClean="0">
                <a:solidFill>
                  <a:schemeClr val="bg1"/>
                </a:solidFill>
                <a:cs typeface="Arial" panose="020B0604020202020204" pitchFamily="34" charset="0"/>
              </a:rPr>
              <a:t>3</a:t>
            </a:fld>
            <a:endParaRPr lang="en-US" sz="800" dirty="0">
              <a:solidFill>
                <a:schemeClr val="bg1"/>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12"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November 2017</a:t>
            </a:r>
          </a:p>
        </p:txBody>
      </p:sp>
    </p:spTree>
    <p:extLst>
      <p:ext uri="{BB962C8B-B14F-4D97-AF65-F5344CB8AC3E}">
        <p14:creationId xmlns:p14="http://schemas.microsoft.com/office/powerpoint/2010/main" val="34232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 presetClass="entr" presetSubtype="6" decel="10000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1+#ppt_w/2"/>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scripting success worldwide</a:t>
            </a:r>
          </a:p>
        </p:txBody>
      </p:sp>
      <p:sp>
        <p:nvSpPr>
          <p:cNvPr id="40" name="Oval 20">
            <a:extLst>
              <a:ext uri="{FF2B5EF4-FFF2-40B4-BE49-F238E27FC236}">
                <a16:creationId xmlns:a16="http://schemas.microsoft.com/office/drawing/2014/main" id="{79415F77-0671-4F4B-80F2-57AB581CD29B}"/>
              </a:ext>
            </a:extLst>
          </p:cNvPr>
          <p:cNvSpPr/>
          <p:nvPr/>
        </p:nvSpPr>
        <p:spPr>
          <a:xfrm>
            <a:off x="1174976" y="1705174"/>
            <a:ext cx="1938689" cy="166521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1200" cap="none" spc="0" normalizeH="0" baseline="0" noProof="0" dirty="0">
              <a:ln>
                <a:noFill/>
              </a:ln>
              <a:solidFill>
                <a:srgbClr val="FFFFFF"/>
              </a:solidFill>
              <a:effectLst/>
              <a:uLnTx/>
              <a:uFillTx/>
              <a:latin typeface="+mj-lt"/>
              <a:ea typeface="+mn-ea"/>
              <a:cs typeface="+mn-cs"/>
            </a:endParaRPr>
          </a:p>
        </p:txBody>
      </p:sp>
      <p:sp>
        <p:nvSpPr>
          <p:cNvPr id="41" name="Rectangle 40">
            <a:extLst>
              <a:ext uri="{FF2B5EF4-FFF2-40B4-BE49-F238E27FC236}">
                <a16:creationId xmlns:a16="http://schemas.microsoft.com/office/drawing/2014/main" id="{53C05DB9-CECE-4E50-BE0A-A9AEF24F7C1A}"/>
              </a:ext>
            </a:extLst>
          </p:cNvPr>
          <p:cNvSpPr/>
          <p:nvPr/>
        </p:nvSpPr>
        <p:spPr>
          <a:xfrm>
            <a:off x="1331959" y="1783731"/>
            <a:ext cx="1624723" cy="1508105"/>
          </a:xfrm>
          <a:prstGeom prst="rect">
            <a:avLst/>
          </a:prstGeom>
        </p:spPr>
        <p:txBody>
          <a:bodyPr wrap="square" anchor="ctr">
            <a:spAutoFit/>
          </a:bodyPr>
          <a:lstStyle/>
          <a:p>
            <a:pPr lvl="0" algn="ctr">
              <a:defRPr/>
            </a:pPr>
            <a:r>
              <a:rPr lang="pt-PT" sz="4400" b="1" dirty="0">
                <a:solidFill>
                  <a:srgbClr val="FFFFFF"/>
                </a:solidFill>
              </a:rPr>
              <a:t>27</a:t>
            </a:r>
            <a:br>
              <a:rPr lang="pt-PT" sz="1400" b="1" dirty="0">
                <a:solidFill>
                  <a:srgbClr val="FFFFFF"/>
                </a:solidFill>
              </a:rPr>
            </a:br>
            <a:r>
              <a:rPr lang="en-US" sz="1200" kern="0" dirty="0">
                <a:solidFill>
                  <a:schemeClr val="bg1"/>
                </a:solidFill>
                <a:cs typeface="Arial" panose="020B0604020202020204" pitchFamily="34" charset="0"/>
              </a:rPr>
              <a:t>of the world’s </a:t>
            </a:r>
            <a:r>
              <a:rPr lang="en-US" sz="1200" b="1" kern="0" dirty="0">
                <a:solidFill>
                  <a:schemeClr val="bg1"/>
                </a:solidFill>
                <a:cs typeface="Arial" panose="020B0604020202020204" pitchFamily="34" charset="0"/>
              </a:rPr>
              <a:t>30 largest </a:t>
            </a:r>
            <a:r>
              <a:rPr lang="en-US" sz="1200" kern="0" dirty="0">
                <a:solidFill>
                  <a:schemeClr val="bg1"/>
                </a:solidFill>
                <a:cs typeface="Arial" panose="020B0604020202020204" pitchFamily="34" charset="0"/>
              </a:rPr>
              <a:t>consumer products companies</a:t>
            </a:r>
            <a:endParaRPr lang="pt-PT" sz="1400" dirty="0">
              <a:solidFill>
                <a:schemeClr val="bg1"/>
              </a:solidFill>
            </a:endParaRPr>
          </a:p>
        </p:txBody>
      </p:sp>
      <p:sp>
        <p:nvSpPr>
          <p:cNvPr id="42" name="Oval 20">
            <a:extLst>
              <a:ext uri="{FF2B5EF4-FFF2-40B4-BE49-F238E27FC236}">
                <a16:creationId xmlns:a16="http://schemas.microsoft.com/office/drawing/2014/main" id="{3102EB8B-02A6-43FF-A440-AC8F0DD851EB}"/>
              </a:ext>
            </a:extLst>
          </p:cNvPr>
          <p:cNvSpPr/>
          <p:nvPr/>
        </p:nvSpPr>
        <p:spPr>
          <a:xfrm>
            <a:off x="3790187" y="1645900"/>
            <a:ext cx="1887912" cy="17837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Verdana"/>
              <a:ea typeface="+mn-ea"/>
              <a:cs typeface="+mn-cs"/>
            </a:endParaRPr>
          </a:p>
        </p:txBody>
      </p:sp>
      <p:sp>
        <p:nvSpPr>
          <p:cNvPr id="43" name="Rectangle 42">
            <a:extLst>
              <a:ext uri="{FF2B5EF4-FFF2-40B4-BE49-F238E27FC236}">
                <a16:creationId xmlns:a16="http://schemas.microsoft.com/office/drawing/2014/main" id="{7FC5E2C2-1FB3-4108-8D25-AEEBA932F2CE}"/>
              </a:ext>
            </a:extLst>
          </p:cNvPr>
          <p:cNvSpPr/>
          <p:nvPr/>
        </p:nvSpPr>
        <p:spPr>
          <a:xfrm>
            <a:off x="3790186" y="1876064"/>
            <a:ext cx="1887912" cy="1323439"/>
          </a:xfrm>
          <a:prstGeom prst="rect">
            <a:avLst/>
          </a:prstGeom>
        </p:spPr>
        <p:txBody>
          <a:bodyPr wrap="square" anchor="ctr">
            <a:spAutoFit/>
          </a:bodyPr>
          <a:lstStyle/>
          <a:p>
            <a:pPr algn="ctr">
              <a:defRPr/>
            </a:pPr>
            <a:r>
              <a:rPr lang="pt-PT" sz="4400" b="1" dirty="0">
                <a:solidFill>
                  <a:srgbClr val="FFFFFF"/>
                </a:solidFill>
              </a:rPr>
              <a:t>14</a:t>
            </a:r>
            <a:br>
              <a:rPr lang="pt-PT" sz="1400" b="1" dirty="0">
                <a:solidFill>
                  <a:srgbClr val="FFFFFF"/>
                </a:solidFill>
              </a:rPr>
            </a:br>
            <a:r>
              <a:rPr lang="en-US" sz="1200" kern="0" dirty="0">
                <a:solidFill>
                  <a:schemeClr val="bg1"/>
                </a:solidFill>
                <a:cs typeface="Arial" panose="020B0604020202020204" pitchFamily="34" charset="0"/>
              </a:rPr>
              <a:t>of the world’s </a:t>
            </a:r>
            <a:r>
              <a:rPr lang="en-US" sz="1200" b="1" kern="0" dirty="0">
                <a:solidFill>
                  <a:schemeClr val="bg1"/>
                </a:solidFill>
                <a:cs typeface="Arial" panose="020B0604020202020204" pitchFamily="34" charset="0"/>
              </a:rPr>
              <a:t>15 largest </a:t>
            </a:r>
            <a:r>
              <a:rPr lang="en-US" sz="1200" kern="0" dirty="0">
                <a:solidFill>
                  <a:schemeClr val="bg1"/>
                </a:solidFill>
                <a:cs typeface="Arial" panose="020B0604020202020204" pitchFamily="34" charset="0"/>
              </a:rPr>
              <a:t>automotive OEMs</a:t>
            </a:r>
          </a:p>
        </p:txBody>
      </p:sp>
      <p:sp>
        <p:nvSpPr>
          <p:cNvPr id="44" name="Oval 20">
            <a:extLst>
              <a:ext uri="{FF2B5EF4-FFF2-40B4-BE49-F238E27FC236}">
                <a16:creationId xmlns:a16="http://schemas.microsoft.com/office/drawing/2014/main" id="{B149975A-19D6-4D4E-B87D-9B318706A688}"/>
              </a:ext>
            </a:extLst>
          </p:cNvPr>
          <p:cNvSpPr/>
          <p:nvPr/>
        </p:nvSpPr>
        <p:spPr>
          <a:xfrm>
            <a:off x="6354621" y="1645900"/>
            <a:ext cx="1887912" cy="17837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Verdana"/>
              <a:ea typeface="+mn-ea"/>
              <a:cs typeface="+mn-cs"/>
            </a:endParaRPr>
          </a:p>
        </p:txBody>
      </p:sp>
      <p:sp>
        <p:nvSpPr>
          <p:cNvPr id="45" name="Rectangle 44">
            <a:extLst>
              <a:ext uri="{FF2B5EF4-FFF2-40B4-BE49-F238E27FC236}">
                <a16:creationId xmlns:a16="http://schemas.microsoft.com/office/drawing/2014/main" id="{10B6B074-1C19-4737-A6A2-C741AB5718CA}"/>
              </a:ext>
            </a:extLst>
          </p:cNvPr>
          <p:cNvSpPr/>
          <p:nvPr/>
        </p:nvSpPr>
        <p:spPr>
          <a:xfrm>
            <a:off x="6417355" y="1876064"/>
            <a:ext cx="1762445" cy="1323439"/>
          </a:xfrm>
          <a:prstGeom prst="rect">
            <a:avLst/>
          </a:prstGeom>
        </p:spPr>
        <p:txBody>
          <a:bodyPr wrap="square" anchor="ctr">
            <a:spAutoFit/>
          </a:bodyPr>
          <a:lstStyle/>
          <a:p>
            <a:pPr algn="ctr">
              <a:defRPr/>
            </a:pPr>
            <a:r>
              <a:rPr lang="pt-PT" sz="4400" b="1">
                <a:solidFill>
                  <a:schemeClr val="bg1"/>
                </a:solidFill>
              </a:rPr>
              <a:t>12</a:t>
            </a:r>
            <a:br>
              <a:rPr lang="pt-PT" sz="1400" b="1">
                <a:solidFill>
                  <a:schemeClr val="bg1"/>
                </a:solidFill>
              </a:rPr>
            </a:br>
            <a:r>
              <a:rPr lang="en-US" sz="1200" kern="0">
                <a:solidFill>
                  <a:schemeClr val="bg1"/>
                </a:solidFill>
                <a:cs typeface="Arial" panose="020B0604020202020204" pitchFamily="34" charset="0"/>
              </a:rPr>
              <a:t>of the </a:t>
            </a:r>
            <a:r>
              <a:rPr lang="en-US" sz="1200" b="1" kern="0">
                <a:solidFill>
                  <a:schemeClr val="bg1"/>
                </a:solidFill>
                <a:cs typeface="Arial" panose="020B0604020202020204" pitchFamily="34" charset="0"/>
              </a:rPr>
              <a:t>top 15 </a:t>
            </a:r>
            <a:r>
              <a:rPr lang="en-US" sz="1200" kern="0">
                <a:solidFill>
                  <a:schemeClr val="bg1"/>
                </a:solidFill>
                <a:cs typeface="Arial" panose="020B0604020202020204" pitchFamily="34" charset="0"/>
              </a:rPr>
              <a:t>largest automotive suppliers</a:t>
            </a:r>
            <a:endParaRPr lang="en-US" sz="1200" kern="0" dirty="0">
              <a:solidFill>
                <a:schemeClr val="bg1"/>
              </a:solidFill>
              <a:cs typeface="Arial" panose="020B0604020202020204" pitchFamily="34" charset="0"/>
            </a:endParaRPr>
          </a:p>
        </p:txBody>
      </p:sp>
      <p:sp>
        <p:nvSpPr>
          <p:cNvPr id="46" name="Oval 20">
            <a:extLst>
              <a:ext uri="{FF2B5EF4-FFF2-40B4-BE49-F238E27FC236}">
                <a16:creationId xmlns:a16="http://schemas.microsoft.com/office/drawing/2014/main" id="{AF0BE299-F4DC-44CD-A0B8-4BEE8E5A6D72}"/>
              </a:ext>
            </a:extLst>
          </p:cNvPr>
          <p:cNvSpPr/>
          <p:nvPr/>
        </p:nvSpPr>
        <p:spPr>
          <a:xfrm>
            <a:off x="8919054" y="1645900"/>
            <a:ext cx="1887912" cy="178376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D18B2AA3-3AD3-47B5-8A91-2582B6496781}"/>
              </a:ext>
            </a:extLst>
          </p:cNvPr>
          <p:cNvSpPr/>
          <p:nvPr/>
        </p:nvSpPr>
        <p:spPr>
          <a:xfrm>
            <a:off x="9061899" y="1876064"/>
            <a:ext cx="1602223" cy="1323439"/>
          </a:xfrm>
          <a:prstGeom prst="rect">
            <a:avLst/>
          </a:prstGeom>
        </p:spPr>
        <p:txBody>
          <a:bodyPr wrap="square" anchor="ctr">
            <a:spAutoFit/>
          </a:bodyPr>
          <a:lstStyle/>
          <a:p>
            <a:pPr algn="ctr">
              <a:defRPr/>
            </a:pPr>
            <a:r>
              <a:rPr lang="pt-PT" sz="4400" b="1" dirty="0">
                <a:solidFill>
                  <a:schemeClr val="bg1"/>
                </a:solidFill>
              </a:rPr>
              <a:t>12</a:t>
            </a:r>
            <a:br>
              <a:rPr lang="pt-PT" sz="1400" b="1" dirty="0">
                <a:solidFill>
                  <a:schemeClr val="bg1"/>
                </a:solidFill>
              </a:rPr>
            </a:br>
            <a:r>
              <a:rPr lang="en-US" sz="1200" kern="0" dirty="0">
                <a:solidFill>
                  <a:schemeClr val="bg1"/>
                </a:solidFill>
                <a:cs typeface="Arial" panose="020B0604020202020204" pitchFamily="34" charset="0"/>
              </a:rPr>
              <a:t>out of the </a:t>
            </a:r>
            <a:r>
              <a:rPr lang="en-US" sz="1200" b="1" kern="0" dirty="0">
                <a:solidFill>
                  <a:schemeClr val="bg1"/>
                </a:solidFill>
                <a:cs typeface="Arial" panose="020B0604020202020204" pitchFamily="34" charset="0"/>
              </a:rPr>
              <a:t>top 20</a:t>
            </a:r>
            <a:br>
              <a:rPr lang="en-US" sz="1200" b="1" kern="0" dirty="0">
                <a:solidFill>
                  <a:schemeClr val="bg1"/>
                </a:solidFill>
                <a:cs typeface="Arial" panose="020B0604020202020204" pitchFamily="34" charset="0"/>
              </a:rPr>
            </a:br>
            <a:r>
              <a:rPr lang="en-US" sz="1200" kern="0" dirty="0">
                <a:solidFill>
                  <a:schemeClr val="bg1"/>
                </a:solidFill>
                <a:cs typeface="Arial" panose="020B0604020202020204" pitchFamily="34" charset="0"/>
              </a:rPr>
              <a:t>Utilities companies</a:t>
            </a:r>
          </a:p>
        </p:txBody>
      </p:sp>
      <p:sp>
        <p:nvSpPr>
          <p:cNvPr id="48" name="Oval 20">
            <a:extLst>
              <a:ext uri="{FF2B5EF4-FFF2-40B4-BE49-F238E27FC236}">
                <a16:creationId xmlns:a16="http://schemas.microsoft.com/office/drawing/2014/main" id="{6421C27E-25BC-493C-8B6C-19F55F5090DF}"/>
              </a:ext>
            </a:extLst>
          </p:cNvPr>
          <p:cNvSpPr/>
          <p:nvPr/>
        </p:nvSpPr>
        <p:spPr>
          <a:xfrm flipH="1">
            <a:off x="1174976" y="3982553"/>
            <a:ext cx="1938689" cy="166521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1200" cap="none" spc="0" normalizeH="0" baseline="0" noProof="0" dirty="0">
              <a:ln>
                <a:noFill/>
              </a:ln>
              <a:solidFill>
                <a:srgbClr val="FFFFFF"/>
              </a:solidFill>
              <a:effectLst/>
              <a:uLnTx/>
              <a:uFillTx/>
              <a:latin typeface="+mj-lt"/>
              <a:ea typeface="+mn-ea"/>
              <a:cs typeface="+mn-cs"/>
            </a:endParaRPr>
          </a:p>
        </p:txBody>
      </p:sp>
      <p:sp>
        <p:nvSpPr>
          <p:cNvPr id="49" name="Rectangle 48">
            <a:extLst>
              <a:ext uri="{FF2B5EF4-FFF2-40B4-BE49-F238E27FC236}">
                <a16:creationId xmlns:a16="http://schemas.microsoft.com/office/drawing/2014/main" id="{93263D9D-08F5-449F-BCE1-83FD0C275FE1}"/>
              </a:ext>
            </a:extLst>
          </p:cNvPr>
          <p:cNvSpPr/>
          <p:nvPr/>
        </p:nvSpPr>
        <p:spPr>
          <a:xfrm>
            <a:off x="1544675" y="4245776"/>
            <a:ext cx="1199290" cy="1138773"/>
          </a:xfrm>
          <a:prstGeom prst="rect">
            <a:avLst/>
          </a:prstGeom>
        </p:spPr>
        <p:txBody>
          <a:bodyPr wrap="square" anchor="ctr">
            <a:spAutoFit/>
          </a:bodyPr>
          <a:lstStyle/>
          <a:p>
            <a:pPr algn="ctr">
              <a:defRPr/>
            </a:pPr>
            <a:r>
              <a:rPr lang="pt-PT" sz="4400" b="1" dirty="0">
                <a:solidFill>
                  <a:srgbClr val="FFFFFF"/>
                </a:solidFill>
              </a:rPr>
              <a:t>9</a:t>
            </a:r>
            <a:br>
              <a:rPr lang="pt-PT" sz="1400" b="1" dirty="0">
                <a:solidFill>
                  <a:srgbClr val="FFFFFF"/>
                </a:solidFill>
              </a:rPr>
            </a:br>
            <a:r>
              <a:rPr lang="en-US" sz="1200" kern="0" dirty="0">
                <a:solidFill>
                  <a:schemeClr val="bg1"/>
                </a:solidFill>
                <a:cs typeface="Arial" panose="020B0604020202020204" pitchFamily="34" charset="0"/>
              </a:rPr>
              <a:t>of the </a:t>
            </a:r>
            <a:r>
              <a:rPr lang="en-US" sz="1200" b="1" kern="0" dirty="0">
                <a:solidFill>
                  <a:schemeClr val="bg1"/>
                </a:solidFill>
                <a:cs typeface="Arial" panose="020B0604020202020204" pitchFamily="34" charset="0"/>
              </a:rPr>
              <a:t>top 15 </a:t>
            </a:r>
            <a:r>
              <a:rPr lang="en-US" sz="1200" kern="0" dirty="0">
                <a:solidFill>
                  <a:schemeClr val="bg1"/>
                </a:solidFill>
                <a:cs typeface="Arial" panose="020B0604020202020204" pitchFamily="34" charset="0"/>
              </a:rPr>
              <a:t>banks </a:t>
            </a:r>
          </a:p>
        </p:txBody>
      </p:sp>
      <p:sp>
        <p:nvSpPr>
          <p:cNvPr id="50" name="Oval 20">
            <a:extLst>
              <a:ext uri="{FF2B5EF4-FFF2-40B4-BE49-F238E27FC236}">
                <a16:creationId xmlns:a16="http://schemas.microsoft.com/office/drawing/2014/main" id="{660376BB-09B7-4F42-B64A-138ADAA3C747}"/>
              </a:ext>
            </a:extLst>
          </p:cNvPr>
          <p:cNvSpPr/>
          <p:nvPr/>
        </p:nvSpPr>
        <p:spPr>
          <a:xfrm rot="10800000">
            <a:off x="3739410" y="3982553"/>
            <a:ext cx="1938689" cy="166521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1200" cap="none" spc="0" normalizeH="0" baseline="0" noProof="0" dirty="0">
              <a:ln>
                <a:noFill/>
              </a:ln>
              <a:solidFill>
                <a:srgbClr val="FFFFFF"/>
              </a:solidFill>
              <a:effectLst/>
              <a:uLnTx/>
              <a:uFillTx/>
              <a:latin typeface="+mj-lt"/>
              <a:ea typeface="+mn-ea"/>
              <a:cs typeface="+mn-cs"/>
            </a:endParaRPr>
          </a:p>
        </p:txBody>
      </p:sp>
      <p:sp>
        <p:nvSpPr>
          <p:cNvPr id="51" name="Rectangle 50">
            <a:extLst>
              <a:ext uri="{FF2B5EF4-FFF2-40B4-BE49-F238E27FC236}">
                <a16:creationId xmlns:a16="http://schemas.microsoft.com/office/drawing/2014/main" id="{AD2A6DF7-62C7-4B58-91D7-B3E4E7533BD0}"/>
              </a:ext>
            </a:extLst>
          </p:cNvPr>
          <p:cNvSpPr/>
          <p:nvPr/>
        </p:nvSpPr>
        <p:spPr>
          <a:xfrm>
            <a:off x="3898865" y="4153443"/>
            <a:ext cx="1619778" cy="1323439"/>
          </a:xfrm>
          <a:prstGeom prst="rect">
            <a:avLst/>
          </a:prstGeom>
        </p:spPr>
        <p:txBody>
          <a:bodyPr wrap="square" anchor="ctr">
            <a:spAutoFit/>
          </a:bodyPr>
          <a:lstStyle/>
          <a:p>
            <a:pPr algn="ctr">
              <a:defRPr/>
            </a:pPr>
            <a:r>
              <a:rPr lang="pt-PT" sz="4400" b="1" dirty="0">
                <a:solidFill>
                  <a:schemeClr val="bg1"/>
                </a:solidFill>
              </a:rPr>
              <a:t>6</a:t>
            </a:r>
            <a:br>
              <a:rPr lang="pt-PT" sz="1400" b="1" dirty="0">
                <a:solidFill>
                  <a:schemeClr val="bg1"/>
                </a:solidFill>
              </a:rPr>
            </a:br>
            <a:r>
              <a:rPr lang="en-US" sz="1200" kern="0" dirty="0">
                <a:solidFill>
                  <a:schemeClr val="bg1"/>
                </a:solidFill>
                <a:cs typeface="Arial" panose="020B0604020202020204" pitchFamily="34" charset="0"/>
              </a:rPr>
              <a:t>of the </a:t>
            </a:r>
            <a:r>
              <a:rPr lang="en-US" sz="1200" b="1" kern="0" dirty="0">
                <a:solidFill>
                  <a:schemeClr val="bg1"/>
                </a:solidFill>
                <a:cs typeface="Arial" panose="020B0604020202020204" pitchFamily="34" charset="0"/>
              </a:rPr>
              <a:t>top 10 </a:t>
            </a:r>
            <a:r>
              <a:rPr lang="en-US" sz="1200" kern="0" dirty="0">
                <a:solidFill>
                  <a:schemeClr val="bg1"/>
                </a:solidFill>
                <a:cs typeface="Arial" panose="020B0604020202020204" pitchFamily="34" charset="0"/>
              </a:rPr>
              <a:t>consumer finance companies</a:t>
            </a:r>
          </a:p>
        </p:txBody>
      </p:sp>
      <p:sp>
        <p:nvSpPr>
          <p:cNvPr id="52" name="Oval 20">
            <a:extLst>
              <a:ext uri="{FF2B5EF4-FFF2-40B4-BE49-F238E27FC236}">
                <a16:creationId xmlns:a16="http://schemas.microsoft.com/office/drawing/2014/main" id="{97C797E3-116A-43BA-B7B9-A40895B8F9E1}"/>
              </a:ext>
            </a:extLst>
          </p:cNvPr>
          <p:cNvSpPr/>
          <p:nvPr/>
        </p:nvSpPr>
        <p:spPr>
          <a:xfrm rot="10800000">
            <a:off x="6303844" y="3982553"/>
            <a:ext cx="1938689" cy="166521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1200" cap="none" spc="0" normalizeH="0" baseline="0" noProof="0" dirty="0">
              <a:ln>
                <a:noFill/>
              </a:ln>
              <a:solidFill>
                <a:srgbClr val="FFFFFF"/>
              </a:solidFill>
              <a:effectLst/>
              <a:uLnTx/>
              <a:uFillTx/>
              <a:latin typeface="+mj-lt"/>
              <a:ea typeface="+mn-ea"/>
              <a:cs typeface="+mn-cs"/>
            </a:endParaRPr>
          </a:p>
        </p:txBody>
      </p:sp>
      <p:sp>
        <p:nvSpPr>
          <p:cNvPr id="53" name="Rectangle 52">
            <a:extLst>
              <a:ext uri="{FF2B5EF4-FFF2-40B4-BE49-F238E27FC236}">
                <a16:creationId xmlns:a16="http://schemas.microsoft.com/office/drawing/2014/main" id="{7B9E3A81-FAFE-4DAF-8A54-13011E284829}"/>
              </a:ext>
            </a:extLst>
          </p:cNvPr>
          <p:cNvSpPr/>
          <p:nvPr/>
        </p:nvSpPr>
        <p:spPr>
          <a:xfrm>
            <a:off x="6488688" y="4153443"/>
            <a:ext cx="1619778" cy="1323439"/>
          </a:xfrm>
          <a:prstGeom prst="rect">
            <a:avLst/>
          </a:prstGeom>
        </p:spPr>
        <p:txBody>
          <a:bodyPr wrap="square" anchor="ctr">
            <a:spAutoFit/>
          </a:bodyPr>
          <a:lstStyle/>
          <a:p>
            <a:pPr algn="ctr">
              <a:defRPr/>
            </a:pPr>
            <a:r>
              <a:rPr lang="pt-PT" sz="4400" b="1" dirty="0">
                <a:solidFill>
                  <a:schemeClr val="bg1"/>
                </a:solidFill>
              </a:rPr>
              <a:t>13</a:t>
            </a:r>
            <a:br>
              <a:rPr lang="pt-PT" sz="1400" b="1" dirty="0">
                <a:solidFill>
                  <a:schemeClr val="bg1"/>
                </a:solidFill>
              </a:rPr>
            </a:br>
            <a:r>
              <a:rPr lang="en-US" sz="1200" kern="0" dirty="0">
                <a:solidFill>
                  <a:schemeClr val="bg1"/>
                </a:solidFill>
                <a:cs typeface="Arial" panose="020B0604020202020204" pitchFamily="34" charset="0"/>
              </a:rPr>
              <a:t>of the </a:t>
            </a:r>
            <a:r>
              <a:rPr lang="en-US" sz="1200" b="1" kern="0" dirty="0">
                <a:solidFill>
                  <a:schemeClr val="bg1"/>
                </a:solidFill>
                <a:cs typeface="Arial" panose="020B0604020202020204" pitchFamily="34" charset="0"/>
              </a:rPr>
              <a:t>top 15 </a:t>
            </a:r>
            <a:r>
              <a:rPr lang="en-US" sz="1200" kern="0" dirty="0">
                <a:solidFill>
                  <a:schemeClr val="bg1"/>
                </a:solidFill>
                <a:cs typeface="Arial" panose="020B0604020202020204" pitchFamily="34" charset="0"/>
              </a:rPr>
              <a:t>asset finance companies</a:t>
            </a:r>
          </a:p>
        </p:txBody>
      </p:sp>
      <p:sp>
        <p:nvSpPr>
          <p:cNvPr id="54" name="Oval 20">
            <a:extLst>
              <a:ext uri="{FF2B5EF4-FFF2-40B4-BE49-F238E27FC236}">
                <a16:creationId xmlns:a16="http://schemas.microsoft.com/office/drawing/2014/main" id="{AA92529C-F7DC-48DB-BCCE-FC84C33E3733}"/>
              </a:ext>
            </a:extLst>
          </p:cNvPr>
          <p:cNvSpPr/>
          <p:nvPr/>
        </p:nvSpPr>
        <p:spPr>
          <a:xfrm rot="10800000">
            <a:off x="8868278" y="3982553"/>
            <a:ext cx="1938689" cy="166521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1200" cap="none" spc="0" normalizeH="0" baseline="0" noProof="0" dirty="0">
              <a:ln>
                <a:noFill/>
              </a:ln>
              <a:solidFill>
                <a:srgbClr val="FFFFFF"/>
              </a:solidFill>
              <a:effectLst/>
              <a:uLnTx/>
              <a:uFillTx/>
              <a:latin typeface="+mj-lt"/>
              <a:ea typeface="+mn-ea"/>
              <a:cs typeface="+mn-cs"/>
            </a:endParaRPr>
          </a:p>
        </p:txBody>
      </p:sp>
      <p:sp>
        <p:nvSpPr>
          <p:cNvPr id="55" name="Rectangle 54">
            <a:extLst>
              <a:ext uri="{FF2B5EF4-FFF2-40B4-BE49-F238E27FC236}">
                <a16:creationId xmlns:a16="http://schemas.microsoft.com/office/drawing/2014/main" id="{6751D6F3-1735-4317-8742-6DDEAE78775F}"/>
              </a:ext>
            </a:extLst>
          </p:cNvPr>
          <p:cNvSpPr/>
          <p:nvPr/>
        </p:nvSpPr>
        <p:spPr>
          <a:xfrm>
            <a:off x="9053121" y="4245776"/>
            <a:ext cx="1619778" cy="1138773"/>
          </a:xfrm>
          <a:prstGeom prst="rect">
            <a:avLst/>
          </a:prstGeom>
        </p:spPr>
        <p:txBody>
          <a:bodyPr wrap="square" anchor="ctr">
            <a:spAutoFit/>
          </a:bodyPr>
          <a:lstStyle/>
          <a:p>
            <a:pPr algn="ctr">
              <a:defRPr/>
            </a:pPr>
            <a:r>
              <a:rPr lang="pt-PT" sz="4400" b="1" dirty="0">
                <a:solidFill>
                  <a:schemeClr val="bg1"/>
                </a:solidFill>
              </a:rPr>
              <a:t>10</a:t>
            </a:r>
            <a:br>
              <a:rPr lang="pt-PT" sz="1400" b="1" dirty="0">
                <a:solidFill>
                  <a:schemeClr val="bg1"/>
                </a:solidFill>
              </a:rPr>
            </a:br>
            <a:r>
              <a:rPr lang="en-US" sz="1200" kern="0" dirty="0">
                <a:solidFill>
                  <a:schemeClr val="bg1"/>
                </a:solidFill>
                <a:cs typeface="Arial" panose="020B0604020202020204" pitchFamily="34" charset="0"/>
              </a:rPr>
              <a:t>of the </a:t>
            </a:r>
            <a:r>
              <a:rPr lang="en-US" sz="1200" b="1" kern="0" dirty="0">
                <a:solidFill>
                  <a:schemeClr val="bg1"/>
                </a:solidFill>
                <a:cs typeface="Arial" panose="020B0604020202020204" pitchFamily="34" charset="0"/>
              </a:rPr>
              <a:t>15 largest </a:t>
            </a:r>
            <a:r>
              <a:rPr lang="en-US" sz="1200" kern="0" dirty="0">
                <a:solidFill>
                  <a:schemeClr val="bg1"/>
                </a:solidFill>
                <a:cs typeface="Arial" panose="020B0604020202020204" pitchFamily="34" charset="0"/>
              </a:rPr>
              <a:t>investment banks</a:t>
            </a:r>
          </a:p>
        </p:txBody>
      </p:sp>
    </p:spTree>
    <p:extLst>
      <p:ext uri="{BB962C8B-B14F-4D97-AF65-F5344CB8AC3E}">
        <p14:creationId xmlns:p14="http://schemas.microsoft.com/office/powerpoint/2010/main" val="65213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750" fill="hold"/>
                                        <p:tgtEl>
                                          <p:spTgt spid="42"/>
                                        </p:tgtEl>
                                        <p:attrNameLst>
                                          <p:attrName>ppt_w</p:attrName>
                                        </p:attrNameLst>
                                      </p:cBhvr>
                                      <p:tavLst>
                                        <p:tav tm="0">
                                          <p:val>
                                            <p:fltVal val="0"/>
                                          </p:val>
                                        </p:tav>
                                        <p:tav tm="100000">
                                          <p:val>
                                            <p:strVal val="#ppt_w"/>
                                          </p:val>
                                        </p:tav>
                                      </p:tavLst>
                                    </p:anim>
                                    <p:anim calcmode="lin" valueType="num">
                                      <p:cBhvr>
                                        <p:cTn id="8" dur="750" fill="hold"/>
                                        <p:tgtEl>
                                          <p:spTgt spid="42"/>
                                        </p:tgtEl>
                                        <p:attrNameLst>
                                          <p:attrName>ppt_h</p:attrName>
                                        </p:attrNameLst>
                                      </p:cBhvr>
                                      <p:tavLst>
                                        <p:tav tm="0">
                                          <p:val>
                                            <p:fltVal val="0"/>
                                          </p:val>
                                        </p:tav>
                                        <p:tav tm="100000">
                                          <p:val>
                                            <p:strVal val="#ppt_h"/>
                                          </p:val>
                                        </p:tav>
                                      </p:tavLst>
                                    </p:anim>
                                    <p:anim calcmode="lin" valueType="num">
                                      <p:cBhvr>
                                        <p:cTn id="9" dur="750" fill="hold"/>
                                        <p:tgtEl>
                                          <p:spTgt spid="42"/>
                                        </p:tgtEl>
                                        <p:attrNameLst>
                                          <p:attrName>style.rotation</p:attrName>
                                        </p:attrNameLst>
                                      </p:cBhvr>
                                      <p:tavLst>
                                        <p:tav tm="0">
                                          <p:val>
                                            <p:fltVal val="360"/>
                                          </p:val>
                                        </p:tav>
                                        <p:tav tm="100000">
                                          <p:val>
                                            <p:fltVal val="0"/>
                                          </p:val>
                                        </p:tav>
                                      </p:tavLst>
                                    </p:anim>
                                    <p:animEffect transition="in" filter="fade">
                                      <p:cBhvr>
                                        <p:cTn id="10" dur="750"/>
                                        <p:tgtEl>
                                          <p:spTgt spid="4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750" fill="hold"/>
                                        <p:tgtEl>
                                          <p:spTgt spid="44"/>
                                        </p:tgtEl>
                                        <p:attrNameLst>
                                          <p:attrName>ppt_w</p:attrName>
                                        </p:attrNameLst>
                                      </p:cBhvr>
                                      <p:tavLst>
                                        <p:tav tm="0">
                                          <p:val>
                                            <p:fltVal val="0"/>
                                          </p:val>
                                        </p:tav>
                                        <p:tav tm="100000">
                                          <p:val>
                                            <p:strVal val="#ppt_w"/>
                                          </p:val>
                                        </p:tav>
                                      </p:tavLst>
                                    </p:anim>
                                    <p:anim calcmode="lin" valueType="num">
                                      <p:cBhvr>
                                        <p:cTn id="14" dur="750" fill="hold"/>
                                        <p:tgtEl>
                                          <p:spTgt spid="44"/>
                                        </p:tgtEl>
                                        <p:attrNameLst>
                                          <p:attrName>ppt_h</p:attrName>
                                        </p:attrNameLst>
                                      </p:cBhvr>
                                      <p:tavLst>
                                        <p:tav tm="0">
                                          <p:val>
                                            <p:fltVal val="0"/>
                                          </p:val>
                                        </p:tav>
                                        <p:tav tm="100000">
                                          <p:val>
                                            <p:strVal val="#ppt_h"/>
                                          </p:val>
                                        </p:tav>
                                      </p:tavLst>
                                    </p:anim>
                                    <p:anim calcmode="lin" valueType="num">
                                      <p:cBhvr>
                                        <p:cTn id="15" dur="750" fill="hold"/>
                                        <p:tgtEl>
                                          <p:spTgt spid="44"/>
                                        </p:tgtEl>
                                        <p:attrNameLst>
                                          <p:attrName>style.rotation</p:attrName>
                                        </p:attrNameLst>
                                      </p:cBhvr>
                                      <p:tavLst>
                                        <p:tav tm="0">
                                          <p:val>
                                            <p:fltVal val="360"/>
                                          </p:val>
                                        </p:tav>
                                        <p:tav tm="100000">
                                          <p:val>
                                            <p:fltVal val="0"/>
                                          </p:val>
                                        </p:tav>
                                      </p:tavLst>
                                    </p:anim>
                                    <p:animEffect transition="in" filter="fade">
                                      <p:cBhvr>
                                        <p:cTn id="16" dur="750"/>
                                        <p:tgtEl>
                                          <p:spTgt spid="4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750" fill="hold"/>
                                        <p:tgtEl>
                                          <p:spTgt spid="46"/>
                                        </p:tgtEl>
                                        <p:attrNameLst>
                                          <p:attrName>ppt_w</p:attrName>
                                        </p:attrNameLst>
                                      </p:cBhvr>
                                      <p:tavLst>
                                        <p:tav tm="0">
                                          <p:val>
                                            <p:fltVal val="0"/>
                                          </p:val>
                                        </p:tav>
                                        <p:tav tm="100000">
                                          <p:val>
                                            <p:strVal val="#ppt_w"/>
                                          </p:val>
                                        </p:tav>
                                      </p:tavLst>
                                    </p:anim>
                                    <p:anim calcmode="lin" valueType="num">
                                      <p:cBhvr>
                                        <p:cTn id="20" dur="750" fill="hold"/>
                                        <p:tgtEl>
                                          <p:spTgt spid="46"/>
                                        </p:tgtEl>
                                        <p:attrNameLst>
                                          <p:attrName>ppt_h</p:attrName>
                                        </p:attrNameLst>
                                      </p:cBhvr>
                                      <p:tavLst>
                                        <p:tav tm="0">
                                          <p:val>
                                            <p:fltVal val="0"/>
                                          </p:val>
                                        </p:tav>
                                        <p:tav tm="100000">
                                          <p:val>
                                            <p:strVal val="#ppt_h"/>
                                          </p:val>
                                        </p:tav>
                                      </p:tavLst>
                                    </p:anim>
                                    <p:anim calcmode="lin" valueType="num">
                                      <p:cBhvr>
                                        <p:cTn id="21" dur="750" fill="hold"/>
                                        <p:tgtEl>
                                          <p:spTgt spid="46"/>
                                        </p:tgtEl>
                                        <p:attrNameLst>
                                          <p:attrName>style.rotation</p:attrName>
                                        </p:attrNameLst>
                                      </p:cBhvr>
                                      <p:tavLst>
                                        <p:tav tm="0">
                                          <p:val>
                                            <p:fltVal val="360"/>
                                          </p:val>
                                        </p:tav>
                                        <p:tav tm="100000">
                                          <p:val>
                                            <p:fltVal val="0"/>
                                          </p:val>
                                        </p:tav>
                                      </p:tavLst>
                                    </p:anim>
                                    <p:animEffect transition="in" filter="fade">
                                      <p:cBhvr>
                                        <p:cTn id="22" dur="750"/>
                                        <p:tgtEl>
                                          <p:spTgt spid="46"/>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750" fill="hold"/>
                                        <p:tgtEl>
                                          <p:spTgt spid="40"/>
                                        </p:tgtEl>
                                        <p:attrNameLst>
                                          <p:attrName>ppt_w</p:attrName>
                                        </p:attrNameLst>
                                      </p:cBhvr>
                                      <p:tavLst>
                                        <p:tav tm="0">
                                          <p:val>
                                            <p:fltVal val="0"/>
                                          </p:val>
                                        </p:tav>
                                        <p:tav tm="100000">
                                          <p:val>
                                            <p:strVal val="#ppt_w"/>
                                          </p:val>
                                        </p:tav>
                                      </p:tavLst>
                                    </p:anim>
                                    <p:anim calcmode="lin" valueType="num">
                                      <p:cBhvr>
                                        <p:cTn id="26" dur="750" fill="hold"/>
                                        <p:tgtEl>
                                          <p:spTgt spid="40"/>
                                        </p:tgtEl>
                                        <p:attrNameLst>
                                          <p:attrName>ppt_h</p:attrName>
                                        </p:attrNameLst>
                                      </p:cBhvr>
                                      <p:tavLst>
                                        <p:tav tm="0">
                                          <p:val>
                                            <p:fltVal val="0"/>
                                          </p:val>
                                        </p:tav>
                                        <p:tav tm="100000">
                                          <p:val>
                                            <p:strVal val="#ppt_h"/>
                                          </p:val>
                                        </p:tav>
                                      </p:tavLst>
                                    </p:anim>
                                    <p:anim calcmode="lin" valueType="num">
                                      <p:cBhvr>
                                        <p:cTn id="27" dur="750" fill="hold"/>
                                        <p:tgtEl>
                                          <p:spTgt spid="40"/>
                                        </p:tgtEl>
                                        <p:attrNameLst>
                                          <p:attrName>style.rotation</p:attrName>
                                        </p:attrNameLst>
                                      </p:cBhvr>
                                      <p:tavLst>
                                        <p:tav tm="0">
                                          <p:val>
                                            <p:fltVal val="360"/>
                                          </p:val>
                                        </p:tav>
                                        <p:tav tm="100000">
                                          <p:val>
                                            <p:fltVal val="0"/>
                                          </p:val>
                                        </p:tav>
                                      </p:tavLst>
                                    </p:anim>
                                    <p:animEffect transition="in" filter="fade">
                                      <p:cBhvr>
                                        <p:cTn id="28" dur="750"/>
                                        <p:tgtEl>
                                          <p:spTgt spid="4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p:cTn id="31" dur="750" fill="hold"/>
                                        <p:tgtEl>
                                          <p:spTgt spid="48"/>
                                        </p:tgtEl>
                                        <p:attrNameLst>
                                          <p:attrName>ppt_w</p:attrName>
                                        </p:attrNameLst>
                                      </p:cBhvr>
                                      <p:tavLst>
                                        <p:tav tm="0">
                                          <p:val>
                                            <p:fltVal val="0"/>
                                          </p:val>
                                        </p:tav>
                                        <p:tav tm="100000">
                                          <p:val>
                                            <p:strVal val="#ppt_w"/>
                                          </p:val>
                                        </p:tav>
                                      </p:tavLst>
                                    </p:anim>
                                    <p:anim calcmode="lin" valueType="num">
                                      <p:cBhvr>
                                        <p:cTn id="32" dur="750" fill="hold"/>
                                        <p:tgtEl>
                                          <p:spTgt spid="48"/>
                                        </p:tgtEl>
                                        <p:attrNameLst>
                                          <p:attrName>ppt_h</p:attrName>
                                        </p:attrNameLst>
                                      </p:cBhvr>
                                      <p:tavLst>
                                        <p:tav tm="0">
                                          <p:val>
                                            <p:fltVal val="0"/>
                                          </p:val>
                                        </p:tav>
                                        <p:tav tm="100000">
                                          <p:val>
                                            <p:strVal val="#ppt_h"/>
                                          </p:val>
                                        </p:tav>
                                      </p:tavLst>
                                    </p:anim>
                                    <p:anim calcmode="lin" valueType="num">
                                      <p:cBhvr>
                                        <p:cTn id="33" dur="750" fill="hold"/>
                                        <p:tgtEl>
                                          <p:spTgt spid="48"/>
                                        </p:tgtEl>
                                        <p:attrNameLst>
                                          <p:attrName>style.rotation</p:attrName>
                                        </p:attrNameLst>
                                      </p:cBhvr>
                                      <p:tavLst>
                                        <p:tav tm="0">
                                          <p:val>
                                            <p:fltVal val="360"/>
                                          </p:val>
                                        </p:tav>
                                        <p:tav tm="100000">
                                          <p:val>
                                            <p:fltVal val="0"/>
                                          </p:val>
                                        </p:tav>
                                      </p:tavLst>
                                    </p:anim>
                                    <p:animEffect transition="in" filter="fade">
                                      <p:cBhvr>
                                        <p:cTn id="34" dur="750"/>
                                        <p:tgtEl>
                                          <p:spTgt spid="4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750" fill="hold"/>
                                        <p:tgtEl>
                                          <p:spTgt spid="50"/>
                                        </p:tgtEl>
                                        <p:attrNameLst>
                                          <p:attrName>ppt_w</p:attrName>
                                        </p:attrNameLst>
                                      </p:cBhvr>
                                      <p:tavLst>
                                        <p:tav tm="0">
                                          <p:val>
                                            <p:fltVal val="0"/>
                                          </p:val>
                                        </p:tav>
                                        <p:tav tm="100000">
                                          <p:val>
                                            <p:strVal val="#ppt_w"/>
                                          </p:val>
                                        </p:tav>
                                      </p:tavLst>
                                    </p:anim>
                                    <p:anim calcmode="lin" valueType="num">
                                      <p:cBhvr>
                                        <p:cTn id="38" dur="750" fill="hold"/>
                                        <p:tgtEl>
                                          <p:spTgt spid="50"/>
                                        </p:tgtEl>
                                        <p:attrNameLst>
                                          <p:attrName>ppt_h</p:attrName>
                                        </p:attrNameLst>
                                      </p:cBhvr>
                                      <p:tavLst>
                                        <p:tav tm="0">
                                          <p:val>
                                            <p:fltVal val="0"/>
                                          </p:val>
                                        </p:tav>
                                        <p:tav tm="100000">
                                          <p:val>
                                            <p:strVal val="#ppt_h"/>
                                          </p:val>
                                        </p:tav>
                                      </p:tavLst>
                                    </p:anim>
                                    <p:anim calcmode="lin" valueType="num">
                                      <p:cBhvr>
                                        <p:cTn id="39" dur="750" fill="hold"/>
                                        <p:tgtEl>
                                          <p:spTgt spid="50"/>
                                        </p:tgtEl>
                                        <p:attrNameLst>
                                          <p:attrName>style.rotation</p:attrName>
                                        </p:attrNameLst>
                                      </p:cBhvr>
                                      <p:tavLst>
                                        <p:tav tm="0">
                                          <p:val>
                                            <p:fltVal val="360"/>
                                          </p:val>
                                        </p:tav>
                                        <p:tav tm="100000">
                                          <p:val>
                                            <p:fltVal val="0"/>
                                          </p:val>
                                        </p:tav>
                                      </p:tavLst>
                                    </p:anim>
                                    <p:animEffect transition="in" filter="fade">
                                      <p:cBhvr>
                                        <p:cTn id="40" dur="750"/>
                                        <p:tgtEl>
                                          <p:spTgt spid="50"/>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750" fill="hold"/>
                                        <p:tgtEl>
                                          <p:spTgt spid="52"/>
                                        </p:tgtEl>
                                        <p:attrNameLst>
                                          <p:attrName>ppt_w</p:attrName>
                                        </p:attrNameLst>
                                      </p:cBhvr>
                                      <p:tavLst>
                                        <p:tav tm="0">
                                          <p:val>
                                            <p:fltVal val="0"/>
                                          </p:val>
                                        </p:tav>
                                        <p:tav tm="100000">
                                          <p:val>
                                            <p:strVal val="#ppt_w"/>
                                          </p:val>
                                        </p:tav>
                                      </p:tavLst>
                                    </p:anim>
                                    <p:anim calcmode="lin" valueType="num">
                                      <p:cBhvr>
                                        <p:cTn id="44" dur="750" fill="hold"/>
                                        <p:tgtEl>
                                          <p:spTgt spid="52"/>
                                        </p:tgtEl>
                                        <p:attrNameLst>
                                          <p:attrName>ppt_h</p:attrName>
                                        </p:attrNameLst>
                                      </p:cBhvr>
                                      <p:tavLst>
                                        <p:tav tm="0">
                                          <p:val>
                                            <p:fltVal val="0"/>
                                          </p:val>
                                        </p:tav>
                                        <p:tav tm="100000">
                                          <p:val>
                                            <p:strVal val="#ppt_h"/>
                                          </p:val>
                                        </p:tav>
                                      </p:tavLst>
                                    </p:anim>
                                    <p:anim calcmode="lin" valueType="num">
                                      <p:cBhvr>
                                        <p:cTn id="45" dur="750" fill="hold"/>
                                        <p:tgtEl>
                                          <p:spTgt spid="52"/>
                                        </p:tgtEl>
                                        <p:attrNameLst>
                                          <p:attrName>style.rotation</p:attrName>
                                        </p:attrNameLst>
                                      </p:cBhvr>
                                      <p:tavLst>
                                        <p:tav tm="0">
                                          <p:val>
                                            <p:fltVal val="360"/>
                                          </p:val>
                                        </p:tav>
                                        <p:tav tm="100000">
                                          <p:val>
                                            <p:fltVal val="0"/>
                                          </p:val>
                                        </p:tav>
                                      </p:tavLst>
                                    </p:anim>
                                    <p:animEffect transition="in" filter="fade">
                                      <p:cBhvr>
                                        <p:cTn id="46" dur="750"/>
                                        <p:tgtEl>
                                          <p:spTgt spid="52"/>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p:cTn id="49" dur="750" fill="hold"/>
                                        <p:tgtEl>
                                          <p:spTgt spid="54"/>
                                        </p:tgtEl>
                                        <p:attrNameLst>
                                          <p:attrName>ppt_w</p:attrName>
                                        </p:attrNameLst>
                                      </p:cBhvr>
                                      <p:tavLst>
                                        <p:tav tm="0">
                                          <p:val>
                                            <p:fltVal val="0"/>
                                          </p:val>
                                        </p:tav>
                                        <p:tav tm="100000">
                                          <p:val>
                                            <p:strVal val="#ppt_w"/>
                                          </p:val>
                                        </p:tav>
                                      </p:tavLst>
                                    </p:anim>
                                    <p:anim calcmode="lin" valueType="num">
                                      <p:cBhvr>
                                        <p:cTn id="50" dur="750" fill="hold"/>
                                        <p:tgtEl>
                                          <p:spTgt spid="54"/>
                                        </p:tgtEl>
                                        <p:attrNameLst>
                                          <p:attrName>ppt_h</p:attrName>
                                        </p:attrNameLst>
                                      </p:cBhvr>
                                      <p:tavLst>
                                        <p:tav tm="0">
                                          <p:val>
                                            <p:fltVal val="0"/>
                                          </p:val>
                                        </p:tav>
                                        <p:tav tm="100000">
                                          <p:val>
                                            <p:strVal val="#ppt_h"/>
                                          </p:val>
                                        </p:tav>
                                      </p:tavLst>
                                    </p:anim>
                                    <p:anim calcmode="lin" valueType="num">
                                      <p:cBhvr>
                                        <p:cTn id="51" dur="750" fill="hold"/>
                                        <p:tgtEl>
                                          <p:spTgt spid="54"/>
                                        </p:tgtEl>
                                        <p:attrNameLst>
                                          <p:attrName>style.rotation</p:attrName>
                                        </p:attrNameLst>
                                      </p:cBhvr>
                                      <p:tavLst>
                                        <p:tav tm="0">
                                          <p:val>
                                            <p:fltVal val="360"/>
                                          </p:val>
                                        </p:tav>
                                        <p:tav tm="100000">
                                          <p:val>
                                            <p:fltVal val="0"/>
                                          </p:val>
                                        </p:tav>
                                      </p:tavLst>
                                    </p:anim>
                                    <p:animEffect transition="in" filter="fade">
                                      <p:cBhvr>
                                        <p:cTn id="52" dur="750"/>
                                        <p:tgtEl>
                                          <p:spTgt spid="54"/>
                                        </p:tgtEl>
                                      </p:cBhvr>
                                    </p:animEffect>
                                  </p:childTnLst>
                                </p:cTn>
                              </p:par>
                            </p:childTnLst>
                          </p:cTn>
                        </p:par>
                        <p:par>
                          <p:cTn id="53" fill="hold">
                            <p:stCondLst>
                              <p:cond delay="750"/>
                            </p:stCondLst>
                            <p:childTnLst>
                              <p:par>
                                <p:cTn id="54" presetID="10"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10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grpId="0" nodeType="withEffect">
                                  <p:stCondLst>
                                    <p:cond delay="10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1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grpId="0" nodeType="withEffect">
                                  <p:stCondLst>
                                    <p:cond delay="10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2016 Performance</a:t>
            </a:r>
          </a:p>
        </p:txBody>
      </p:sp>
      <p:graphicFrame>
        <p:nvGraphicFramePr>
          <p:cNvPr id="19" name="Graphique 51"/>
          <p:cNvGraphicFramePr/>
          <p:nvPr>
            <p:extLst>
              <p:ext uri="{D42A27DB-BD31-4B8C-83A1-F6EECF244321}">
                <p14:modId xmlns:p14="http://schemas.microsoft.com/office/powerpoint/2010/main" val="2652716485"/>
              </p:ext>
            </p:extLst>
          </p:nvPr>
        </p:nvGraphicFramePr>
        <p:xfrm>
          <a:off x="5555538" y="1073021"/>
          <a:ext cx="3967274" cy="33284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Object 2"/>
          <p:cNvGraphicFramePr>
            <a:graphicFrameLocks noChangeAspect="1"/>
          </p:cNvGraphicFramePr>
          <p:nvPr>
            <p:extLst>
              <p:ext uri="{D42A27DB-BD31-4B8C-83A1-F6EECF244321}">
                <p14:modId xmlns:p14="http://schemas.microsoft.com/office/powerpoint/2010/main" val="518744292"/>
              </p:ext>
            </p:extLst>
          </p:nvPr>
        </p:nvGraphicFramePr>
        <p:xfrm>
          <a:off x="1930444" y="1022463"/>
          <a:ext cx="4426234" cy="3361698"/>
        </p:xfrm>
        <a:graphic>
          <a:graphicData uri="http://schemas.openxmlformats.org/drawingml/2006/chart">
            <c:chart xmlns:c="http://schemas.openxmlformats.org/drawingml/2006/chart" xmlns:r="http://schemas.openxmlformats.org/officeDocument/2006/relationships" r:id="rId3"/>
          </a:graphicData>
        </a:graphic>
      </p:graphicFrame>
      <p:grpSp>
        <p:nvGrpSpPr>
          <p:cNvPr id="21" name="Grupo 9">
            <a:extLst>
              <a:ext uri="{FF2B5EF4-FFF2-40B4-BE49-F238E27FC236}">
                <a16:creationId xmlns:a16="http://schemas.microsoft.com/office/drawing/2014/main" id="{2D43F32D-5272-43D6-8D7A-3BA9DB9540B9}"/>
              </a:ext>
            </a:extLst>
          </p:cNvPr>
          <p:cNvGrpSpPr/>
          <p:nvPr/>
        </p:nvGrpSpPr>
        <p:grpSpPr>
          <a:xfrm>
            <a:off x="410789" y="1981404"/>
            <a:ext cx="2062536" cy="1605559"/>
            <a:chOff x="474289" y="1778204"/>
            <a:chExt cx="2062536" cy="1605559"/>
          </a:xfrm>
        </p:grpSpPr>
        <p:sp>
          <p:nvSpPr>
            <p:cNvPr id="22" name="Text Box 20"/>
            <p:cNvSpPr txBox="1">
              <a:spLocks noChangeArrowheads="1"/>
            </p:cNvSpPr>
            <p:nvPr/>
          </p:nvSpPr>
          <p:spPr bwMode="auto">
            <a:xfrm>
              <a:off x="826661" y="1778204"/>
              <a:ext cx="1566205" cy="184666"/>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Application Services</a:t>
              </a:r>
            </a:p>
          </p:txBody>
        </p:sp>
        <p:sp>
          <p:nvSpPr>
            <p:cNvPr id="23" name="Text Box 19"/>
            <p:cNvSpPr txBox="1">
              <a:spLocks noChangeArrowheads="1"/>
            </p:cNvSpPr>
            <p:nvPr/>
          </p:nvSpPr>
          <p:spPr bwMode="auto">
            <a:xfrm>
              <a:off x="826661" y="3184791"/>
              <a:ext cx="1566205" cy="184666"/>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Consulting Services</a:t>
              </a:r>
            </a:p>
          </p:txBody>
        </p:sp>
        <p:sp>
          <p:nvSpPr>
            <p:cNvPr id="24" name="Text Box 21"/>
            <p:cNvSpPr txBox="1">
              <a:spLocks noChangeArrowheads="1"/>
            </p:cNvSpPr>
            <p:nvPr/>
          </p:nvSpPr>
          <p:spPr bwMode="auto">
            <a:xfrm>
              <a:off x="826661" y="2637805"/>
              <a:ext cx="1710164" cy="369332"/>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Technology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Engineering Services</a:t>
              </a:r>
              <a:endPar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sp>
          <p:nvSpPr>
            <p:cNvPr id="25" name="Text Box 21"/>
            <p:cNvSpPr txBox="1">
              <a:spLocks noChangeArrowheads="1"/>
            </p:cNvSpPr>
            <p:nvPr/>
          </p:nvSpPr>
          <p:spPr bwMode="auto">
            <a:xfrm>
              <a:off x="826661" y="2183807"/>
              <a:ext cx="1566205" cy="369332"/>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Other Managed Services</a:t>
              </a:r>
            </a:p>
          </p:txBody>
        </p:sp>
        <p:sp>
          <p:nvSpPr>
            <p:cNvPr id="26" name="Oval 20">
              <a:extLst>
                <a:ext uri="{FF2B5EF4-FFF2-40B4-BE49-F238E27FC236}">
                  <a16:creationId xmlns:a16="http://schemas.microsoft.com/office/drawing/2014/main" id="{24F6D709-BE07-47D1-A554-339535363A8A}"/>
                </a:ext>
              </a:extLst>
            </p:cNvPr>
            <p:cNvSpPr/>
            <p:nvPr/>
          </p:nvSpPr>
          <p:spPr>
            <a:xfrm>
              <a:off x="474289" y="1788943"/>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7" name="Oval 20">
              <a:extLst>
                <a:ext uri="{FF2B5EF4-FFF2-40B4-BE49-F238E27FC236}">
                  <a16:creationId xmlns:a16="http://schemas.microsoft.com/office/drawing/2014/main" id="{FE5B68C4-D8AE-4F07-8610-E4720F32C595}"/>
                </a:ext>
              </a:extLst>
            </p:cNvPr>
            <p:cNvSpPr/>
            <p:nvPr/>
          </p:nvSpPr>
          <p:spPr>
            <a:xfrm>
              <a:off x="474289" y="2254147"/>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8" name="Oval 20">
              <a:extLst>
                <a:ext uri="{FF2B5EF4-FFF2-40B4-BE49-F238E27FC236}">
                  <a16:creationId xmlns:a16="http://schemas.microsoft.com/office/drawing/2014/main" id="{3395DB9D-2D20-4D71-9F6B-D03CF82B525A}"/>
                </a:ext>
              </a:extLst>
            </p:cNvPr>
            <p:cNvSpPr/>
            <p:nvPr/>
          </p:nvSpPr>
          <p:spPr>
            <a:xfrm>
              <a:off x="474289" y="2719351"/>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9" name="Oval 20">
              <a:extLst>
                <a:ext uri="{FF2B5EF4-FFF2-40B4-BE49-F238E27FC236}">
                  <a16:creationId xmlns:a16="http://schemas.microsoft.com/office/drawing/2014/main" id="{B0B9B251-B070-4289-BAB0-459DF2FECB5D}"/>
                </a:ext>
              </a:extLst>
            </p:cNvPr>
            <p:cNvSpPr/>
            <p:nvPr/>
          </p:nvSpPr>
          <p:spPr>
            <a:xfrm>
              <a:off x="474289" y="3184556"/>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grpSp>
      <p:grpSp>
        <p:nvGrpSpPr>
          <p:cNvPr id="30" name="Grupo 10">
            <a:extLst>
              <a:ext uri="{FF2B5EF4-FFF2-40B4-BE49-F238E27FC236}">
                <a16:creationId xmlns:a16="http://schemas.microsoft.com/office/drawing/2014/main" id="{5A92AAFA-B8A8-40AB-A607-181184397BFD}"/>
              </a:ext>
            </a:extLst>
          </p:cNvPr>
          <p:cNvGrpSpPr/>
          <p:nvPr/>
        </p:nvGrpSpPr>
        <p:grpSpPr>
          <a:xfrm>
            <a:off x="9430553" y="773336"/>
            <a:ext cx="2634447" cy="3349040"/>
            <a:chOff x="9494053" y="570136"/>
            <a:chExt cx="2634447" cy="3349040"/>
          </a:xfrm>
        </p:grpSpPr>
        <p:sp>
          <p:nvSpPr>
            <p:cNvPr id="31" name="Text Box 21"/>
            <p:cNvSpPr txBox="1">
              <a:spLocks noChangeArrowheads="1"/>
            </p:cNvSpPr>
            <p:nvPr/>
          </p:nvSpPr>
          <p:spPr bwMode="auto">
            <a:xfrm>
              <a:off x="9850168" y="3460613"/>
              <a:ext cx="15544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Consumer Product, Retail, Distribution </a:t>
              </a:r>
              <a:r>
                <a:rPr kumimoji="0" lang="fr-FR"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&amp; Transportation</a:t>
              </a:r>
              <a:endPar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sp>
          <p:nvSpPr>
            <p:cNvPr id="32" name="Text Box 21"/>
            <p:cNvSpPr txBox="1">
              <a:spLocks noChangeArrowheads="1"/>
            </p:cNvSpPr>
            <p:nvPr/>
          </p:nvSpPr>
          <p:spPr bwMode="auto">
            <a:xfrm>
              <a:off x="9850168" y="570136"/>
              <a:ext cx="15544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Energy, Utilities</a:t>
              </a:r>
              <a:b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&amp; Chemicals</a:t>
              </a:r>
            </a:p>
          </p:txBody>
        </p:sp>
        <p:sp>
          <p:nvSpPr>
            <p:cNvPr id="33" name="Text Box 21"/>
            <p:cNvSpPr txBox="1">
              <a:spLocks noChangeArrowheads="1"/>
            </p:cNvSpPr>
            <p:nvPr/>
          </p:nvSpPr>
          <p:spPr bwMode="auto">
            <a:xfrm>
              <a:off x="9850168" y="1028411"/>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Financial Services</a:t>
              </a:r>
            </a:p>
          </p:txBody>
        </p:sp>
        <p:sp>
          <p:nvSpPr>
            <p:cNvPr id="34" name="Text Box 21"/>
            <p:cNvSpPr txBox="1">
              <a:spLocks noChangeArrowheads="1"/>
            </p:cNvSpPr>
            <p:nvPr/>
          </p:nvSpPr>
          <p:spPr bwMode="auto">
            <a:xfrm>
              <a:off x="9850168" y="1504244"/>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Public Sector</a:t>
              </a:r>
            </a:p>
          </p:txBody>
        </p:sp>
        <p:sp>
          <p:nvSpPr>
            <p:cNvPr id="35" name="Text Box 21"/>
            <p:cNvSpPr txBox="1">
              <a:spLocks noChangeArrowheads="1"/>
            </p:cNvSpPr>
            <p:nvPr/>
          </p:nvSpPr>
          <p:spPr bwMode="auto">
            <a:xfrm>
              <a:off x="9850168" y="1967053"/>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Others</a:t>
              </a:r>
            </a:p>
          </p:txBody>
        </p:sp>
        <p:sp>
          <p:nvSpPr>
            <p:cNvPr id="36" name="Text Box 21"/>
            <p:cNvSpPr txBox="1">
              <a:spLocks noChangeArrowheads="1"/>
            </p:cNvSpPr>
            <p:nvPr/>
          </p:nvSpPr>
          <p:spPr bwMode="auto">
            <a:xfrm>
              <a:off x="9850168" y="2423057"/>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Manufacturing, Automotive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&amp; Life Sciences</a:t>
              </a:r>
            </a:p>
          </p:txBody>
        </p:sp>
        <p:sp>
          <p:nvSpPr>
            <p:cNvPr id="37" name="Text Box 21"/>
            <p:cNvSpPr txBox="1">
              <a:spLocks noChangeArrowheads="1"/>
            </p:cNvSpPr>
            <p:nvPr/>
          </p:nvSpPr>
          <p:spPr bwMode="auto">
            <a:xfrm>
              <a:off x="9850168" y="2895431"/>
              <a:ext cx="13258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Telecom, Media &amp; Entertainment</a:t>
              </a:r>
            </a:p>
          </p:txBody>
        </p:sp>
        <p:sp>
          <p:nvSpPr>
            <p:cNvPr id="38" name="Oval 20">
              <a:extLst>
                <a:ext uri="{FF2B5EF4-FFF2-40B4-BE49-F238E27FC236}">
                  <a16:creationId xmlns:a16="http://schemas.microsoft.com/office/drawing/2014/main" id="{D5FF52A3-2E50-4C9C-BEB8-730A06B4E125}"/>
                </a:ext>
              </a:extLst>
            </p:cNvPr>
            <p:cNvSpPr/>
            <p:nvPr/>
          </p:nvSpPr>
          <p:spPr>
            <a:xfrm>
              <a:off x="9494053" y="698919"/>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p:txBody>
        </p:sp>
        <p:sp>
          <p:nvSpPr>
            <p:cNvPr id="39" name="Oval 20">
              <a:extLst>
                <a:ext uri="{FF2B5EF4-FFF2-40B4-BE49-F238E27FC236}">
                  <a16:creationId xmlns:a16="http://schemas.microsoft.com/office/drawing/2014/main" id="{949A0F64-DBE6-42BD-839E-88296C6A186E}"/>
                </a:ext>
              </a:extLst>
            </p:cNvPr>
            <p:cNvSpPr/>
            <p:nvPr/>
          </p:nvSpPr>
          <p:spPr>
            <a:xfrm>
              <a:off x="9494053" y="1162977"/>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56" name="Oval 20">
              <a:extLst>
                <a:ext uri="{FF2B5EF4-FFF2-40B4-BE49-F238E27FC236}">
                  <a16:creationId xmlns:a16="http://schemas.microsoft.com/office/drawing/2014/main" id="{CFF2A446-D5D7-4EF1-8621-FA31E749761A}"/>
                </a:ext>
              </a:extLst>
            </p:cNvPr>
            <p:cNvSpPr/>
            <p:nvPr/>
          </p:nvSpPr>
          <p:spPr>
            <a:xfrm>
              <a:off x="9494053" y="1627035"/>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D38B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p:txBody>
        </p:sp>
        <p:sp>
          <p:nvSpPr>
            <p:cNvPr id="57" name="Oval 20">
              <a:extLst>
                <a:ext uri="{FF2B5EF4-FFF2-40B4-BE49-F238E27FC236}">
                  <a16:creationId xmlns:a16="http://schemas.microsoft.com/office/drawing/2014/main" id="{A84203EA-2BA3-4F8F-95BA-1916522FB2CC}"/>
                </a:ext>
              </a:extLst>
            </p:cNvPr>
            <p:cNvSpPr/>
            <p:nvPr/>
          </p:nvSpPr>
          <p:spPr>
            <a:xfrm>
              <a:off x="9494053" y="2091093"/>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chemeClr val="tx1">
                    <a:lumMod val="75000"/>
                    <a:lumOff val="25000"/>
                  </a:schemeClr>
                </a:solidFill>
                <a:effectLst/>
                <a:uLnTx/>
                <a:uFillTx/>
                <a:latin typeface="Verdana"/>
                <a:ea typeface="+mn-ea"/>
                <a:cs typeface="+mn-cs"/>
              </a:endParaRPr>
            </a:p>
          </p:txBody>
        </p:sp>
        <p:sp>
          <p:nvSpPr>
            <p:cNvPr id="58" name="Oval 20">
              <a:extLst>
                <a:ext uri="{FF2B5EF4-FFF2-40B4-BE49-F238E27FC236}">
                  <a16:creationId xmlns:a16="http://schemas.microsoft.com/office/drawing/2014/main" id="{BAAC2EE9-3D8E-42CA-BFEB-25A80E3FD788}"/>
                </a:ext>
              </a:extLst>
            </p:cNvPr>
            <p:cNvSpPr/>
            <p:nvPr/>
          </p:nvSpPr>
          <p:spPr>
            <a:xfrm>
              <a:off x="9494053" y="2555151"/>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0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59" name="Oval 20">
              <a:extLst>
                <a:ext uri="{FF2B5EF4-FFF2-40B4-BE49-F238E27FC236}">
                  <a16:creationId xmlns:a16="http://schemas.microsoft.com/office/drawing/2014/main" id="{5104DE86-7B7D-4F55-9E5C-BC3D32CBCA3D}"/>
                </a:ext>
              </a:extLst>
            </p:cNvPr>
            <p:cNvSpPr/>
            <p:nvPr/>
          </p:nvSpPr>
          <p:spPr>
            <a:xfrm>
              <a:off x="9494053" y="3019209"/>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60" name="Oval 20">
              <a:extLst>
                <a:ext uri="{FF2B5EF4-FFF2-40B4-BE49-F238E27FC236}">
                  <a16:creationId xmlns:a16="http://schemas.microsoft.com/office/drawing/2014/main" id="{E342FEF7-A34E-4E95-AC1C-C8FBF3CB5048}"/>
                </a:ext>
              </a:extLst>
            </p:cNvPr>
            <p:cNvSpPr/>
            <p:nvPr/>
          </p:nvSpPr>
          <p:spPr>
            <a:xfrm>
              <a:off x="9494053" y="3483269"/>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grpSp>
      <p:sp>
        <p:nvSpPr>
          <p:cNvPr id="61" name="Rectangle 30">
            <a:extLst>
              <a:ext uri="{FF2B5EF4-FFF2-40B4-BE49-F238E27FC236}">
                <a16:creationId xmlns:a16="http://schemas.microsoft.com/office/drawing/2014/main" id="{BB044F86-09EE-4EF6-998E-D1217D576013}"/>
              </a:ext>
            </a:extLst>
          </p:cNvPr>
          <p:cNvSpPr/>
          <p:nvPr/>
        </p:nvSpPr>
        <p:spPr bwMode="auto">
          <a:xfrm>
            <a:off x="677565" y="5072200"/>
            <a:ext cx="3171679" cy="947755"/>
          </a:xfrm>
          <a:prstGeom prst="rect">
            <a:avLst/>
          </a:prstGeom>
          <a:noFill/>
          <a:ln w="6350" cap="flat" cmpd="sng" algn="ctr">
            <a:noFill/>
            <a:prstDash val="solid"/>
            <a:round/>
            <a:headEnd type="none" w="med" len="med"/>
            <a:tailEnd type="none" w="med" len="med"/>
          </a:ln>
          <a:effectLst/>
        </p:spPr>
        <p:txBody>
          <a:bodyPr vert="horz" wrap="none" lIns="91411" tIns="45705" rIns="91411" bIns="45705" numCol="1" rtlCol="0" anchor="t" anchorCtr="0" compatLnSpc="1">
            <a:prstTxWarp prst="textNoShape">
              <a:avLst/>
            </a:prstTxWarp>
          </a:bodyPr>
          <a:lstStyle/>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Segoe UI" panose="020B0502040204020203" pitchFamily="34" charset="0"/>
              </a:rPr>
              <a:t>Revenue</a:t>
            </a:r>
          </a:p>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0070AD"/>
                </a:solidFill>
                <a:effectLst/>
                <a:uLnTx/>
                <a:uFillTx/>
                <a:latin typeface="Verdana"/>
                <a:ea typeface="+mn-ea"/>
                <a:cs typeface="Segoe UI" panose="020B0502040204020203" pitchFamily="34" charset="0"/>
              </a:rPr>
              <a:t>€12,539 </a:t>
            </a:r>
          </a:p>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Segoe UI" panose="020B0502040204020203" pitchFamily="34" charset="0"/>
              </a:rPr>
              <a:t>million</a:t>
            </a:r>
          </a:p>
        </p:txBody>
      </p:sp>
      <p:sp>
        <p:nvSpPr>
          <p:cNvPr id="62" name="Rectangle 23">
            <a:extLst>
              <a:ext uri="{FF2B5EF4-FFF2-40B4-BE49-F238E27FC236}">
                <a16:creationId xmlns:a16="http://schemas.microsoft.com/office/drawing/2014/main" id="{0412A77F-1D86-4C29-B994-83A361BDBE22}"/>
              </a:ext>
            </a:extLst>
          </p:cNvPr>
          <p:cNvSpPr/>
          <p:nvPr/>
        </p:nvSpPr>
        <p:spPr bwMode="auto">
          <a:xfrm>
            <a:off x="4435671" y="5072200"/>
            <a:ext cx="3171679" cy="947755"/>
          </a:xfrm>
          <a:prstGeom prst="rect">
            <a:avLst/>
          </a:prstGeom>
          <a:noFill/>
          <a:ln w="6350" cap="flat" cmpd="sng" algn="ctr">
            <a:noFill/>
            <a:prstDash val="solid"/>
            <a:round/>
            <a:headEnd type="none" w="med" len="med"/>
            <a:tailEnd type="none" w="med" len="med"/>
          </a:ln>
          <a:effectLst/>
        </p:spPr>
        <p:txBody>
          <a:bodyPr vert="horz" wrap="none" lIns="91411" tIns="45705" rIns="91411" bIns="45705" numCol="1" rtlCol="0" anchor="t" anchorCtr="0" compatLnSpc="1">
            <a:prstTxWarp prst="textNoShape">
              <a:avLst/>
            </a:prstTxWarp>
          </a:bodyPr>
          <a:lstStyle/>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Segoe UI" panose="020B0502040204020203" pitchFamily="34" charset="0"/>
              </a:rPr>
              <a:t>Operating Margin</a:t>
            </a:r>
          </a:p>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4000" b="1" i="0" u="none" strike="noStrike" kern="0" cap="none" spc="0" normalizeH="0" baseline="0" noProof="0" dirty="0">
                <a:ln>
                  <a:noFill/>
                </a:ln>
                <a:solidFill>
                  <a:srgbClr val="0070AD"/>
                </a:solidFill>
                <a:effectLst/>
                <a:uLnTx/>
                <a:uFillTx/>
                <a:latin typeface="Verdana"/>
                <a:ea typeface="+mn-ea"/>
                <a:cs typeface="Segoe UI" panose="020B0502040204020203" pitchFamily="34" charset="0"/>
              </a:rPr>
              <a:t>€1,440 </a:t>
            </a:r>
            <a:endParaRPr kumimoji="0" lang="en-US" sz="2800" b="1" i="0" u="none" strike="noStrike" kern="0" cap="none" spc="0" normalizeH="0" baseline="0" noProof="0" dirty="0">
              <a:ln>
                <a:noFill/>
              </a:ln>
              <a:solidFill>
                <a:srgbClr val="0070AD"/>
              </a:solidFill>
              <a:effectLst/>
              <a:uLnTx/>
              <a:uFillTx/>
              <a:latin typeface="Verdana"/>
              <a:ea typeface="+mn-ea"/>
              <a:cs typeface="Segoe UI" panose="020B0502040204020203" pitchFamily="34" charset="0"/>
            </a:endParaRPr>
          </a:p>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Segoe UI" panose="020B0502040204020203" pitchFamily="34" charset="0"/>
              </a:rPr>
              <a:t>million</a:t>
            </a:r>
          </a:p>
        </p:txBody>
      </p:sp>
      <p:sp>
        <p:nvSpPr>
          <p:cNvPr id="63" name="Rectangle 21">
            <a:extLst>
              <a:ext uri="{FF2B5EF4-FFF2-40B4-BE49-F238E27FC236}">
                <a16:creationId xmlns:a16="http://schemas.microsoft.com/office/drawing/2014/main" id="{0E1EF695-E06A-4CF8-9304-55BEA7E2EFAA}"/>
              </a:ext>
            </a:extLst>
          </p:cNvPr>
          <p:cNvSpPr/>
          <p:nvPr/>
        </p:nvSpPr>
        <p:spPr bwMode="auto">
          <a:xfrm>
            <a:off x="8312611" y="5072200"/>
            <a:ext cx="3171679" cy="947755"/>
          </a:xfrm>
          <a:prstGeom prst="rect">
            <a:avLst/>
          </a:prstGeom>
          <a:noFill/>
          <a:ln w="6350" cap="flat" cmpd="sng" algn="ctr">
            <a:noFill/>
            <a:prstDash val="solid"/>
            <a:round/>
            <a:headEnd type="none" w="med" len="med"/>
            <a:tailEnd type="none" w="med" len="med"/>
          </a:ln>
          <a:effectLst/>
        </p:spPr>
        <p:txBody>
          <a:bodyPr vert="horz" wrap="none" lIns="91411" tIns="45705" rIns="91411" bIns="45705" numCol="1" rtlCol="0" anchor="t" anchorCtr="0" compatLnSpc="1">
            <a:prstTxWarp prst="textNoShape">
              <a:avLst/>
            </a:prstTxWarp>
          </a:bodyPr>
          <a:lstStyle/>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Segoe UI" panose="020B0502040204020203" pitchFamily="34" charset="0"/>
              </a:rPr>
              <a:t>Operating Profit</a:t>
            </a:r>
          </a:p>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70AD"/>
                </a:solidFill>
                <a:effectLst/>
                <a:uLnTx/>
                <a:uFillTx/>
                <a:latin typeface="Verdana"/>
                <a:ea typeface="+mn-ea"/>
                <a:cs typeface="Segoe UI" panose="020B0502040204020203" pitchFamily="34" charset="0"/>
              </a:rPr>
              <a:t>€1,148 </a:t>
            </a:r>
            <a:endParaRPr kumimoji="0" lang="en-US" sz="4000" b="1" i="0" u="none" strike="noStrike" kern="0" cap="none" spc="0" normalizeH="0" baseline="0" noProof="0" dirty="0">
              <a:ln>
                <a:noFill/>
              </a:ln>
              <a:solidFill>
                <a:srgbClr val="0070AD"/>
              </a:solidFill>
              <a:effectLst/>
              <a:uLnTx/>
              <a:uFillTx/>
              <a:latin typeface="Verdana"/>
              <a:ea typeface="+mn-ea"/>
              <a:cs typeface="Segoe UI" panose="020B0502040204020203" pitchFamily="34" charset="0"/>
            </a:endParaRPr>
          </a:p>
          <a:p>
            <a:pPr marL="0" marR="0" lvl="0" indent="0" algn="ctr" defTabSz="914126" rtl="0"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Segoe UI" panose="020B0502040204020203" pitchFamily="34" charset="0"/>
              </a:rPr>
              <a:t>million</a:t>
            </a:r>
          </a:p>
        </p:txBody>
      </p:sp>
      <p:grpSp>
        <p:nvGrpSpPr>
          <p:cNvPr id="64" name="Grupo 7">
            <a:extLst>
              <a:ext uri="{FF2B5EF4-FFF2-40B4-BE49-F238E27FC236}">
                <a16:creationId xmlns:a16="http://schemas.microsoft.com/office/drawing/2014/main" id="{3BDF1A61-344F-4365-8D12-E763E07927AF}"/>
              </a:ext>
            </a:extLst>
          </p:cNvPr>
          <p:cNvGrpSpPr/>
          <p:nvPr/>
        </p:nvGrpSpPr>
        <p:grpSpPr>
          <a:xfrm>
            <a:off x="3335200" y="1966780"/>
            <a:ext cx="1591620" cy="1503817"/>
            <a:chOff x="3398700" y="1763580"/>
            <a:chExt cx="1591620" cy="1503817"/>
          </a:xfrm>
        </p:grpSpPr>
        <p:sp>
          <p:nvSpPr>
            <p:cNvPr id="65" name="Oval 20">
              <a:extLst>
                <a:ext uri="{FF2B5EF4-FFF2-40B4-BE49-F238E27FC236}">
                  <a16:creationId xmlns:a16="http://schemas.microsoft.com/office/drawing/2014/main" id="{0AE4C356-E616-493C-B8D9-CD8F4DE76F21}"/>
                </a:ext>
              </a:extLst>
            </p:cNvPr>
            <p:cNvSpPr/>
            <p:nvPr/>
          </p:nvSpPr>
          <p:spPr>
            <a:xfrm>
              <a:off x="3398700" y="1763580"/>
              <a:ext cx="1591620" cy="15038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66" name="Retângulo 5">
              <a:extLst>
                <a:ext uri="{FF2B5EF4-FFF2-40B4-BE49-F238E27FC236}">
                  <a16:creationId xmlns:a16="http://schemas.microsoft.com/office/drawing/2014/main" id="{13A273AF-AC04-4171-A633-21DA1B9FE089}"/>
                </a:ext>
              </a:extLst>
            </p:cNvPr>
            <p:cNvSpPr/>
            <p:nvPr/>
          </p:nvSpPr>
          <p:spPr>
            <a:xfrm>
              <a:off x="3457948" y="2136791"/>
              <a:ext cx="1504751" cy="759439"/>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7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Revenue by Business</a:t>
              </a:r>
            </a:p>
          </p:txBody>
        </p:sp>
      </p:grpSp>
      <p:grpSp>
        <p:nvGrpSpPr>
          <p:cNvPr id="67" name="Grupo 8">
            <a:extLst>
              <a:ext uri="{FF2B5EF4-FFF2-40B4-BE49-F238E27FC236}">
                <a16:creationId xmlns:a16="http://schemas.microsoft.com/office/drawing/2014/main" id="{E2D5E074-234C-4F18-B997-F7310EF272F8}"/>
              </a:ext>
            </a:extLst>
          </p:cNvPr>
          <p:cNvGrpSpPr/>
          <p:nvPr/>
        </p:nvGrpSpPr>
        <p:grpSpPr>
          <a:xfrm>
            <a:off x="6796040" y="1966780"/>
            <a:ext cx="1591620" cy="1503817"/>
            <a:chOff x="6859540" y="1763580"/>
            <a:chExt cx="1591620" cy="1503817"/>
          </a:xfrm>
        </p:grpSpPr>
        <p:sp>
          <p:nvSpPr>
            <p:cNvPr id="68" name="Oval 20">
              <a:extLst>
                <a:ext uri="{FF2B5EF4-FFF2-40B4-BE49-F238E27FC236}">
                  <a16:creationId xmlns:a16="http://schemas.microsoft.com/office/drawing/2014/main" id="{89992722-DAD0-4433-8CF1-1388948178A8}"/>
                </a:ext>
              </a:extLst>
            </p:cNvPr>
            <p:cNvSpPr/>
            <p:nvPr/>
          </p:nvSpPr>
          <p:spPr>
            <a:xfrm>
              <a:off x="6859540" y="1763580"/>
              <a:ext cx="1591620" cy="15038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Retângulo 6">
              <a:extLst>
                <a:ext uri="{FF2B5EF4-FFF2-40B4-BE49-F238E27FC236}">
                  <a16:creationId xmlns:a16="http://schemas.microsoft.com/office/drawing/2014/main" id="{70253CF7-57C6-458B-B149-5B2D6344A7A2}"/>
                </a:ext>
              </a:extLst>
            </p:cNvPr>
            <p:cNvSpPr/>
            <p:nvPr/>
          </p:nvSpPr>
          <p:spPr>
            <a:xfrm>
              <a:off x="6909333" y="2128095"/>
              <a:ext cx="1492036" cy="759439"/>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7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Revenue by </a:t>
              </a:r>
              <a:r>
                <a:rPr kumimoji="0" lang="fr-FR" sz="1700" b="1" i="0" u="none" strike="noStrike" kern="0" cap="none" spc="0" normalizeH="0" baseline="0" noProof="0" dirty="0" err="1">
                  <a:ln>
                    <a:noFill/>
                  </a:ln>
                  <a:solidFill>
                    <a:schemeClr val="tx1">
                      <a:lumMod val="75000"/>
                      <a:lumOff val="25000"/>
                    </a:schemeClr>
                  </a:solidFill>
                  <a:effectLst/>
                  <a:uLnTx/>
                  <a:uFillTx/>
                  <a:latin typeface="Verdana"/>
                  <a:ea typeface="+mn-ea"/>
                  <a:cs typeface="Arial" panose="020B0604020202020204" pitchFamily="34" charset="0"/>
                </a:rPr>
                <a:t>Industry</a:t>
              </a:r>
              <a:endParaRPr kumimoji="0" lang="fr-FR" sz="17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grpSp>
      <p:cxnSp>
        <p:nvCxnSpPr>
          <p:cNvPr id="70" name="Conector reto 49">
            <a:extLst>
              <a:ext uri="{FF2B5EF4-FFF2-40B4-BE49-F238E27FC236}">
                <a16:creationId xmlns:a16="http://schemas.microsoft.com/office/drawing/2014/main" id="{BAFD956C-876E-4194-B47F-625D762B59C7}"/>
              </a:ext>
            </a:extLst>
          </p:cNvPr>
          <p:cNvCxnSpPr>
            <a:cxnSpLocks/>
          </p:cNvCxnSpPr>
          <p:nvPr/>
        </p:nvCxnSpPr>
        <p:spPr>
          <a:xfrm flipV="1">
            <a:off x="4150828" y="5167813"/>
            <a:ext cx="0" cy="1120284"/>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71" name="Conector reto 49">
            <a:extLst>
              <a:ext uri="{FF2B5EF4-FFF2-40B4-BE49-F238E27FC236}">
                <a16:creationId xmlns:a16="http://schemas.microsoft.com/office/drawing/2014/main" id="{12B9D561-E859-4C50-AA9F-CFCF7B8CDA4A}"/>
              </a:ext>
            </a:extLst>
          </p:cNvPr>
          <p:cNvCxnSpPr>
            <a:cxnSpLocks/>
          </p:cNvCxnSpPr>
          <p:nvPr/>
        </p:nvCxnSpPr>
        <p:spPr>
          <a:xfrm flipV="1">
            <a:off x="7949235" y="5167813"/>
            <a:ext cx="0" cy="1120284"/>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68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750"/>
                                        <p:tgtEl>
                                          <p:spTgt spid="20"/>
                                        </p:tgtEl>
                                      </p:cBhvr>
                                    </p:animEffect>
                                  </p:childTnLst>
                                </p:cTn>
                              </p:par>
                              <p:par>
                                <p:cTn id="8" presetID="49" presetClass="entr" presetSubtype="0" decel="10000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 calcmode="lin" valueType="num">
                                      <p:cBhvr>
                                        <p:cTn id="10" dur="500" fill="hold"/>
                                        <p:tgtEl>
                                          <p:spTgt spid="64"/>
                                        </p:tgtEl>
                                        <p:attrNameLst>
                                          <p:attrName>ppt_w</p:attrName>
                                        </p:attrNameLst>
                                      </p:cBhvr>
                                      <p:tavLst>
                                        <p:tav tm="0">
                                          <p:val>
                                            <p:fltVal val="0"/>
                                          </p:val>
                                        </p:tav>
                                        <p:tav tm="100000">
                                          <p:val>
                                            <p:strVal val="#ppt_w"/>
                                          </p:val>
                                        </p:tav>
                                      </p:tavLst>
                                    </p:anim>
                                    <p:anim calcmode="lin" valueType="num">
                                      <p:cBhvr>
                                        <p:cTn id="11" dur="500" fill="hold"/>
                                        <p:tgtEl>
                                          <p:spTgt spid="64"/>
                                        </p:tgtEl>
                                        <p:attrNameLst>
                                          <p:attrName>ppt_h</p:attrName>
                                        </p:attrNameLst>
                                      </p:cBhvr>
                                      <p:tavLst>
                                        <p:tav tm="0">
                                          <p:val>
                                            <p:fltVal val="0"/>
                                          </p:val>
                                        </p:tav>
                                        <p:tav tm="100000">
                                          <p:val>
                                            <p:strVal val="#ppt_h"/>
                                          </p:val>
                                        </p:tav>
                                      </p:tavLst>
                                    </p:anim>
                                    <p:anim calcmode="lin" valueType="num">
                                      <p:cBhvr>
                                        <p:cTn id="12" dur="500" fill="hold"/>
                                        <p:tgtEl>
                                          <p:spTgt spid="64"/>
                                        </p:tgtEl>
                                        <p:attrNameLst>
                                          <p:attrName>style.rotation</p:attrName>
                                        </p:attrNameLst>
                                      </p:cBhvr>
                                      <p:tavLst>
                                        <p:tav tm="0">
                                          <p:val>
                                            <p:fltVal val="360"/>
                                          </p:val>
                                        </p:tav>
                                        <p:tav tm="100000">
                                          <p:val>
                                            <p:fltVal val="0"/>
                                          </p:val>
                                        </p:tav>
                                      </p:tavLst>
                                    </p:anim>
                                    <p:animEffect transition="in" filter="fade">
                                      <p:cBhvr>
                                        <p:cTn id="13" dur="500"/>
                                        <p:tgtEl>
                                          <p:spTgt spid="64"/>
                                        </p:tgtEl>
                                      </p:cBhvr>
                                    </p:animEffect>
                                  </p:childTnLst>
                                </p:cTn>
                              </p:par>
                              <p:par>
                                <p:cTn id="14" presetID="10" presetClass="entr" presetSubtype="0" fill="hold"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750"/>
                            </p:stCondLst>
                            <p:childTnLst>
                              <p:par>
                                <p:cTn id="18" presetID="21" presetClass="entr" presetSubtype="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heel(1)">
                                      <p:cBhvr>
                                        <p:cTn id="20" dur="750"/>
                                        <p:tgtEl>
                                          <p:spTgt spid="19"/>
                                        </p:tgtEl>
                                      </p:cBhvr>
                                    </p:animEffect>
                                  </p:childTnLst>
                                </p:cTn>
                              </p:par>
                              <p:par>
                                <p:cTn id="21" presetID="49" presetClass="entr" presetSubtype="0" decel="10000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anim calcmode="lin" valueType="num">
                                      <p:cBhvr>
                                        <p:cTn id="25" dur="500" fill="hold"/>
                                        <p:tgtEl>
                                          <p:spTgt spid="67"/>
                                        </p:tgtEl>
                                        <p:attrNameLst>
                                          <p:attrName>style.rotation</p:attrName>
                                        </p:attrNameLst>
                                      </p:cBhvr>
                                      <p:tavLst>
                                        <p:tav tm="0">
                                          <p:val>
                                            <p:fltVal val="360"/>
                                          </p:val>
                                        </p:tav>
                                        <p:tav tm="100000">
                                          <p:val>
                                            <p:fltVal val="0"/>
                                          </p:val>
                                        </p:tav>
                                      </p:tavLst>
                                    </p:anim>
                                    <p:animEffect transition="in" filter="fade">
                                      <p:cBhvr>
                                        <p:cTn id="26" dur="500"/>
                                        <p:tgtEl>
                                          <p:spTgt spid="67"/>
                                        </p:tgtEl>
                                      </p:cBhvr>
                                    </p:animEffect>
                                  </p:childTnLst>
                                </p:cTn>
                              </p:par>
                              <p:par>
                                <p:cTn id="27" presetID="10" presetClass="entr" presetSubtype="0" fill="hold" nodeType="withEffect">
                                  <p:stCondLst>
                                    <p:cond delay="25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750"/>
                            </p:stCondLst>
                            <p:childTnLst>
                              <p:par>
                                <p:cTn id="34" presetID="16" presetClass="entr" presetSubtype="42" fill="hold" nodeType="after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barn(outHorizontal)">
                                      <p:cBhvr>
                                        <p:cTn id="36" dur="500"/>
                                        <p:tgtEl>
                                          <p:spTgt spid="70"/>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childTnLst>
                          </p:cTn>
                        </p:par>
                        <p:par>
                          <p:cTn id="40" fill="hold">
                            <p:stCondLst>
                              <p:cond delay="2500"/>
                            </p:stCondLst>
                            <p:childTnLst>
                              <p:par>
                                <p:cTn id="41" presetID="16" presetClass="entr" presetSubtype="42"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barn(outHorizontal)">
                                      <p:cBhvr>
                                        <p:cTn id="43" dur="500"/>
                                        <p:tgtEl>
                                          <p:spTgt spid="7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20" grpId="0">
        <p:bldAsOne/>
      </p:bldGraphic>
      <p:bldP spid="61" grpId="0"/>
      <p:bldP spid="62" grpId="0"/>
      <p:bldP spid="6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recognitions</a:t>
            </a:r>
          </a:p>
        </p:txBody>
      </p:sp>
      <p:cxnSp>
        <p:nvCxnSpPr>
          <p:cNvPr id="40" name="Straight Connector 39"/>
          <p:cNvCxnSpPr>
            <a:cxnSpLocks/>
            <a:stCxn id="46" idx="6"/>
          </p:cNvCxnSpPr>
          <p:nvPr/>
        </p:nvCxnSpPr>
        <p:spPr>
          <a:xfrm flipV="1">
            <a:off x="934373" y="3828595"/>
            <a:ext cx="9859045" cy="7536"/>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2">
            <a:extLst>
              <a:ext uri="{28A0092B-C50C-407E-A947-70E740481C1C}">
                <a14:useLocalDpi xmlns:a14="http://schemas.microsoft.com/office/drawing/2010/main" val="0"/>
              </a:ext>
            </a:extLst>
          </a:blip>
          <a:srcRect l="41754" t="10274" b="18082"/>
          <a:stretch/>
        </p:blipFill>
        <p:spPr>
          <a:xfrm>
            <a:off x="5765736" y="-141635"/>
            <a:ext cx="6426264" cy="5474032"/>
          </a:xfrm>
          <a:prstGeom prst="rect">
            <a:avLst/>
          </a:prstGeom>
        </p:spPr>
      </p:pic>
      <p:sp>
        <p:nvSpPr>
          <p:cNvPr id="42" name="Rectangle 41"/>
          <p:cNvSpPr/>
          <p:nvPr/>
        </p:nvSpPr>
        <p:spPr>
          <a:xfrm>
            <a:off x="2989258" y="4641153"/>
            <a:ext cx="1864517" cy="1557349"/>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0097CC"/>
                </a:solidFill>
                <a:effectLst/>
                <a:uLnTx/>
                <a:uFillTx/>
                <a:latin typeface="Arial" panose="020B0604020202020204" pitchFamily="34" charset="0"/>
                <a:ea typeface="+mn-ea"/>
                <a:cs typeface="Arial" panose="020B0604020202020204" pitchFamily="34" charset="0"/>
              </a:rPr>
              <a:t>As a Leader </a:t>
            </a:r>
            <a:b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a:t>
            </a:r>
            <a: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t> </a:t>
            </a: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the Gartner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Magic Quadrant</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for SAP Implementation Services, Worldwide.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(July 2015)</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*See disclaimer</a:t>
            </a:r>
          </a:p>
        </p:txBody>
      </p:sp>
      <p:sp>
        <p:nvSpPr>
          <p:cNvPr id="43" name="Rectangle 42"/>
          <p:cNvSpPr/>
          <p:nvPr/>
        </p:nvSpPr>
        <p:spPr>
          <a:xfrm>
            <a:off x="1335856" y="4641153"/>
            <a:ext cx="1565451" cy="1557349"/>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0097CC"/>
                </a:solidFill>
                <a:effectLst/>
                <a:uLnTx/>
                <a:uFillTx/>
                <a:latin typeface="Arial" panose="020B0604020202020204" pitchFamily="34" charset="0"/>
                <a:ea typeface="+mn-ea"/>
                <a:cs typeface="Arial" panose="020B0604020202020204" pitchFamily="34" charset="0"/>
              </a:rPr>
              <a:t>In the Leaders category </a:t>
            </a:r>
            <a:b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Forrester Wave™: Global Infrastructure Outsourcing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Wave™, Q1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2015. (Jan 2015)</a:t>
            </a:r>
          </a:p>
        </p:txBody>
      </p:sp>
      <p:sp>
        <p:nvSpPr>
          <p:cNvPr id="44" name="Rectangle 43"/>
          <p:cNvSpPr/>
          <p:nvPr/>
        </p:nvSpPr>
        <p:spPr>
          <a:xfrm>
            <a:off x="1702689" y="2059133"/>
            <a:ext cx="1524084" cy="1557349"/>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0097CC"/>
                </a:solidFill>
                <a:effectLst/>
                <a:uLnTx/>
                <a:uFillTx/>
                <a:latin typeface="Arial" panose="020B0604020202020204" pitchFamily="34" charset="0"/>
                <a:ea typeface="+mn-ea"/>
                <a:cs typeface="Arial" panose="020B0604020202020204" pitchFamily="34" charset="0"/>
              </a:rPr>
              <a:t>In the Leaders category </a:t>
            </a:r>
            <a:b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Forrester Wave™:</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Salesforce.com Implementation Partners in 2015 (June 2015)</a:t>
            </a:r>
          </a:p>
        </p:txBody>
      </p:sp>
      <p:sp>
        <p:nvSpPr>
          <p:cNvPr id="45" name="Rectangle 44"/>
          <p:cNvSpPr/>
          <p:nvPr/>
        </p:nvSpPr>
        <p:spPr>
          <a:xfrm>
            <a:off x="3348169" y="2059133"/>
            <a:ext cx="1980690" cy="1557349"/>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0097CC"/>
                </a:solidFill>
                <a:effectLst/>
                <a:uLnTx/>
                <a:uFillTx/>
                <a:latin typeface="Arial" panose="020B0604020202020204" pitchFamily="34" charset="0"/>
                <a:ea typeface="+mn-ea"/>
                <a:cs typeface="Arial" panose="020B0604020202020204" pitchFamily="34" charset="0"/>
              </a:rPr>
              <a:t>As a Leader </a:t>
            </a:r>
            <a:b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IDC </a:t>
            </a:r>
            <a:r>
              <a:rPr kumimoji="0" lang="en-US" sz="1400" b="0"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MarketScape</a:t>
            </a: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 Worldwide Application Modernization Services for Digital Transformation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Vendor Assessment (Dec. 2015)</a:t>
            </a:r>
          </a:p>
        </p:txBody>
      </p:sp>
      <p:sp>
        <p:nvSpPr>
          <p:cNvPr id="46" name="Elipse 39"/>
          <p:cNvSpPr/>
          <p:nvPr/>
        </p:nvSpPr>
        <p:spPr>
          <a:xfrm>
            <a:off x="639362" y="3688625"/>
            <a:ext cx="295011" cy="295011"/>
          </a:xfrm>
          <a:prstGeom prst="ellipse">
            <a:avLst/>
          </a:prstGeom>
          <a:solidFill>
            <a:srgbClr val="12AB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47" name="CaixaDeTexto 26"/>
          <p:cNvSpPr txBox="1"/>
          <p:nvPr/>
        </p:nvSpPr>
        <p:spPr>
          <a:xfrm>
            <a:off x="198001" y="3983636"/>
            <a:ext cx="1119671"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98CC"/>
                </a:solidFill>
                <a:effectLst/>
                <a:uLnTx/>
                <a:uFillTx/>
                <a:latin typeface="Arial" panose="020B0604020202020204" pitchFamily="34" charset="0"/>
                <a:ea typeface="Segoe UI" panose="020B0502040204020203" pitchFamily="34" charset="0"/>
                <a:cs typeface="Arial" panose="020B0604020202020204" pitchFamily="34" charset="0"/>
              </a:rPr>
              <a:t>2015</a:t>
            </a:r>
            <a:endParaRPr kumimoji="0" lang="en-US" sz="2400" b="0" i="0" u="none" strike="noStrike" kern="0" cap="none" spc="0" normalizeH="0" baseline="0" noProof="0" dirty="0">
              <a:ln>
                <a:noFill/>
              </a:ln>
              <a:solidFill>
                <a:srgbClr val="0098CC"/>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48" name="CaixaDeTexto 26"/>
          <p:cNvSpPr txBox="1"/>
          <p:nvPr/>
        </p:nvSpPr>
        <p:spPr>
          <a:xfrm>
            <a:off x="4085918" y="3983636"/>
            <a:ext cx="1119671"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304C"/>
                </a:solidFill>
                <a:effectLst/>
                <a:uLnTx/>
                <a:uFillTx/>
                <a:latin typeface="Arial" panose="020B0604020202020204" pitchFamily="34" charset="0"/>
                <a:ea typeface="Segoe UI" panose="020B0502040204020203" pitchFamily="34" charset="0"/>
                <a:cs typeface="Arial" panose="020B0604020202020204" pitchFamily="34" charset="0"/>
              </a:rPr>
              <a:t>2016</a:t>
            </a:r>
            <a:endParaRPr kumimoji="0" lang="en-US" sz="2400" b="0" i="0" u="none" strike="noStrike" kern="0" cap="none" spc="0" normalizeH="0" baseline="0" noProof="0" dirty="0">
              <a:ln>
                <a:noFill/>
              </a:ln>
              <a:solidFill>
                <a:srgbClr val="FF304C"/>
              </a:solidFill>
              <a:effectLst/>
              <a:uLnTx/>
              <a:uFillTx/>
              <a:latin typeface="Arial" panose="020B0604020202020204" pitchFamily="34" charset="0"/>
              <a:ea typeface="Segoe UI" panose="020B0502040204020203" pitchFamily="34" charset="0"/>
              <a:cs typeface="Arial" panose="020B0604020202020204" pitchFamily="34" charset="0"/>
            </a:endParaRPr>
          </a:p>
        </p:txBody>
      </p:sp>
      <p:grpSp>
        <p:nvGrpSpPr>
          <p:cNvPr id="49" name="Group 48"/>
          <p:cNvGrpSpPr/>
          <p:nvPr/>
        </p:nvGrpSpPr>
        <p:grpSpPr>
          <a:xfrm>
            <a:off x="1269023" y="3784912"/>
            <a:ext cx="144000" cy="2304000"/>
            <a:chOff x="1196188" y="3830091"/>
            <a:chExt cx="133663" cy="2071752"/>
          </a:xfrm>
        </p:grpSpPr>
        <p:sp>
          <p:nvSpPr>
            <p:cNvPr id="50"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51" name="Straight Connector 50"/>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630980" y="2110774"/>
            <a:ext cx="144000" cy="1813118"/>
            <a:chOff x="1558777" y="2360711"/>
            <a:chExt cx="133663" cy="1603043"/>
          </a:xfrm>
        </p:grpSpPr>
        <p:sp>
          <p:nvSpPr>
            <p:cNvPr id="53" name="Elipse 39"/>
            <p:cNvSpPr/>
            <p:nvPr/>
          </p:nvSpPr>
          <p:spPr>
            <a:xfrm>
              <a:off x="1558777"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54" name="Straight Connector 53"/>
            <p:cNvCxnSpPr/>
            <p:nvPr/>
          </p:nvCxnSpPr>
          <p:spPr>
            <a:xfrm flipV="1">
              <a:off x="1625608" y="2360711"/>
              <a:ext cx="0" cy="1520594"/>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2904173" y="3784912"/>
            <a:ext cx="144000" cy="2304000"/>
            <a:chOff x="2368888" y="3830091"/>
            <a:chExt cx="133663" cy="2071752"/>
          </a:xfrm>
        </p:grpSpPr>
        <p:sp>
          <p:nvSpPr>
            <p:cNvPr id="72" name="Elipse 39"/>
            <p:cNvSpPr/>
            <p:nvPr/>
          </p:nvSpPr>
          <p:spPr>
            <a:xfrm>
              <a:off x="23688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73" name="Straight Connector 72"/>
            <p:cNvCxnSpPr/>
            <p:nvPr/>
          </p:nvCxnSpPr>
          <p:spPr>
            <a:xfrm flipV="1">
              <a:off x="24376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3263350" y="2110775"/>
            <a:ext cx="144000" cy="1813119"/>
            <a:chOff x="1558777" y="2360711"/>
            <a:chExt cx="133663" cy="1603043"/>
          </a:xfrm>
        </p:grpSpPr>
        <p:sp>
          <p:nvSpPr>
            <p:cNvPr id="75" name="Elipse 39"/>
            <p:cNvSpPr/>
            <p:nvPr/>
          </p:nvSpPr>
          <p:spPr>
            <a:xfrm>
              <a:off x="1558777"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76" name="Straight Connector 75"/>
            <p:cNvCxnSpPr/>
            <p:nvPr/>
          </p:nvCxnSpPr>
          <p:spPr>
            <a:xfrm flipV="1">
              <a:off x="1625608" y="2360711"/>
              <a:ext cx="0" cy="1520593"/>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5101624" y="4641153"/>
            <a:ext cx="1567855" cy="1557349"/>
          </a:xfrm>
          <a:prstGeom prst="rect">
            <a:avLst/>
          </a:prstGeom>
        </p:spPr>
        <p:txBody>
          <a:bodyPr wrap="square">
            <a:spAutoFit/>
          </a:bodyPr>
          <a:lstStyle/>
          <a:p>
            <a:pPr lvl="0" defTabSz="914616">
              <a:lnSpc>
                <a:spcPct val="85000"/>
              </a:lnSpc>
              <a:buClr>
                <a:srgbClr val="0098CC"/>
              </a:buClr>
              <a:defRPr/>
            </a:pPr>
            <a: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t>As a Leader</a:t>
            </a:r>
            <a:b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Forrester </a:t>
            </a:r>
            <a:r>
              <a:rPr lang="en-US" sz="1400" kern="0" dirty="0">
                <a:solidFill>
                  <a:srgbClr val="324146"/>
                </a:solidFill>
                <a:latin typeface="Arial" panose="020B0604020202020204" pitchFamily="34" charset="0"/>
                <a:cs typeface="Arial" panose="020B0604020202020204" pitchFamily="34" charset="0"/>
              </a:rPr>
              <a:t>Wave ™: </a:t>
            </a: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Services Providers For Next-Generation SAP Products, Q1 2016</a:t>
            </a:r>
          </a:p>
        </p:txBody>
      </p:sp>
      <p:sp>
        <p:nvSpPr>
          <p:cNvPr id="78" name="Rectangle 77"/>
          <p:cNvSpPr/>
          <p:nvPr/>
        </p:nvSpPr>
        <p:spPr>
          <a:xfrm>
            <a:off x="5383533" y="2059133"/>
            <a:ext cx="1625405" cy="1740476"/>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t>In the Leaders category </a:t>
            </a:r>
            <a:b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Forrester Wave™: Services Providers for Next-Generation Oracle application projects, Q3 2016</a:t>
            </a:r>
          </a:p>
          <a:p>
            <a:pPr marL="0" marR="0" lvl="0" indent="0" algn="l" defTabSz="914616" rtl="0" eaLnBrk="1" fontAlgn="auto" latinLnBrk="0" hangingPunct="1">
              <a:lnSpc>
                <a:spcPct val="85000"/>
              </a:lnSpc>
              <a:spcBef>
                <a:spcPts val="0"/>
              </a:spcBef>
              <a:spcAft>
                <a:spcPts val="0"/>
              </a:spcAft>
              <a:buClr>
                <a:srgbClr val="0098CC"/>
              </a:buClr>
              <a:buSzTx/>
              <a:buFontTx/>
              <a:buNone/>
              <a:tabLst/>
              <a:defRPr/>
            </a:pPr>
            <a:endPar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endParaRPr>
          </a:p>
        </p:txBody>
      </p:sp>
      <p:sp>
        <p:nvSpPr>
          <p:cNvPr id="79" name="Rectangle 78"/>
          <p:cNvSpPr/>
          <p:nvPr/>
        </p:nvSpPr>
        <p:spPr>
          <a:xfrm>
            <a:off x="6631160" y="4253758"/>
            <a:ext cx="1885786" cy="1923604"/>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t>As a Major Player</a:t>
            </a:r>
            <a:br>
              <a:rPr kumimoji="0" lang="en-US" sz="1400" b="1" i="0" u="none" strike="noStrike" kern="0" cap="none" spc="0" normalizeH="0" baseline="0" noProof="0" dirty="0">
                <a:ln>
                  <a:noFill/>
                </a:ln>
                <a:solidFill>
                  <a:srgbClr val="691C7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IDC </a:t>
            </a:r>
            <a:r>
              <a:rPr kumimoji="0" lang="en-US" sz="1400" b="0"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MarketScape</a:t>
            </a: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 Worldwide Business Analytics Consulting and Systems Integration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Services 2016 Vendor Assessment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(Apr 2016)</a:t>
            </a:r>
          </a:p>
        </p:txBody>
      </p:sp>
      <p:sp>
        <p:nvSpPr>
          <p:cNvPr id="80" name="Rectangle 79"/>
          <p:cNvSpPr/>
          <p:nvPr/>
        </p:nvSpPr>
        <p:spPr>
          <a:xfrm>
            <a:off x="7167739" y="2059133"/>
            <a:ext cx="2242961" cy="1374222"/>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t>As a Major Player</a:t>
            </a:r>
            <a:b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IDC </a:t>
            </a:r>
            <a:r>
              <a:rPr kumimoji="0" lang="en-US" sz="1400" b="0"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MarketScape</a:t>
            </a: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 Worldwide Big Data Consulting and Systems Integration Services 2016 Vendor Assessment  </a:t>
            </a:r>
            <a:b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(May 2016)</a:t>
            </a:r>
          </a:p>
        </p:txBody>
      </p:sp>
      <p:sp>
        <p:nvSpPr>
          <p:cNvPr id="81" name="Rectangle 80"/>
          <p:cNvSpPr/>
          <p:nvPr/>
        </p:nvSpPr>
        <p:spPr>
          <a:xfrm>
            <a:off x="8472201" y="4433633"/>
            <a:ext cx="1879663" cy="1740476"/>
          </a:xfrm>
          <a:prstGeom prst="rect">
            <a:avLst/>
          </a:prstGeom>
        </p:spPr>
        <p:txBody>
          <a:bodyPr wrap="square">
            <a:spAutoFit/>
          </a:bodyPr>
          <a:lstStyle/>
          <a:p>
            <a:pPr marL="0" marR="0" lvl="0" indent="0" algn="l" defTabSz="914616" rtl="0" eaLnBrk="1" fontAlgn="auto" latinLnBrk="0" hangingPunct="1">
              <a:lnSpc>
                <a:spcPct val="85000"/>
              </a:lnSpc>
              <a:spcBef>
                <a:spcPts val="0"/>
              </a:spcBef>
              <a:spcAft>
                <a:spcPts val="0"/>
              </a:spcAft>
              <a:buClr>
                <a:srgbClr val="0098CC"/>
              </a:buClr>
              <a:buSzTx/>
              <a:buFontTx/>
              <a:buNone/>
              <a:tabLst/>
              <a:defRPr/>
            </a:pPr>
            <a: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t>As a Major Player</a:t>
            </a:r>
            <a:br>
              <a:rPr kumimoji="0" lang="en-US" sz="1400" b="1" i="0" u="none" strike="noStrike" kern="0" cap="none" spc="0" normalizeH="0" baseline="0" noProof="0" dirty="0">
                <a:ln>
                  <a:noFill/>
                </a:ln>
                <a:solidFill>
                  <a:srgbClr val="FF304C"/>
                </a:solidFill>
                <a:effectLst/>
                <a:uLnTx/>
                <a:uFillTx/>
                <a:latin typeface="Arial" panose="020B0604020202020204" pitchFamily="34" charset="0"/>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in the IDC </a:t>
            </a:r>
            <a:r>
              <a:rPr kumimoji="0" lang="en-US" sz="1400" b="0"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MarketScape</a:t>
            </a:r>
            <a:r>
              <a:rPr kumimoji="0" lang="en-US" sz="1400" b="0"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 on Digital Strategy Consulting in 2016 for Worldwide, North America, EMEA and Asia Pacific (May 2016) </a:t>
            </a:r>
          </a:p>
        </p:txBody>
      </p:sp>
      <p:sp>
        <p:nvSpPr>
          <p:cNvPr id="82" name="Elipse 39"/>
          <p:cNvSpPr/>
          <p:nvPr/>
        </p:nvSpPr>
        <p:spPr>
          <a:xfrm>
            <a:off x="4516391" y="3688625"/>
            <a:ext cx="295011" cy="295011"/>
          </a:xfrm>
          <a:prstGeom prst="ellipse">
            <a:avLst/>
          </a:prstGeom>
          <a:solidFill>
            <a:srgbClr val="FF30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grpSp>
        <p:nvGrpSpPr>
          <p:cNvPr id="83" name="Group 82"/>
          <p:cNvGrpSpPr/>
          <p:nvPr/>
        </p:nvGrpSpPr>
        <p:grpSpPr>
          <a:xfrm>
            <a:off x="5018427" y="3784912"/>
            <a:ext cx="144000" cy="2304000"/>
            <a:chOff x="1196188" y="3830091"/>
            <a:chExt cx="133663" cy="2071752"/>
          </a:xfrm>
        </p:grpSpPr>
        <p:sp>
          <p:nvSpPr>
            <p:cNvPr id="84"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85" name="Straight Connector 84"/>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5299549" y="2110775"/>
            <a:ext cx="144000" cy="1813119"/>
            <a:chOff x="1558777" y="2360711"/>
            <a:chExt cx="133663" cy="1603043"/>
          </a:xfrm>
        </p:grpSpPr>
        <p:sp>
          <p:nvSpPr>
            <p:cNvPr id="87" name="Elipse 39"/>
            <p:cNvSpPr/>
            <p:nvPr/>
          </p:nvSpPr>
          <p:spPr>
            <a:xfrm>
              <a:off x="1558777"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88" name="Straight Connector 87"/>
            <p:cNvCxnSpPr/>
            <p:nvPr/>
          </p:nvCxnSpPr>
          <p:spPr>
            <a:xfrm flipV="1">
              <a:off x="1625608" y="2360711"/>
              <a:ext cx="0" cy="1520593"/>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6547963" y="3784912"/>
            <a:ext cx="144000" cy="2304000"/>
            <a:chOff x="1196188" y="3830091"/>
            <a:chExt cx="133663" cy="2071752"/>
          </a:xfrm>
        </p:grpSpPr>
        <p:sp>
          <p:nvSpPr>
            <p:cNvPr id="90"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91" name="Straight Connector 90"/>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7086468" y="2110775"/>
            <a:ext cx="144000" cy="1813118"/>
            <a:chOff x="1558777" y="2244994"/>
            <a:chExt cx="133663" cy="1718760"/>
          </a:xfrm>
        </p:grpSpPr>
        <p:sp>
          <p:nvSpPr>
            <p:cNvPr id="93" name="Elipse 39"/>
            <p:cNvSpPr/>
            <p:nvPr/>
          </p:nvSpPr>
          <p:spPr>
            <a:xfrm>
              <a:off x="1558777"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94" name="Straight Connector 93"/>
            <p:cNvCxnSpPr/>
            <p:nvPr/>
          </p:nvCxnSpPr>
          <p:spPr>
            <a:xfrm flipV="1">
              <a:off x="1625608" y="2244994"/>
              <a:ext cx="0" cy="1636310"/>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8372946" y="3784912"/>
            <a:ext cx="144000" cy="2304000"/>
            <a:chOff x="1196188" y="3830091"/>
            <a:chExt cx="133663" cy="2071752"/>
          </a:xfrm>
        </p:grpSpPr>
        <p:sp>
          <p:nvSpPr>
            <p:cNvPr id="96"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cxnSp>
          <p:nvCxnSpPr>
            <p:cNvPr id="97" name="Straight Connector 96"/>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04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22" presetClass="entr" presetSubtype="8" fill="hold" nodeType="withEffect">
                                  <p:stCondLst>
                                    <p:cond delay="25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22" presetClass="entr" presetSubtype="4" fill="hold" nodeType="withEffect">
                                  <p:stCondLst>
                                    <p:cond delay="50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par>
                          <p:cTn id="29" fill="hold">
                            <p:stCondLst>
                              <p:cond delay="1750"/>
                            </p:stCondLst>
                            <p:childTnLst>
                              <p:par>
                                <p:cTn id="30" presetID="22" presetClass="entr" presetSubtype="1"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22" presetClass="entr" presetSubtype="4" fill="hold" nodeType="withEffect">
                                  <p:stCondLst>
                                    <p:cond delay="500"/>
                                  </p:stCondLst>
                                  <p:childTnLst>
                                    <p:set>
                                      <p:cBhvr>
                                        <p:cTn id="37" dur="1" fill="hold">
                                          <p:stCondLst>
                                            <p:cond delay="0"/>
                                          </p:stCondLst>
                                        </p:cTn>
                                        <p:tgtEl>
                                          <p:spTgt spid="74"/>
                                        </p:tgtEl>
                                        <p:attrNameLst>
                                          <p:attrName>style.visibility</p:attrName>
                                        </p:attrNameLst>
                                      </p:cBhvr>
                                      <p:to>
                                        <p:strVal val="visible"/>
                                      </p:to>
                                    </p:set>
                                    <p:animEffect transition="in" filter="wipe(down)">
                                      <p:cBhvr>
                                        <p:cTn id="38" dur="500"/>
                                        <p:tgtEl>
                                          <p:spTgt spid="74"/>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childTnLst>
                          </p:cTn>
                        </p:par>
                        <p:par>
                          <p:cTn id="42" fill="hold">
                            <p:stCondLst>
                              <p:cond delay="2750"/>
                            </p:stCondLst>
                            <p:childTnLst>
                              <p:par>
                                <p:cTn id="43" presetID="53" presetClass="entr" presetSubtype="16" fill="hold" grpId="0" nodeType="afterEffect">
                                  <p:stCondLst>
                                    <p:cond delay="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animEffect transition="in" filter="fade">
                                      <p:cBhvr>
                                        <p:cTn id="47" dur="500"/>
                                        <p:tgtEl>
                                          <p:spTgt spid="8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par>
                          <p:cTn id="51" fill="hold">
                            <p:stCondLst>
                              <p:cond delay="3250"/>
                            </p:stCondLst>
                            <p:childTnLst>
                              <p:par>
                                <p:cTn id="52" presetID="22" presetClass="entr" presetSubtype="1" fill="hold" nodeType="after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up)">
                                      <p:cBhvr>
                                        <p:cTn id="54" dur="500"/>
                                        <p:tgtEl>
                                          <p:spTgt spid="8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22" presetClass="entr" presetSubtype="4" fill="hold" nodeType="withEffect">
                                  <p:stCondLst>
                                    <p:cond delay="500"/>
                                  </p:stCondLst>
                                  <p:childTnLst>
                                    <p:set>
                                      <p:cBhvr>
                                        <p:cTn id="59" dur="1" fill="hold">
                                          <p:stCondLst>
                                            <p:cond delay="0"/>
                                          </p:stCondLst>
                                        </p:cTn>
                                        <p:tgtEl>
                                          <p:spTgt spid="86"/>
                                        </p:tgtEl>
                                        <p:attrNameLst>
                                          <p:attrName>style.visibility</p:attrName>
                                        </p:attrNameLst>
                                      </p:cBhvr>
                                      <p:to>
                                        <p:strVal val="visible"/>
                                      </p:to>
                                    </p:set>
                                    <p:animEffect transition="in" filter="wipe(down)">
                                      <p:cBhvr>
                                        <p:cTn id="60" dur="500"/>
                                        <p:tgtEl>
                                          <p:spTgt spid="86"/>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par>
                          <p:cTn id="64" fill="hold">
                            <p:stCondLst>
                              <p:cond delay="4250"/>
                            </p:stCondLst>
                            <p:childTnLst>
                              <p:par>
                                <p:cTn id="65" presetID="22" presetClass="entr" presetSubtype="1" fill="hold"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up)">
                                      <p:cBhvr>
                                        <p:cTn id="67" dur="500"/>
                                        <p:tgtEl>
                                          <p:spTgt spid="8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childTnLst>
                                </p:cTn>
                              </p:par>
                              <p:par>
                                <p:cTn id="71" presetID="22" presetClass="entr" presetSubtype="4" fill="hold" nodeType="withEffect">
                                  <p:stCondLst>
                                    <p:cond delay="500"/>
                                  </p:stCondLst>
                                  <p:childTnLst>
                                    <p:set>
                                      <p:cBhvr>
                                        <p:cTn id="72" dur="1" fill="hold">
                                          <p:stCondLst>
                                            <p:cond delay="0"/>
                                          </p:stCondLst>
                                        </p:cTn>
                                        <p:tgtEl>
                                          <p:spTgt spid="92"/>
                                        </p:tgtEl>
                                        <p:attrNameLst>
                                          <p:attrName>style.visibility</p:attrName>
                                        </p:attrNameLst>
                                      </p:cBhvr>
                                      <p:to>
                                        <p:strVal val="visible"/>
                                      </p:to>
                                    </p:set>
                                    <p:animEffect transition="in" filter="wipe(down)">
                                      <p:cBhvr>
                                        <p:cTn id="73" dur="500"/>
                                        <p:tgtEl>
                                          <p:spTgt spid="92"/>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par>
                          <p:cTn id="77" fill="hold">
                            <p:stCondLst>
                              <p:cond delay="5250"/>
                            </p:stCondLst>
                            <p:childTnLst>
                              <p:par>
                                <p:cTn id="78" presetID="22" presetClass="entr" presetSubtype="1" fill="hold" nodeType="after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wipe(up)">
                                      <p:cBhvr>
                                        <p:cTn id="80" dur="500"/>
                                        <p:tgtEl>
                                          <p:spTgt spid="9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2" presetClass="entr" presetSubtype="1" decel="100000" fill="hold" nodeType="withEffect">
                                  <p:stCondLst>
                                    <p:cond delay="250"/>
                                  </p:stCondLst>
                                  <p:childTnLst>
                                    <p:set>
                                      <p:cBhvr>
                                        <p:cTn id="85" dur="1" fill="hold">
                                          <p:stCondLst>
                                            <p:cond delay="0"/>
                                          </p:stCondLst>
                                        </p:cTn>
                                        <p:tgtEl>
                                          <p:spTgt spid="41"/>
                                        </p:tgtEl>
                                        <p:attrNameLst>
                                          <p:attrName>style.visibility</p:attrName>
                                        </p:attrNameLst>
                                      </p:cBhvr>
                                      <p:to>
                                        <p:strVal val="visible"/>
                                      </p:to>
                                    </p:set>
                                    <p:anim calcmode="lin" valueType="num">
                                      <p:cBhvr additive="base">
                                        <p:cTn id="86" dur="750" fill="hold"/>
                                        <p:tgtEl>
                                          <p:spTgt spid="41"/>
                                        </p:tgtEl>
                                        <p:attrNameLst>
                                          <p:attrName>ppt_x</p:attrName>
                                        </p:attrNameLst>
                                      </p:cBhvr>
                                      <p:tavLst>
                                        <p:tav tm="0">
                                          <p:val>
                                            <p:strVal val="#ppt_x"/>
                                          </p:val>
                                        </p:tav>
                                        <p:tav tm="100000">
                                          <p:val>
                                            <p:strVal val="#ppt_x"/>
                                          </p:val>
                                        </p:tav>
                                      </p:tavLst>
                                    </p:anim>
                                    <p:anim calcmode="lin" valueType="num">
                                      <p:cBhvr additive="base">
                                        <p:cTn id="87" dur="75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animBg="1"/>
      <p:bldP spid="47" grpId="0"/>
      <p:bldP spid="48" grpId="0"/>
      <p:bldP spid="77" grpId="0"/>
      <p:bldP spid="78" grpId="0"/>
      <p:bldP spid="79" grpId="0"/>
      <p:bldP spid="80" grpId="0"/>
      <p:bldP spid="81" grpId="0"/>
      <p:bldP spid="8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7669870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0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From a start-up …to a global leader </a:t>
            </a:r>
          </a:p>
        </p:txBody>
      </p:sp>
      <p:sp>
        <p:nvSpPr>
          <p:cNvPr id="37" name="Freeform 13">
            <a:extLst>
              <a:ext uri="{FF2B5EF4-FFF2-40B4-BE49-F238E27FC236}">
                <a16:creationId xmlns:a16="http://schemas.microsoft.com/office/drawing/2014/main" id="{0AC344C2-9596-485C-84D2-B90BF786EAF4}"/>
              </a:ext>
            </a:extLst>
          </p:cNvPr>
          <p:cNvSpPr>
            <a:spLocks/>
          </p:cNvSpPr>
          <p:nvPr/>
        </p:nvSpPr>
        <p:spPr bwMode="auto">
          <a:xfrm rot="16200000">
            <a:off x="4055627" y="-1290943"/>
            <a:ext cx="4015569" cy="12305176"/>
          </a:xfrm>
          <a:custGeom>
            <a:avLst/>
            <a:gdLst>
              <a:gd name="T0" fmla="*/ 908 w 1514"/>
              <a:gd name="T1" fmla="*/ 2991 h 2991"/>
              <a:gd name="T2" fmla="*/ 908 w 1514"/>
              <a:gd name="T3" fmla="*/ 2336 h 2991"/>
              <a:gd name="T4" fmla="*/ 1317 w 1514"/>
              <a:gd name="T5" fmla="*/ 1193 h 2991"/>
              <a:gd name="T6" fmla="*/ 1121 w 1514"/>
              <a:gd name="T7" fmla="*/ 0 h 2991"/>
              <a:gd name="T8" fmla="*/ 0 w 1514"/>
              <a:gd name="T9" fmla="*/ 0 h 2991"/>
              <a:gd name="T10" fmla="*/ 0 w 1514"/>
              <a:gd name="T11" fmla="*/ 2991 h 2991"/>
              <a:gd name="T12" fmla="*/ 908 w 1514"/>
              <a:gd name="T13" fmla="*/ 2991 h 2991"/>
              <a:gd name="connsiteX0" fmla="*/ 5997 w 9112"/>
              <a:gd name="connsiteY0" fmla="*/ 10318 h 10318"/>
              <a:gd name="connsiteX1" fmla="*/ 5997 w 9112"/>
              <a:gd name="connsiteY1" fmla="*/ 8128 h 10318"/>
              <a:gd name="connsiteX2" fmla="*/ 8699 w 9112"/>
              <a:gd name="connsiteY2" fmla="*/ 4307 h 10318"/>
              <a:gd name="connsiteX3" fmla="*/ 7404 w 9112"/>
              <a:gd name="connsiteY3" fmla="*/ 318 h 10318"/>
              <a:gd name="connsiteX4" fmla="*/ 2648 w 9112"/>
              <a:gd name="connsiteY4" fmla="*/ 252 h 10318"/>
              <a:gd name="connsiteX5" fmla="*/ 0 w 9112"/>
              <a:gd name="connsiteY5" fmla="*/ 10318 h 10318"/>
              <a:gd name="connsiteX6" fmla="*/ 5997 w 9112"/>
              <a:gd name="connsiteY6" fmla="*/ 10318 h 10318"/>
              <a:gd name="connsiteX0" fmla="*/ 3716 w 7136"/>
              <a:gd name="connsiteY0" fmla="*/ 10000 h 10000"/>
              <a:gd name="connsiteX1" fmla="*/ 3716 w 7136"/>
              <a:gd name="connsiteY1" fmla="*/ 7877 h 10000"/>
              <a:gd name="connsiteX2" fmla="*/ 6682 w 7136"/>
              <a:gd name="connsiteY2" fmla="*/ 4174 h 10000"/>
              <a:gd name="connsiteX3" fmla="*/ 5261 w 7136"/>
              <a:gd name="connsiteY3" fmla="*/ 308 h 10000"/>
              <a:gd name="connsiteX4" fmla="*/ 41 w 7136"/>
              <a:gd name="connsiteY4" fmla="*/ 244 h 10000"/>
              <a:gd name="connsiteX5" fmla="*/ 0 w 7136"/>
              <a:gd name="connsiteY5" fmla="*/ 9991 h 10000"/>
              <a:gd name="connsiteX6" fmla="*/ 3716 w 7136"/>
              <a:gd name="connsiteY6" fmla="*/ 10000 h 10000"/>
              <a:gd name="connsiteX0" fmla="*/ 5150 w 9943"/>
              <a:gd name="connsiteY0" fmla="*/ 10000 h 10000"/>
              <a:gd name="connsiteX1" fmla="*/ 5150 w 9943"/>
              <a:gd name="connsiteY1" fmla="*/ 7877 h 10000"/>
              <a:gd name="connsiteX2" fmla="*/ 9307 w 9943"/>
              <a:gd name="connsiteY2" fmla="*/ 4174 h 10000"/>
              <a:gd name="connsiteX3" fmla="*/ 7315 w 9943"/>
              <a:gd name="connsiteY3" fmla="*/ 308 h 10000"/>
              <a:gd name="connsiteX4" fmla="*/ 0 w 9943"/>
              <a:gd name="connsiteY4" fmla="*/ 244 h 10000"/>
              <a:gd name="connsiteX5" fmla="*/ 0 w 9943"/>
              <a:gd name="connsiteY5" fmla="*/ 9991 h 10000"/>
              <a:gd name="connsiteX6" fmla="*/ 5150 w 9943"/>
              <a:gd name="connsiteY6" fmla="*/ 10000 h 10000"/>
              <a:gd name="connsiteX0" fmla="*/ 5180 w 10019"/>
              <a:gd name="connsiteY0" fmla="*/ 9772 h 9772"/>
              <a:gd name="connsiteX1" fmla="*/ 5180 w 10019"/>
              <a:gd name="connsiteY1" fmla="*/ 7649 h 9772"/>
              <a:gd name="connsiteX2" fmla="*/ 9360 w 10019"/>
              <a:gd name="connsiteY2" fmla="*/ 3946 h 9772"/>
              <a:gd name="connsiteX3" fmla="*/ 7357 w 10019"/>
              <a:gd name="connsiteY3" fmla="*/ 80 h 9772"/>
              <a:gd name="connsiteX4" fmla="*/ 0 w 10019"/>
              <a:gd name="connsiteY4" fmla="*/ 16 h 9772"/>
              <a:gd name="connsiteX5" fmla="*/ 0 w 10019"/>
              <a:gd name="connsiteY5" fmla="*/ 9763 h 9772"/>
              <a:gd name="connsiteX6" fmla="*/ 5180 w 10019"/>
              <a:gd name="connsiteY6" fmla="*/ 9772 h 9772"/>
              <a:gd name="connsiteX0" fmla="*/ 5170 w 10026"/>
              <a:gd name="connsiteY0" fmla="*/ 10016 h 10016"/>
              <a:gd name="connsiteX1" fmla="*/ 5170 w 10026"/>
              <a:gd name="connsiteY1" fmla="*/ 7843 h 10016"/>
              <a:gd name="connsiteX2" fmla="*/ 9342 w 10026"/>
              <a:gd name="connsiteY2" fmla="*/ 4054 h 10016"/>
              <a:gd name="connsiteX3" fmla="*/ 7486 w 10026"/>
              <a:gd name="connsiteY3" fmla="*/ 70 h 10016"/>
              <a:gd name="connsiteX4" fmla="*/ 0 w 10026"/>
              <a:gd name="connsiteY4" fmla="*/ 32 h 10016"/>
              <a:gd name="connsiteX5" fmla="*/ 0 w 10026"/>
              <a:gd name="connsiteY5" fmla="*/ 10007 h 10016"/>
              <a:gd name="connsiteX6" fmla="*/ 5170 w 10026"/>
              <a:gd name="connsiteY6" fmla="*/ 10016 h 10016"/>
              <a:gd name="connsiteX0" fmla="*/ 5170 w 10021"/>
              <a:gd name="connsiteY0" fmla="*/ 10011 h 10011"/>
              <a:gd name="connsiteX1" fmla="*/ 5170 w 10021"/>
              <a:gd name="connsiteY1" fmla="*/ 7838 h 10011"/>
              <a:gd name="connsiteX2" fmla="*/ 9342 w 10021"/>
              <a:gd name="connsiteY2" fmla="*/ 4049 h 10011"/>
              <a:gd name="connsiteX3" fmla="*/ 7457 w 10021"/>
              <a:gd name="connsiteY3" fmla="*/ 74 h 10011"/>
              <a:gd name="connsiteX4" fmla="*/ 0 w 10021"/>
              <a:gd name="connsiteY4" fmla="*/ 27 h 10011"/>
              <a:gd name="connsiteX5" fmla="*/ 0 w 10021"/>
              <a:gd name="connsiteY5" fmla="*/ 10002 h 10011"/>
              <a:gd name="connsiteX6" fmla="*/ 5170 w 10021"/>
              <a:gd name="connsiteY6" fmla="*/ 10011 h 10011"/>
              <a:gd name="connsiteX0" fmla="*/ 5170 w 10026"/>
              <a:gd name="connsiteY0" fmla="*/ 9996 h 9996"/>
              <a:gd name="connsiteX1" fmla="*/ 5170 w 10026"/>
              <a:gd name="connsiteY1" fmla="*/ 7823 h 9996"/>
              <a:gd name="connsiteX2" fmla="*/ 9342 w 10026"/>
              <a:gd name="connsiteY2" fmla="*/ 4034 h 9996"/>
              <a:gd name="connsiteX3" fmla="*/ 7486 w 10026"/>
              <a:gd name="connsiteY3" fmla="*/ 87 h 9996"/>
              <a:gd name="connsiteX4" fmla="*/ 0 w 10026"/>
              <a:gd name="connsiteY4" fmla="*/ 12 h 9996"/>
              <a:gd name="connsiteX5" fmla="*/ 0 w 10026"/>
              <a:gd name="connsiteY5" fmla="*/ 9987 h 9996"/>
              <a:gd name="connsiteX6" fmla="*/ 5170 w 10026"/>
              <a:gd name="connsiteY6" fmla="*/ 9996 h 9996"/>
              <a:gd name="connsiteX0" fmla="*/ 5157 w 10017"/>
              <a:gd name="connsiteY0" fmla="*/ 10014 h 10014"/>
              <a:gd name="connsiteX1" fmla="*/ 5157 w 10017"/>
              <a:gd name="connsiteY1" fmla="*/ 7840 h 10014"/>
              <a:gd name="connsiteX2" fmla="*/ 9318 w 10017"/>
              <a:gd name="connsiteY2" fmla="*/ 4050 h 10014"/>
              <a:gd name="connsiteX3" fmla="*/ 7553 w 10017"/>
              <a:gd name="connsiteY3" fmla="*/ 73 h 10014"/>
              <a:gd name="connsiteX4" fmla="*/ 0 w 10017"/>
              <a:gd name="connsiteY4" fmla="*/ 26 h 10014"/>
              <a:gd name="connsiteX5" fmla="*/ 0 w 10017"/>
              <a:gd name="connsiteY5" fmla="*/ 10005 h 10014"/>
              <a:gd name="connsiteX6" fmla="*/ 5157 w 10017"/>
              <a:gd name="connsiteY6" fmla="*/ 10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7" h="10014">
                <a:moveTo>
                  <a:pt x="5157" y="10014"/>
                </a:moveTo>
                <a:cubicBezTo>
                  <a:pt x="5157" y="10014"/>
                  <a:pt x="11322" y="8620"/>
                  <a:pt x="5157" y="7840"/>
                </a:cubicBezTo>
                <a:cubicBezTo>
                  <a:pt x="-996" y="7062"/>
                  <a:pt x="2432" y="5247"/>
                  <a:pt x="9318" y="4050"/>
                </a:cubicBezTo>
                <a:cubicBezTo>
                  <a:pt x="11046" y="1681"/>
                  <a:pt x="9233" y="201"/>
                  <a:pt x="7553" y="73"/>
                </a:cubicBezTo>
                <a:cubicBezTo>
                  <a:pt x="5827" y="-58"/>
                  <a:pt x="0" y="26"/>
                  <a:pt x="0" y="26"/>
                </a:cubicBezTo>
                <a:lnTo>
                  <a:pt x="0" y="10005"/>
                </a:lnTo>
                <a:lnTo>
                  <a:pt x="5157" y="10014"/>
                </a:ln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8" name="Picture 37">
            <a:extLst>
              <a:ext uri="{FF2B5EF4-FFF2-40B4-BE49-F238E27FC236}">
                <a16:creationId xmlns:a16="http://schemas.microsoft.com/office/drawing/2014/main" id="{D38A818D-A945-4638-BD12-1B0EF4896191}"/>
              </a:ext>
            </a:extLst>
          </p:cNvPr>
          <p:cNvPicPr>
            <a:picLocks noChangeAspect="1"/>
          </p:cNvPicPr>
          <p:nvPr/>
        </p:nvPicPr>
        <p:blipFill rotWithShape="1">
          <a:blip r:embed="rId6">
            <a:extLst>
              <a:ext uri="{28A0092B-C50C-407E-A947-70E740481C1C}">
                <a14:useLocalDpi xmlns:a14="http://schemas.microsoft.com/office/drawing/2010/main" val="0"/>
              </a:ext>
            </a:extLst>
          </a:blip>
          <a:srcRect l="31466" t="34259" r="40831" b="26563"/>
          <a:stretch/>
        </p:blipFill>
        <p:spPr>
          <a:xfrm>
            <a:off x="2728928" y="2800247"/>
            <a:ext cx="2606301" cy="2073788"/>
          </a:xfrm>
          <a:prstGeom prst="rect">
            <a:avLst/>
          </a:prstGeom>
        </p:spPr>
      </p:pic>
      <p:pic>
        <p:nvPicPr>
          <p:cNvPr id="39" name="Picture 38">
            <a:extLst>
              <a:ext uri="{FF2B5EF4-FFF2-40B4-BE49-F238E27FC236}">
                <a16:creationId xmlns:a16="http://schemas.microsoft.com/office/drawing/2014/main" id="{CC87EEF9-7EA4-4CD2-BEF9-28CFBB86717A}"/>
              </a:ext>
            </a:extLst>
          </p:cNvPr>
          <p:cNvPicPr>
            <a:picLocks noChangeAspect="1"/>
          </p:cNvPicPr>
          <p:nvPr/>
        </p:nvPicPr>
        <p:blipFill rotWithShape="1">
          <a:blip r:embed="rId7">
            <a:extLst>
              <a:ext uri="{28A0092B-C50C-407E-A947-70E740481C1C}">
                <a14:useLocalDpi xmlns:a14="http://schemas.microsoft.com/office/drawing/2010/main" val="0"/>
              </a:ext>
            </a:extLst>
          </a:blip>
          <a:srcRect t="51296" r="66775"/>
          <a:stretch/>
        </p:blipFill>
        <p:spPr>
          <a:xfrm>
            <a:off x="1524" y="4057753"/>
            <a:ext cx="2733224" cy="2254258"/>
          </a:xfrm>
          <a:prstGeom prst="rect">
            <a:avLst/>
          </a:prstGeom>
        </p:spPr>
      </p:pic>
      <p:sp>
        <p:nvSpPr>
          <p:cNvPr id="40" name="CaixaDeTexto 3">
            <a:extLst>
              <a:ext uri="{FF2B5EF4-FFF2-40B4-BE49-F238E27FC236}">
                <a16:creationId xmlns:a16="http://schemas.microsoft.com/office/drawing/2014/main" id="{242B9095-9B3B-408B-9639-E4485867A647}"/>
              </a:ext>
            </a:extLst>
          </p:cNvPr>
          <p:cNvSpPr txBox="1"/>
          <p:nvPr/>
        </p:nvSpPr>
        <p:spPr>
          <a:xfrm>
            <a:off x="5655280" y="2106871"/>
            <a:ext cx="1520046" cy="798680"/>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7 people in Grenoble, France</a:t>
            </a:r>
          </a:p>
        </p:txBody>
      </p:sp>
      <p:sp>
        <p:nvSpPr>
          <p:cNvPr id="41" name="Rectangle 40">
            <a:extLst>
              <a:ext uri="{FF2B5EF4-FFF2-40B4-BE49-F238E27FC236}">
                <a16:creationId xmlns:a16="http://schemas.microsoft.com/office/drawing/2014/main" id="{920CFD77-FE4B-403C-BF4E-0669B0C9B3A1}"/>
              </a:ext>
            </a:extLst>
          </p:cNvPr>
          <p:cNvSpPr/>
          <p:nvPr/>
        </p:nvSpPr>
        <p:spPr>
          <a:xfrm>
            <a:off x="5592000" y="1521453"/>
            <a:ext cx="1646606" cy="615553"/>
          </a:xfrm>
          <a:prstGeom prst="rect">
            <a:avLst/>
          </a:prstGeom>
        </p:spPr>
        <p:txBody>
          <a:bodyPr wrap="non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1967</a:t>
            </a:r>
          </a:p>
        </p:txBody>
      </p:sp>
      <p:sp>
        <p:nvSpPr>
          <p:cNvPr id="42" name="CaixaDeTexto 3">
            <a:extLst>
              <a:ext uri="{FF2B5EF4-FFF2-40B4-BE49-F238E27FC236}">
                <a16:creationId xmlns:a16="http://schemas.microsoft.com/office/drawing/2014/main" id="{4B6F09A3-5E99-4A92-A6B5-290D1F6C60A5}"/>
              </a:ext>
            </a:extLst>
          </p:cNvPr>
          <p:cNvSpPr txBox="1"/>
          <p:nvPr/>
        </p:nvSpPr>
        <p:spPr>
          <a:xfrm>
            <a:off x="9097634" y="2106871"/>
            <a:ext cx="1567434" cy="1034129"/>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+190,000 employees in over 40 countries </a:t>
            </a:r>
          </a:p>
        </p:txBody>
      </p:sp>
      <p:sp>
        <p:nvSpPr>
          <p:cNvPr id="43" name="Rectangle 42">
            <a:extLst>
              <a:ext uri="{FF2B5EF4-FFF2-40B4-BE49-F238E27FC236}">
                <a16:creationId xmlns:a16="http://schemas.microsoft.com/office/drawing/2014/main" id="{9191C2DC-536D-49EB-B9AE-74F25129D79F}"/>
              </a:ext>
            </a:extLst>
          </p:cNvPr>
          <p:cNvSpPr/>
          <p:nvPr/>
        </p:nvSpPr>
        <p:spPr>
          <a:xfrm>
            <a:off x="9058049" y="1521453"/>
            <a:ext cx="1646605" cy="615553"/>
          </a:xfrm>
          <a:prstGeom prst="rect">
            <a:avLst/>
          </a:prstGeom>
        </p:spPr>
        <p:txBody>
          <a:bodyPr wrap="non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2017</a:t>
            </a:r>
          </a:p>
        </p:txBody>
      </p:sp>
      <p:cxnSp>
        <p:nvCxnSpPr>
          <p:cNvPr id="44" name="Conector reto 49">
            <a:extLst>
              <a:ext uri="{FF2B5EF4-FFF2-40B4-BE49-F238E27FC236}">
                <a16:creationId xmlns:a16="http://schemas.microsoft.com/office/drawing/2014/main" id="{F35FE0AE-FBF6-4CE5-A107-E119FDDF0064}"/>
              </a:ext>
            </a:extLst>
          </p:cNvPr>
          <p:cNvCxnSpPr>
            <a:cxnSpLocks/>
          </p:cNvCxnSpPr>
          <p:nvPr/>
        </p:nvCxnSpPr>
        <p:spPr>
          <a:xfrm rot="16200000">
            <a:off x="7437585" y="2342789"/>
            <a:ext cx="1333500" cy="0"/>
          </a:xfrm>
          <a:prstGeom prst="line">
            <a:avLst/>
          </a:prstGeom>
          <a:solidFill>
            <a:schemeClr val="tx1"/>
          </a:solidFill>
          <a:ln w="28575" cap="flat">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4A6038A-700A-424D-9FC7-BFAA01D2C76D}"/>
              </a:ext>
            </a:extLst>
          </p:cNvPr>
          <p:cNvGrpSpPr/>
          <p:nvPr/>
        </p:nvGrpSpPr>
        <p:grpSpPr>
          <a:xfrm>
            <a:off x="7865958" y="2117562"/>
            <a:ext cx="476755" cy="450454"/>
            <a:chOff x="7087039" y="1204685"/>
            <a:chExt cx="634560" cy="599554"/>
          </a:xfrm>
        </p:grpSpPr>
        <p:sp>
          <p:nvSpPr>
            <p:cNvPr id="46" name="Oval 20">
              <a:extLst>
                <a:ext uri="{FF2B5EF4-FFF2-40B4-BE49-F238E27FC236}">
                  <a16:creationId xmlns:a16="http://schemas.microsoft.com/office/drawing/2014/main" id="{DEDA1BBE-E4C3-4CC0-B183-4A053DA8776A}"/>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600" b="0" i="0" u="none" strike="noStrike" kern="1200" cap="none" spc="0" normalizeH="0" baseline="0" noProof="0">
                <a:ln>
                  <a:noFill/>
                </a:ln>
                <a:solidFill>
                  <a:srgbClr val="FFFFFF"/>
                </a:solidFill>
                <a:effectLst/>
                <a:uLnTx/>
                <a:uFillTx/>
                <a:latin typeface="Verdana"/>
                <a:ea typeface="+mn-ea"/>
                <a:cs typeface="+mn-cs"/>
              </a:endParaRPr>
            </a:p>
          </p:txBody>
        </p:sp>
        <p:pic>
          <p:nvPicPr>
            <p:cNvPr id="55" name="Graphic 37">
              <a:extLst>
                <a:ext uri="{FF2B5EF4-FFF2-40B4-BE49-F238E27FC236}">
                  <a16:creationId xmlns:a16="http://schemas.microsoft.com/office/drawing/2014/main" id="{DF767134-40F3-409B-A292-C79885AE29A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3763" y="1363906"/>
              <a:ext cx="281112" cy="281112"/>
            </a:xfrm>
            <a:prstGeom prst="rect">
              <a:avLst/>
            </a:prstGeom>
          </p:spPr>
        </p:pic>
      </p:grpSp>
      <p:pic>
        <p:nvPicPr>
          <p:cNvPr id="56" name="Imagem 5">
            <a:extLst>
              <a:ext uri="{FF2B5EF4-FFF2-40B4-BE49-F238E27FC236}">
                <a16:creationId xmlns:a16="http://schemas.microsoft.com/office/drawing/2014/main" id="{EF064097-BB7E-4022-B3EE-4B62D9703C5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1449" t="9630" r="17492" b="13889"/>
          <a:stretch/>
        </p:blipFill>
        <p:spPr>
          <a:xfrm>
            <a:off x="9811348" y="4425314"/>
            <a:ext cx="1829268" cy="1107754"/>
          </a:xfrm>
          <a:prstGeom prst="rect">
            <a:avLst/>
          </a:prstGeom>
        </p:spPr>
      </p:pic>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33</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57"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solidFill>
              </a:rPr>
              <a:t>Group Presentation | November 2017</a:t>
            </a:r>
          </a:p>
        </p:txBody>
      </p:sp>
    </p:spTree>
    <p:extLst>
      <p:ext uri="{BB962C8B-B14F-4D97-AF65-F5344CB8AC3E}">
        <p14:creationId xmlns:p14="http://schemas.microsoft.com/office/powerpoint/2010/main" val="399118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3" presetClass="path" presetSubtype="0" decel="100000" fill="hold" nodeType="withEffect">
                                  <p:stCondLst>
                                    <p:cond delay="500"/>
                                  </p:stCondLst>
                                  <p:childTnLst>
                                    <p:animMotion origin="layout" path="M -0.1694 0.15787 L 4.16667E-7 1.48148E-6 " pathEditMode="relative" rAng="0" ptsTypes="AA">
                                      <p:cBhvr>
                                        <p:cTn id="9" dur="750" fill="hold"/>
                                        <p:tgtEl>
                                          <p:spTgt spid="39"/>
                                        </p:tgtEl>
                                        <p:attrNameLst>
                                          <p:attrName>ppt_x</p:attrName>
                                          <p:attrName>ppt_y</p:attrName>
                                        </p:attrNameLst>
                                      </p:cBhvr>
                                      <p:rCtr x="8464" y="-7894"/>
                                    </p:animMotion>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63" presetClass="path" presetSubtype="0" decel="100000" fill="hold" nodeType="withEffect">
                                  <p:stCondLst>
                                    <p:cond delay="750"/>
                                  </p:stCondLst>
                                  <p:childTnLst>
                                    <p:animMotion origin="layout" path="M -0.1487 0.08657 L 8.33333E-7 -7.40741E-7 " pathEditMode="relative" rAng="0" ptsTypes="AA">
                                      <p:cBhvr>
                                        <p:cTn id="14" dur="750" fill="hold"/>
                                        <p:tgtEl>
                                          <p:spTgt spid="38"/>
                                        </p:tgtEl>
                                        <p:attrNameLst>
                                          <p:attrName>ppt_x</p:attrName>
                                          <p:attrName>ppt_y</p:attrName>
                                        </p:attrNameLst>
                                      </p:cBhvr>
                                      <p:rCtr x="7435" y="-4329"/>
                                    </p:animMotion>
                                  </p:childTnLst>
                                </p:cTn>
                              </p:par>
                              <p:par>
                                <p:cTn id="15" presetID="10"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nodeType="withEffect">
                                  <p:stCondLst>
                                    <p:cond delay="50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nodeType="with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75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1" grpId="0"/>
      <p:bldP spid="42" grpId="0"/>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 50 years track record as an independent</a:t>
            </a:r>
            <a:br>
              <a:rPr lang="en-US" dirty="0"/>
            </a:br>
            <a:r>
              <a:rPr lang="en-US" dirty="0"/>
              <a:t>company …</a:t>
            </a:r>
          </a:p>
        </p:txBody>
      </p:sp>
      <p:cxnSp>
        <p:nvCxnSpPr>
          <p:cNvPr id="242" name="Straight Connector 241">
            <a:extLst>
              <a:ext uri="{FF2B5EF4-FFF2-40B4-BE49-F238E27FC236}">
                <a16:creationId xmlns:a16="http://schemas.microsoft.com/office/drawing/2014/main" id="{307ABD47-AFDB-4CFB-96F7-3D1CEED0FDD7}"/>
              </a:ext>
            </a:extLst>
          </p:cNvPr>
          <p:cNvCxnSpPr>
            <a:cxnSpLocks/>
            <a:stCxn id="243" idx="3"/>
          </p:cNvCxnSpPr>
          <p:nvPr/>
        </p:nvCxnSpPr>
        <p:spPr>
          <a:xfrm>
            <a:off x="355668" y="1517164"/>
            <a:ext cx="0" cy="4849143"/>
          </a:xfrm>
          <a:prstGeom prst="line">
            <a:avLst/>
          </a:prstGeom>
          <a:solidFill>
            <a:srgbClr val="12ABDB"/>
          </a:solid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227349" y="2338206"/>
            <a:ext cx="2581494" cy="643911"/>
            <a:chOff x="227349" y="1261340"/>
            <a:chExt cx="2581494" cy="643911"/>
          </a:xfrm>
        </p:grpSpPr>
        <p:sp>
          <p:nvSpPr>
            <p:cNvPr id="251"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1968</a:t>
              </a:r>
            </a:p>
          </p:txBody>
        </p:sp>
        <p:sp>
          <p:nvSpPr>
            <p:cNvPr id="252"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53" name="Rectangle 252"/>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Gemini Computer Systems Inc. based in New York</a:t>
              </a:r>
            </a:p>
          </p:txBody>
        </p:sp>
      </p:grpSp>
      <p:grpSp>
        <p:nvGrpSpPr>
          <p:cNvPr id="262" name="Group 261"/>
          <p:cNvGrpSpPr/>
          <p:nvPr/>
        </p:nvGrpSpPr>
        <p:grpSpPr>
          <a:xfrm>
            <a:off x="227349" y="4857230"/>
            <a:ext cx="2581494" cy="643911"/>
            <a:chOff x="227349" y="1261340"/>
            <a:chExt cx="2581494" cy="643911"/>
          </a:xfrm>
        </p:grpSpPr>
        <p:sp>
          <p:nvSpPr>
            <p:cNvPr id="263"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1978</a:t>
              </a:r>
            </a:p>
          </p:txBody>
        </p:sp>
        <p:sp>
          <p:nvSpPr>
            <p:cNvPr id="264"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65" name="Rectangle 264"/>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Cap Gemini Inc. established in  Washington DC</a:t>
              </a:r>
            </a:p>
          </p:txBody>
        </p:sp>
      </p:grpSp>
      <p:grpSp>
        <p:nvGrpSpPr>
          <p:cNvPr id="266" name="Group 265"/>
          <p:cNvGrpSpPr/>
          <p:nvPr/>
        </p:nvGrpSpPr>
        <p:grpSpPr>
          <a:xfrm>
            <a:off x="227349" y="5651123"/>
            <a:ext cx="2581494" cy="781256"/>
            <a:chOff x="227349" y="1261340"/>
            <a:chExt cx="2581494" cy="781256"/>
          </a:xfrm>
        </p:grpSpPr>
        <p:sp>
          <p:nvSpPr>
            <p:cNvPr id="267"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1985</a:t>
              </a:r>
            </a:p>
          </p:txBody>
        </p:sp>
        <p:sp>
          <p:nvSpPr>
            <p:cNvPr id="268"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69" name="Rectangle 268"/>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Cap Gemini </a:t>
              </a:r>
              <a:r>
                <a:rPr lang="en-US" sz="1050" kern="0" dirty="0" err="1">
                  <a:solidFill>
                    <a:srgbClr val="324146"/>
                  </a:solidFill>
                  <a:cs typeface="Arial" panose="020B0604020202020204" pitchFamily="34" charset="0"/>
                </a:rPr>
                <a:t>Sogeti</a:t>
              </a:r>
              <a:r>
                <a:rPr lang="en-US" sz="1050" kern="0" dirty="0">
                  <a:solidFill>
                    <a:srgbClr val="324146"/>
                  </a:solidFill>
                  <a:cs typeface="Arial" panose="020B0604020202020204" pitchFamily="34" charset="0"/>
                </a:rPr>
                <a:t> listed on the "Second Market" of the Paris Stock Exchange</a:t>
              </a:r>
            </a:p>
          </p:txBody>
        </p:sp>
      </p:grpSp>
      <p:grpSp>
        <p:nvGrpSpPr>
          <p:cNvPr id="16" name="Group 15"/>
          <p:cNvGrpSpPr/>
          <p:nvPr/>
        </p:nvGrpSpPr>
        <p:grpSpPr>
          <a:xfrm>
            <a:off x="227349" y="1269623"/>
            <a:ext cx="2581494" cy="918601"/>
            <a:chOff x="227349" y="1269623"/>
            <a:chExt cx="2581494" cy="918601"/>
          </a:xfrm>
        </p:grpSpPr>
        <p:grpSp>
          <p:nvGrpSpPr>
            <p:cNvPr id="7" name="Group 6"/>
            <p:cNvGrpSpPr/>
            <p:nvPr/>
          </p:nvGrpSpPr>
          <p:grpSpPr>
            <a:xfrm>
              <a:off x="227349" y="1269623"/>
              <a:ext cx="2581494" cy="918601"/>
              <a:chOff x="227349" y="1261340"/>
              <a:chExt cx="2581494" cy="918601"/>
            </a:xfrm>
          </p:grpSpPr>
          <p:sp>
            <p:nvSpPr>
              <p:cNvPr id="235"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1967</a:t>
                </a:r>
              </a:p>
            </p:txBody>
          </p:sp>
          <p:sp>
            <p:nvSpPr>
              <p:cNvPr id="243"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4" name="Rectangle 3"/>
              <p:cNvSpPr/>
              <p:nvPr/>
            </p:nvSpPr>
            <p:spPr>
              <a:xfrm>
                <a:off x="458668" y="1538227"/>
                <a:ext cx="2319337" cy="641714"/>
              </a:xfrm>
              <a:prstGeom prst="rect">
                <a:avLst/>
              </a:prstGeom>
            </p:spPr>
            <p:txBody>
              <a:bodyPr wrap="square">
                <a:spAutoFit/>
              </a:bodyPr>
              <a:lstStyle/>
              <a:p>
                <a:pPr lvl="0">
                  <a:lnSpc>
                    <a:spcPct val="85000"/>
                  </a:lnSpc>
                  <a:spcBef>
                    <a:spcPts val="300"/>
                  </a:spcBef>
                  <a:buClr>
                    <a:srgbClr val="9F958F"/>
                  </a:buClr>
                  <a:defRPr/>
                </a:pPr>
                <a:r>
                  <a:rPr lang="en-US" sz="1050" kern="0" dirty="0" err="1">
                    <a:solidFill>
                      <a:srgbClr val="324146"/>
                    </a:solidFill>
                    <a:cs typeface="Arial" panose="020B0604020202020204" pitchFamily="34" charset="0"/>
                  </a:rPr>
                  <a:t>SoGETI</a:t>
                </a:r>
                <a:r>
                  <a:rPr lang="en-US" sz="1050" kern="0" dirty="0">
                    <a:solidFill>
                      <a:srgbClr val="324146"/>
                    </a:solidFill>
                    <a:cs typeface="Arial" panose="020B0604020202020204" pitchFamily="34" charset="0"/>
                  </a:rPr>
                  <a:t> founded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by Serge </a:t>
                </a:r>
                <a:r>
                  <a:rPr lang="en-US" sz="1050" kern="0" dirty="0" err="1">
                    <a:solidFill>
                      <a:srgbClr val="324146"/>
                    </a:solidFill>
                    <a:cs typeface="Arial" panose="020B0604020202020204" pitchFamily="34" charset="0"/>
                  </a:rPr>
                  <a:t>Kampf</a:t>
                </a:r>
                <a:r>
                  <a:rPr lang="en-US" sz="1050" kern="0" dirty="0">
                    <a:solidFill>
                      <a:srgbClr val="324146"/>
                    </a:solidFill>
                    <a:cs typeface="Arial" panose="020B0604020202020204" pitchFamily="34" charset="0"/>
                  </a:rPr>
                  <a:t> in</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Grenoble, France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on October 1</a:t>
                </a:r>
              </a:p>
            </p:txBody>
          </p:sp>
        </p:grpSp>
        <p:pic>
          <p:nvPicPr>
            <p:cNvPr id="270" name="Picture 26" descr="history2"/>
            <p:cNvPicPr>
              <a:picLocks noChangeAspect="1" noChangeArrowheads="1"/>
            </p:cNvPicPr>
            <p:nvPr/>
          </p:nvPicPr>
          <p:blipFill>
            <a:blip r:embed="rId2" cstate="print"/>
            <a:srcRect/>
            <a:stretch>
              <a:fillRect/>
            </a:stretch>
          </p:blipFill>
          <p:spPr bwMode="auto">
            <a:xfrm>
              <a:off x="2139645" y="1652800"/>
              <a:ext cx="440928" cy="403458"/>
            </a:xfrm>
            <a:prstGeom prst="rect">
              <a:avLst/>
            </a:prstGeom>
            <a:noFill/>
            <a:ln w="28575">
              <a:noFill/>
              <a:miter lim="800000"/>
              <a:headEnd/>
              <a:tailEnd/>
            </a:ln>
            <a:effectLst/>
          </p:spPr>
        </p:pic>
      </p:grpSp>
      <p:grpSp>
        <p:nvGrpSpPr>
          <p:cNvPr id="14" name="Group 13"/>
          <p:cNvGrpSpPr/>
          <p:nvPr/>
        </p:nvGrpSpPr>
        <p:grpSpPr>
          <a:xfrm>
            <a:off x="227349" y="4063337"/>
            <a:ext cx="2581494" cy="703948"/>
            <a:chOff x="227349" y="4063337"/>
            <a:chExt cx="2581494" cy="703948"/>
          </a:xfrm>
        </p:grpSpPr>
        <p:grpSp>
          <p:nvGrpSpPr>
            <p:cNvPr id="258" name="Group 257"/>
            <p:cNvGrpSpPr/>
            <p:nvPr/>
          </p:nvGrpSpPr>
          <p:grpSpPr>
            <a:xfrm>
              <a:off x="227349" y="4063337"/>
              <a:ext cx="2581494" cy="643911"/>
              <a:chOff x="227349" y="1261340"/>
              <a:chExt cx="2581494" cy="643911"/>
            </a:xfrm>
          </p:grpSpPr>
          <p:sp>
            <p:nvSpPr>
              <p:cNvPr id="259"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1975</a:t>
                </a:r>
              </a:p>
            </p:txBody>
          </p:sp>
          <p:sp>
            <p:nvSpPr>
              <p:cNvPr id="260"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61" name="Rectangle 260"/>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First Annual</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Report published</a:t>
                </a:r>
              </a:p>
            </p:txBody>
          </p:sp>
        </p:grpSp>
        <p:pic>
          <p:nvPicPr>
            <p:cNvPr id="271" name="Picture 37" descr="ra75_cover"/>
            <p:cNvPicPr>
              <a:picLocks noChangeAspect="1" noChangeArrowheads="1"/>
            </p:cNvPicPr>
            <p:nvPr/>
          </p:nvPicPr>
          <p:blipFill>
            <a:blip r:embed="rId3" cstate="print"/>
            <a:srcRect/>
            <a:stretch>
              <a:fillRect/>
            </a:stretch>
          </p:blipFill>
          <p:spPr bwMode="auto">
            <a:xfrm>
              <a:off x="2206287" y="4338475"/>
              <a:ext cx="307644" cy="428810"/>
            </a:xfrm>
            <a:prstGeom prst="rect">
              <a:avLst/>
            </a:prstGeom>
            <a:noFill/>
            <a:ln w="28575">
              <a:noFill/>
              <a:miter lim="800000"/>
              <a:headEnd/>
              <a:tailEnd/>
            </a:ln>
            <a:effectLst/>
          </p:spPr>
        </p:pic>
      </p:grpSp>
      <p:grpSp>
        <p:nvGrpSpPr>
          <p:cNvPr id="15" name="Group 14"/>
          <p:cNvGrpSpPr/>
          <p:nvPr/>
        </p:nvGrpSpPr>
        <p:grpSpPr>
          <a:xfrm>
            <a:off x="227349" y="3132099"/>
            <a:ext cx="2581494" cy="781256"/>
            <a:chOff x="227349" y="3132099"/>
            <a:chExt cx="2581494" cy="781256"/>
          </a:xfrm>
        </p:grpSpPr>
        <p:grpSp>
          <p:nvGrpSpPr>
            <p:cNvPr id="254" name="Group 253"/>
            <p:cNvGrpSpPr/>
            <p:nvPr/>
          </p:nvGrpSpPr>
          <p:grpSpPr>
            <a:xfrm>
              <a:off x="227349" y="3132099"/>
              <a:ext cx="2581494" cy="781256"/>
              <a:chOff x="227349" y="1261340"/>
              <a:chExt cx="2581494" cy="781256"/>
            </a:xfrm>
          </p:grpSpPr>
          <p:sp>
            <p:nvSpPr>
              <p:cNvPr id="255"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1973</a:t>
                </a:r>
              </a:p>
            </p:txBody>
          </p:sp>
          <p:sp>
            <p:nvSpPr>
              <p:cNvPr id="256"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57" name="Rectangle 256"/>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err="1">
                    <a:solidFill>
                      <a:srgbClr val="324146"/>
                    </a:solidFill>
                    <a:cs typeface="Arial" panose="020B0604020202020204" pitchFamily="34" charset="0"/>
                  </a:rPr>
                  <a:t>Sogeti</a:t>
                </a:r>
                <a:r>
                  <a:rPr lang="en-US" sz="1050" kern="0" dirty="0">
                    <a:solidFill>
                      <a:srgbClr val="324146"/>
                    </a:solidFill>
                    <a:cs typeface="Arial" panose="020B0604020202020204" pitchFamily="34" charset="0"/>
                  </a:rPr>
                  <a:t>, Gemini</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Computer Systems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and CAP merged as</a:t>
                </a:r>
              </a:p>
            </p:txBody>
          </p:sp>
        </p:grpSp>
        <p:pic>
          <p:nvPicPr>
            <p:cNvPr id="272" name="Picture 28" descr="history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79628" y="3489249"/>
              <a:ext cx="760963" cy="272551"/>
            </a:xfrm>
            <a:prstGeom prst="rect">
              <a:avLst/>
            </a:prstGeom>
            <a:noFill/>
            <a:ln w="28575">
              <a:noFill/>
              <a:miter lim="800000"/>
              <a:headEnd/>
              <a:tailEnd/>
            </a:ln>
            <a:effectLst/>
          </p:spPr>
        </p:pic>
      </p:grpSp>
      <p:cxnSp>
        <p:nvCxnSpPr>
          <p:cNvPr id="273" name="Straight Connector 272">
            <a:extLst>
              <a:ext uri="{FF2B5EF4-FFF2-40B4-BE49-F238E27FC236}">
                <a16:creationId xmlns:a16="http://schemas.microsoft.com/office/drawing/2014/main" id="{307ABD47-AFDB-4CFB-96F7-3D1CEED0FDD7}"/>
              </a:ext>
            </a:extLst>
          </p:cNvPr>
          <p:cNvCxnSpPr>
            <a:cxnSpLocks/>
            <a:stCxn id="276" idx="3"/>
          </p:cNvCxnSpPr>
          <p:nvPr/>
        </p:nvCxnSpPr>
        <p:spPr>
          <a:xfrm>
            <a:off x="3323155" y="1517164"/>
            <a:ext cx="0" cy="4849143"/>
          </a:xfrm>
          <a:prstGeom prst="line">
            <a:avLst/>
          </a:prstGeom>
          <a:solidFill>
            <a:srgbClr val="12ABDB"/>
          </a:solid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78" name="Group 277"/>
          <p:cNvGrpSpPr/>
          <p:nvPr/>
        </p:nvGrpSpPr>
        <p:grpSpPr>
          <a:xfrm>
            <a:off x="3194836" y="2228330"/>
            <a:ext cx="2581494" cy="918601"/>
            <a:chOff x="227349" y="1261340"/>
            <a:chExt cx="2581494" cy="918601"/>
          </a:xfrm>
        </p:grpSpPr>
        <p:sp>
          <p:nvSpPr>
            <p:cNvPr id="279"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1993</a:t>
              </a:r>
            </a:p>
          </p:txBody>
        </p:sp>
        <p:sp>
          <p:nvSpPr>
            <p:cNvPr id="280"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81" name="Rectangle 280"/>
            <p:cNvSpPr/>
            <p:nvPr/>
          </p:nvSpPr>
          <p:spPr>
            <a:xfrm>
              <a:off x="458668" y="1538227"/>
              <a:ext cx="2319337" cy="64171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First transformation program of the Group’s organization, sales approach, methods and culture, called “Genesis”</a:t>
              </a:r>
            </a:p>
          </p:txBody>
        </p:sp>
      </p:grpSp>
      <p:grpSp>
        <p:nvGrpSpPr>
          <p:cNvPr id="301" name="Group 300"/>
          <p:cNvGrpSpPr/>
          <p:nvPr/>
        </p:nvGrpSpPr>
        <p:grpSpPr>
          <a:xfrm>
            <a:off x="3194836" y="4145744"/>
            <a:ext cx="2581494" cy="643911"/>
            <a:chOff x="227349" y="1261340"/>
            <a:chExt cx="2581494" cy="643911"/>
          </a:xfrm>
        </p:grpSpPr>
        <p:sp>
          <p:nvSpPr>
            <p:cNvPr id="302"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1998</a:t>
              </a:r>
            </a:p>
          </p:txBody>
        </p:sp>
        <p:sp>
          <p:nvSpPr>
            <p:cNvPr id="303"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04" name="Rectangle 303"/>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Cap Gemini is included on the CAC 40 listing on the Bourse</a:t>
              </a:r>
            </a:p>
          </p:txBody>
        </p:sp>
      </p:grpSp>
      <p:grpSp>
        <p:nvGrpSpPr>
          <p:cNvPr id="309" name="Group 308"/>
          <p:cNvGrpSpPr/>
          <p:nvPr/>
        </p:nvGrpSpPr>
        <p:grpSpPr>
          <a:xfrm>
            <a:off x="3194836" y="4829761"/>
            <a:ext cx="2581494" cy="781256"/>
            <a:chOff x="227349" y="1261340"/>
            <a:chExt cx="2581494" cy="781256"/>
          </a:xfrm>
        </p:grpSpPr>
        <p:sp>
          <p:nvSpPr>
            <p:cNvPr id="310"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1999</a:t>
              </a:r>
            </a:p>
          </p:txBody>
        </p:sp>
        <p:sp>
          <p:nvSpPr>
            <p:cNvPr id="311"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12" name="Rectangle 311"/>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Cap Gemini is voted "European Company of the Year" by the European Press Federation</a:t>
              </a:r>
            </a:p>
          </p:txBody>
        </p:sp>
      </p:grpSp>
      <p:grpSp>
        <p:nvGrpSpPr>
          <p:cNvPr id="13" name="Group 12"/>
          <p:cNvGrpSpPr/>
          <p:nvPr/>
        </p:nvGrpSpPr>
        <p:grpSpPr>
          <a:xfrm>
            <a:off x="3194836" y="5651123"/>
            <a:ext cx="2581494" cy="781256"/>
            <a:chOff x="3060002" y="5651123"/>
            <a:chExt cx="2581494" cy="781256"/>
          </a:xfrm>
        </p:grpSpPr>
        <p:grpSp>
          <p:nvGrpSpPr>
            <p:cNvPr id="313" name="Group 312"/>
            <p:cNvGrpSpPr/>
            <p:nvPr/>
          </p:nvGrpSpPr>
          <p:grpSpPr>
            <a:xfrm>
              <a:off x="3060002" y="5651123"/>
              <a:ext cx="2581494" cy="781256"/>
              <a:chOff x="227349" y="1261340"/>
              <a:chExt cx="2581494" cy="781256"/>
            </a:xfrm>
          </p:grpSpPr>
          <p:sp>
            <p:nvSpPr>
              <p:cNvPr id="314"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2000</a:t>
                </a:r>
              </a:p>
            </p:txBody>
          </p:sp>
          <p:sp>
            <p:nvSpPr>
              <p:cNvPr id="315"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16" name="Rectangle 315"/>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Acquisition and merger with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Ernst &amp; Young Consulting to form</a:t>
                </a:r>
              </a:p>
            </p:txBody>
          </p:sp>
        </p:grpSp>
        <p:pic>
          <p:nvPicPr>
            <p:cNvPr id="317" name="Picture 30" descr="CGEY_cmyk_100mm">
              <a:extLst>
                <a:ext uri="{FF2B5EF4-FFF2-40B4-BE49-F238E27FC236}">
                  <a16:creationId xmlns:a16="http://schemas.microsoft.com/office/drawing/2014/main" id="{926EE71A-3D38-4F9C-9611-98794D480D9D}"/>
                </a:ext>
              </a:extLst>
            </p:cNvPr>
            <p:cNvPicPr>
              <a:picLocks noChangeAspect="1" noChangeArrowheads="1"/>
            </p:cNvPicPr>
            <p:nvPr/>
          </p:nvPicPr>
          <p:blipFill>
            <a:blip r:embed="rId5" cstate="print"/>
            <a:srcRect/>
            <a:stretch>
              <a:fillRect/>
            </a:stretch>
          </p:blipFill>
          <p:spPr bwMode="auto">
            <a:xfrm>
              <a:off x="3773105" y="6244957"/>
              <a:ext cx="698124" cy="152823"/>
            </a:xfrm>
            <a:prstGeom prst="rect">
              <a:avLst/>
            </a:prstGeom>
            <a:noFill/>
            <a:ln w="28575">
              <a:noFill/>
              <a:miter lim="800000"/>
              <a:headEnd/>
              <a:tailEnd/>
            </a:ln>
            <a:effectLst/>
          </p:spPr>
        </p:pic>
      </p:grpSp>
      <p:grpSp>
        <p:nvGrpSpPr>
          <p:cNvPr id="11" name="Group 10"/>
          <p:cNvGrpSpPr/>
          <p:nvPr/>
        </p:nvGrpSpPr>
        <p:grpSpPr>
          <a:xfrm>
            <a:off x="3194836" y="1269623"/>
            <a:ext cx="2581494" cy="918601"/>
            <a:chOff x="3060002" y="1269623"/>
            <a:chExt cx="2581494" cy="918601"/>
          </a:xfrm>
        </p:grpSpPr>
        <p:grpSp>
          <p:nvGrpSpPr>
            <p:cNvPr id="274" name="Group 273"/>
            <p:cNvGrpSpPr/>
            <p:nvPr/>
          </p:nvGrpSpPr>
          <p:grpSpPr>
            <a:xfrm>
              <a:off x="3060002" y="1269623"/>
              <a:ext cx="2581494" cy="918601"/>
              <a:chOff x="227349" y="1261340"/>
              <a:chExt cx="2581494" cy="918601"/>
            </a:xfrm>
          </p:grpSpPr>
          <p:sp>
            <p:nvSpPr>
              <p:cNvPr id="275"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1991</a:t>
                </a:r>
              </a:p>
            </p:txBody>
          </p:sp>
          <p:sp>
            <p:nvSpPr>
              <p:cNvPr id="276"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77" name="Rectangle 276"/>
              <p:cNvSpPr/>
              <p:nvPr/>
            </p:nvSpPr>
            <p:spPr>
              <a:xfrm>
                <a:off x="458668" y="1538227"/>
                <a:ext cx="2319337" cy="64171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Creation of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Consulting resulting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from the merger of five management consulting firms</a:t>
                </a:r>
              </a:p>
            </p:txBody>
          </p:sp>
        </p:grpSp>
        <p:pic>
          <p:nvPicPr>
            <p:cNvPr id="318" name="Picture 29" descr="history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15632" y="1610838"/>
              <a:ext cx="477033" cy="214524"/>
            </a:xfrm>
            <a:prstGeom prst="rect">
              <a:avLst/>
            </a:prstGeom>
            <a:noFill/>
            <a:ln w="28575">
              <a:noFill/>
              <a:miter lim="800000"/>
              <a:headEnd/>
              <a:tailEnd/>
            </a:ln>
            <a:effectLst/>
          </p:spPr>
        </p:pic>
      </p:grpSp>
      <p:grpSp>
        <p:nvGrpSpPr>
          <p:cNvPr id="12" name="Group 11"/>
          <p:cNvGrpSpPr/>
          <p:nvPr/>
        </p:nvGrpSpPr>
        <p:grpSpPr>
          <a:xfrm>
            <a:off x="3194836" y="3187037"/>
            <a:ext cx="2631981" cy="918601"/>
            <a:chOff x="3060002" y="3187037"/>
            <a:chExt cx="2631981" cy="918601"/>
          </a:xfrm>
        </p:grpSpPr>
        <p:grpSp>
          <p:nvGrpSpPr>
            <p:cNvPr id="282" name="Group 281"/>
            <p:cNvGrpSpPr/>
            <p:nvPr/>
          </p:nvGrpSpPr>
          <p:grpSpPr>
            <a:xfrm>
              <a:off x="3060002" y="3187037"/>
              <a:ext cx="2581494" cy="918601"/>
              <a:chOff x="227349" y="1261340"/>
              <a:chExt cx="2581494" cy="918601"/>
            </a:xfrm>
          </p:grpSpPr>
          <p:sp>
            <p:nvSpPr>
              <p:cNvPr id="283"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1996</a:t>
                </a:r>
              </a:p>
            </p:txBody>
          </p:sp>
          <p:sp>
            <p:nvSpPr>
              <p:cNvPr id="284"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85" name="Rectangle 284"/>
              <p:cNvSpPr/>
              <p:nvPr/>
            </p:nvSpPr>
            <p:spPr>
              <a:xfrm>
                <a:off x="458668" y="1538227"/>
                <a:ext cx="2319337" cy="64171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The Group reorganized its shareholding and  management structure and adopts a new name and a new logo:</a:t>
                </a:r>
              </a:p>
            </p:txBody>
          </p:sp>
        </p:grpSp>
        <p:pic>
          <p:nvPicPr>
            <p:cNvPr id="319" name="Picture 31" descr="logo97"/>
            <p:cNvPicPr>
              <a:picLocks noChangeAspect="1" noChangeArrowheads="1"/>
            </p:cNvPicPr>
            <p:nvPr/>
          </p:nvPicPr>
          <p:blipFill>
            <a:blip r:embed="rId7" cstate="print"/>
            <a:srcRect/>
            <a:stretch>
              <a:fillRect/>
            </a:stretch>
          </p:blipFill>
          <p:spPr bwMode="auto">
            <a:xfrm>
              <a:off x="4903398" y="3924299"/>
              <a:ext cx="788585" cy="131803"/>
            </a:xfrm>
            <a:prstGeom prst="rect">
              <a:avLst/>
            </a:prstGeom>
            <a:noFill/>
            <a:ln w="28575">
              <a:noFill/>
              <a:miter lim="800000"/>
              <a:headEnd/>
              <a:tailEnd/>
            </a:ln>
            <a:effectLst/>
          </p:spPr>
        </p:pic>
      </p:grpSp>
      <p:cxnSp>
        <p:nvCxnSpPr>
          <p:cNvPr id="320" name="Straight Connector 319">
            <a:extLst>
              <a:ext uri="{FF2B5EF4-FFF2-40B4-BE49-F238E27FC236}">
                <a16:creationId xmlns:a16="http://schemas.microsoft.com/office/drawing/2014/main" id="{307ABD47-AFDB-4CFB-96F7-3D1CEED0FDD7}"/>
              </a:ext>
            </a:extLst>
          </p:cNvPr>
          <p:cNvCxnSpPr>
            <a:cxnSpLocks/>
            <a:stCxn id="323" idx="3"/>
          </p:cNvCxnSpPr>
          <p:nvPr/>
        </p:nvCxnSpPr>
        <p:spPr>
          <a:xfrm>
            <a:off x="6341129" y="1517164"/>
            <a:ext cx="0" cy="4849143"/>
          </a:xfrm>
          <a:prstGeom prst="line">
            <a:avLst/>
          </a:prstGeom>
          <a:solidFill>
            <a:srgbClr val="12ABDB"/>
          </a:solid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12810" y="1269623"/>
            <a:ext cx="2581494" cy="1407581"/>
            <a:chOff x="5862837" y="1269623"/>
            <a:chExt cx="2581494" cy="1407581"/>
          </a:xfrm>
        </p:grpSpPr>
        <p:grpSp>
          <p:nvGrpSpPr>
            <p:cNvPr id="321" name="Group 320"/>
            <p:cNvGrpSpPr/>
            <p:nvPr/>
          </p:nvGrpSpPr>
          <p:grpSpPr>
            <a:xfrm>
              <a:off x="5862837" y="1269623"/>
              <a:ext cx="2581494" cy="1407581"/>
              <a:chOff x="227349" y="1261340"/>
              <a:chExt cx="2581494" cy="1407581"/>
            </a:xfrm>
          </p:grpSpPr>
          <p:sp>
            <p:nvSpPr>
              <p:cNvPr id="322"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2002</a:t>
                </a:r>
              </a:p>
            </p:txBody>
          </p:sp>
          <p:sp>
            <p:nvSpPr>
              <p:cNvPr id="323"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24" name="Rectangle 323"/>
              <p:cNvSpPr/>
              <p:nvPr/>
            </p:nvSpPr>
            <p:spPr>
              <a:xfrm>
                <a:off x="458668" y="1538227"/>
                <a:ext cx="2319337" cy="113069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Name revived to offer Local Professional Services</a:t>
                </a:r>
              </a:p>
              <a:p>
                <a:pPr lvl="0">
                  <a:lnSpc>
                    <a:spcPct val="85000"/>
                  </a:lnSpc>
                  <a:spcBef>
                    <a:spcPts val="300"/>
                  </a:spcBef>
                  <a:buClr>
                    <a:srgbClr val="9F958F"/>
                  </a:buClr>
                  <a:defRPr/>
                </a:pPr>
                <a:r>
                  <a:rPr lang="en-US" sz="1050" kern="0" dirty="0">
                    <a:solidFill>
                      <a:srgbClr val="324146"/>
                    </a:solidFill>
                    <a:cs typeface="Arial" panose="020B0604020202020204" pitchFamily="34" charset="0"/>
                  </a:rPr>
                  <a:t>The Board of Directors name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Paul </a:t>
                </a:r>
                <a:r>
                  <a:rPr lang="en-US" sz="1050" kern="0" dirty="0" err="1">
                    <a:solidFill>
                      <a:srgbClr val="324146"/>
                    </a:solidFill>
                    <a:cs typeface="Arial" panose="020B0604020202020204" pitchFamily="34" charset="0"/>
                  </a:rPr>
                  <a:t>Hermelin</a:t>
                </a:r>
                <a:r>
                  <a:rPr lang="en-US" sz="1050" kern="0" dirty="0">
                    <a:solidFill>
                      <a:srgbClr val="324146"/>
                    </a:solidFill>
                    <a:cs typeface="Arial" panose="020B0604020202020204" pitchFamily="34" charset="0"/>
                  </a:rPr>
                  <a:t>, CEO</a:t>
                </a:r>
              </a:p>
              <a:p>
                <a:pPr lvl="0">
                  <a:lnSpc>
                    <a:spcPct val="85000"/>
                  </a:lnSpc>
                  <a:spcBef>
                    <a:spcPts val="300"/>
                  </a:spcBef>
                  <a:buClr>
                    <a:srgbClr val="9F958F"/>
                  </a:buClr>
                  <a:defRPr/>
                </a:pPr>
                <a:r>
                  <a:rPr lang="en-US" sz="1050" kern="0" dirty="0">
                    <a:solidFill>
                      <a:srgbClr val="324146"/>
                    </a:solidFill>
                    <a:cs typeface="Arial" panose="020B0604020202020204" pitchFamily="34" charset="0"/>
                  </a:rPr>
                  <a:t>Opening of an international training and conference center in France at Les </a:t>
                </a:r>
                <a:r>
                  <a:rPr lang="en-US" sz="1050" kern="0" dirty="0" err="1">
                    <a:solidFill>
                      <a:srgbClr val="324146"/>
                    </a:solidFill>
                    <a:cs typeface="Arial" panose="020B0604020202020204" pitchFamily="34" charset="0"/>
                  </a:rPr>
                  <a:t>Fontaines</a:t>
                </a:r>
                <a:endParaRPr lang="en-US" sz="1050" kern="0" dirty="0">
                  <a:solidFill>
                    <a:srgbClr val="324146"/>
                  </a:solidFill>
                  <a:cs typeface="Arial" panose="020B0604020202020204" pitchFamily="34" charset="0"/>
                </a:endParaRPr>
              </a:p>
            </p:txBody>
          </p:sp>
        </p:grpSp>
        <p:pic>
          <p:nvPicPr>
            <p:cNvPr id="348" name="Picture 32" descr="Sogeti"/>
            <p:cNvPicPr>
              <a:picLocks noChangeAspect="1" noChangeArrowheads="1"/>
            </p:cNvPicPr>
            <p:nvPr/>
          </p:nvPicPr>
          <p:blipFill>
            <a:blip r:embed="rId8" cstate="print"/>
            <a:stretch>
              <a:fillRect/>
            </a:stretch>
          </p:blipFill>
          <p:spPr bwMode="auto">
            <a:xfrm>
              <a:off x="7647912" y="1728068"/>
              <a:ext cx="670104" cy="147367"/>
            </a:xfrm>
            <a:prstGeom prst="rect">
              <a:avLst/>
            </a:prstGeom>
          </p:spPr>
        </p:pic>
      </p:grpSp>
      <p:grpSp>
        <p:nvGrpSpPr>
          <p:cNvPr id="9" name="Group 8"/>
          <p:cNvGrpSpPr/>
          <p:nvPr/>
        </p:nvGrpSpPr>
        <p:grpSpPr>
          <a:xfrm>
            <a:off x="6212810" y="2714928"/>
            <a:ext cx="2581494" cy="1231764"/>
            <a:chOff x="5862837" y="2730675"/>
            <a:chExt cx="2581494" cy="1231764"/>
          </a:xfrm>
        </p:grpSpPr>
        <p:grpSp>
          <p:nvGrpSpPr>
            <p:cNvPr id="349" name="Group 348"/>
            <p:cNvGrpSpPr/>
            <p:nvPr/>
          </p:nvGrpSpPr>
          <p:grpSpPr>
            <a:xfrm>
              <a:off x="5862837" y="2730675"/>
              <a:ext cx="2581494" cy="1231764"/>
              <a:chOff x="227349" y="1261340"/>
              <a:chExt cx="2581494" cy="1231764"/>
            </a:xfrm>
          </p:grpSpPr>
          <p:sp>
            <p:nvSpPr>
              <p:cNvPr id="350"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2004</a:t>
                </a:r>
              </a:p>
            </p:txBody>
          </p:sp>
          <p:sp>
            <p:nvSpPr>
              <p:cNvPr id="351"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52" name="Rectangle 351"/>
              <p:cNvSpPr/>
              <p:nvPr/>
            </p:nvSpPr>
            <p:spPr>
              <a:xfrm>
                <a:off x="458668" y="1538227"/>
                <a:ext cx="2319337" cy="954877"/>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Name and logo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changed to  </a:t>
                </a:r>
              </a:p>
              <a:p>
                <a:pPr lvl="0">
                  <a:lnSpc>
                    <a:spcPct val="85000"/>
                  </a:lnSpc>
                  <a:spcBef>
                    <a:spcPts val="300"/>
                  </a:spcBef>
                  <a:buClr>
                    <a:srgbClr val="9F958F"/>
                  </a:buClr>
                  <a:defRPr/>
                </a:pPr>
                <a:r>
                  <a:rPr lang="en-US" sz="1050" kern="0" dirty="0">
                    <a:solidFill>
                      <a:srgbClr val="324146"/>
                    </a:solidFill>
                    <a:cs typeface="Arial" panose="020B0604020202020204" pitchFamily="34" charset="0"/>
                  </a:rPr>
                  <a:t>coinciding with global ad campaign to position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“The Collaborative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Business </a:t>
                </a:r>
                <a:r>
                  <a:rPr lang="en-US" sz="1050" kern="0" dirty="0" err="1">
                    <a:solidFill>
                      <a:srgbClr val="324146"/>
                    </a:solidFill>
                    <a:cs typeface="Arial" panose="020B0604020202020204" pitchFamily="34" charset="0"/>
                  </a:rPr>
                  <a:t>Experience</a:t>
                </a:r>
                <a:r>
                  <a:rPr lang="en-US" sz="1050" kern="0" baseline="30000" dirty="0" err="1">
                    <a:solidFill>
                      <a:srgbClr val="324146"/>
                    </a:solidFill>
                    <a:cs typeface="Arial" panose="020B0604020202020204" pitchFamily="34" charset="0"/>
                  </a:rPr>
                  <a:t>TM</a:t>
                </a:r>
                <a:r>
                  <a:rPr lang="en-US" sz="1050" kern="0" dirty="0">
                    <a:solidFill>
                      <a:srgbClr val="324146"/>
                    </a:solidFill>
                    <a:cs typeface="Arial" panose="020B0604020202020204" pitchFamily="34" charset="0"/>
                  </a:rPr>
                  <a:t>”</a:t>
                </a:r>
              </a:p>
            </p:txBody>
          </p:sp>
        </p:grpSp>
        <p:pic>
          <p:nvPicPr>
            <p:cNvPr id="353" name="Image 55" descr="CBE_Label_pptCorner.png"/>
            <p:cNvPicPr>
              <a:picLocks noChangeAspect="1"/>
            </p:cNvPicPr>
            <p:nvPr/>
          </p:nvPicPr>
          <p:blipFill>
            <a:blip r:embed="rId9" cstate="screen"/>
            <a:stretch>
              <a:fillRect/>
            </a:stretch>
          </p:blipFill>
          <p:spPr>
            <a:xfrm>
              <a:off x="7890022" y="3621261"/>
              <a:ext cx="233137" cy="232172"/>
            </a:xfrm>
            <a:prstGeom prst="rect">
              <a:avLst/>
            </a:prstGeom>
            <a:noFill/>
            <a:ln w="28575">
              <a:noFill/>
              <a:miter lim="800000"/>
              <a:headEnd/>
              <a:tailEnd/>
            </a:ln>
            <a:effectLst/>
          </p:spPr>
        </p:pic>
        <p:pic>
          <p:nvPicPr>
            <p:cNvPr id="354" name="Image 20" descr="Capgemini_logo.jpg"/>
            <p:cNvPicPr>
              <a:picLocks noChangeAspect="1"/>
            </p:cNvPicPr>
            <p:nvPr/>
          </p:nvPicPr>
          <p:blipFill>
            <a:blip r:embed="rId10" cstate="print">
              <a:clrChange>
                <a:clrFrom>
                  <a:srgbClr val="FEFFFD"/>
                </a:clrFrom>
                <a:clrTo>
                  <a:srgbClr val="FEFFFD">
                    <a:alpha val="0"/>
                  </a:srgbClr>
                </a:clrTo>
              </a:clrChange>
            </a:blip>
            <a:stretch>
              <a:fillRect/>
            </a:stretch>
          </p:blipFill>
          <p:spPr>
            <a:xfrm>
              <a:off x="7402693" y="3048056"/>
              <a:ext cx="740344" cy="176358"/>
            </a:xfrm>
            <a:prstGeom prst="rect">
              <a:avLst/>
            </a:prstGeom>
            <a:noFill/>
            <a:ln w="28575">
              <a:noFill/>
              <a:miter lim="800000"/>
              <a:headEnd/>
              <a:tailEnd/>
            </a:ln>
            <a:effectLst/>
          </p:spPr>
        </p:pic>
      </p:grpSp>
      <p:grpSp>
        <p:nvGrpSpPr>
          <p:cNvPr id="355" name="Group 354"/>
          <p:cNvGrpSpPr/>
          <p:nvPr/>
        </p:nvGrpSpPr>
        <p:grpSpPr>
          <a:xfrm>
            <a:off x="6212810" y="3984416"/>
            <a:ext cx="2581494" cy="781256"/>
            <a:chOff x="227349" y="1261340"/>
            <a:chExt cx="2581494" cy="781256"/>
          </a:xfrm>
        </p:grpSpPr>
        <p:sp>
          <p:nvSpPr>
            <p:cNvPr id="356"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2007</a:t>
              </a:r>
            </a:p>
          </p:txBody>
        </p:sp>
        <p:sp>
          <p:nvSpPr>
            <p:cNvPr id="357"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58" name="Rectangle 357"/>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Capgemini acquires </a:t>
              </a:r>
              <a:r>
                <a:rPr lang="en-US" sz="1050" kern="0" dirty="0" err="1">
                  <a:solidFill>
                    <a:srgbClr val="324146"/>
                  </a:solidFill>
                  <a:cs typeface="Arial" panose="020B0604020202020204" pitchFamily="34" charset="0"/>
                </a:rPr>
                <a:t>Kanbay</a:t>
              </a:r>
              <a:r>
                <a:rPr lang="en-US" sz="1050" kern="0" dirty="0">
                  <a:solidFill>
                    <a:srgbClr val="324146"/>
                  </a:solidFill>
                  <a:cs typeface="Arial" panose="020B0604020202020204" pitchFamily="34" charset="0"/>
                </a:rPr>
                <a:t> and Indigo, expanding its offshore capabilities in India</a:t>
              </a:r>
            </a:p>
          </p:txBody>
        </p:sp>
      </p:grpSp>
      <p:grpSp>
        <p:nvGrpSpPr>
          <p:cNvPr id="8" name="Group 7"/>
          <p:cNvGrpSpPr/>
          <p:nvPr/>
        </p:nvGrpSpPr>
        <p:grpSpPr>
          <a:xfrm>
            <a:off x="6212810" y="4803396"/>
            <a:ext cx="2581494" cy="810002"/>
            <a:chOff x="5862837" y="4957040"/>
            <a:chExt cx="2581494" cy="810002"/>
          </a:xfrm>
        </p:grpSpPr>
        <p:grpSp>
          <p:nvGrpSpPr>
            <p:cNvPr id="361" name="Group 360"/>
            <p:cNvGrpSpPr/>
            <p:nvPr/>
          </p:nvGrpSpPr>
          <p:grpSpPr>
            <a:xfrm>
              <a:off x="5862837" y="4957040"/>
              <a:ext cx="2581494" cy="643911"/>
              <a:chOff x="227349" y="1261340"/>
              <a:chExt cx="2581494" cy="643911"/>
            </a:xfrm>
          </p:grpSpPr>
          <p:sp>
            <p:nvSpPr>
              <p:cNvPr id="362"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2009</a:t>
                </a:r>
              </a:p>
            </p:txBody>
          </p:sp>
          <p:sp>
            <p:nvSpPr>
              <p:cNvPr id="363"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64" name="Rectangle 363"/>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Consulting Services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becomes a global entity:</a:t>
                </a:r>
              </a:p>
            </p:txBody>
          </p:sp>
        </p:grpSp>
        <p:pic>
          <p:nvPicPr>
            <p:cNvPr id="365" name="Image 52" descr="CC-Logo_Email.png"/>
            <p:cNvPicPr>
              <a:picLocks noChangeAspect="1"/>
            </p:cNvPicPr>
            <p:nvPr/>
          </p:nvPicPr>
          <p:blipFill>
            <a:blip r:embed="rId11" cstate="print"/>
            <a:stretch>
              <a:fillRect/>
            </a:stretch>
          </p:blipFill>
          <p:spPr bwMode="auto">
            <a:xfrm>
              <a:off x="6145183" y="5563965"/>
              <a:ext cx="1800000" cy="203077"/>
            </a:xfrm>
            <a:prstGeom prst="rect">
              <a:avLst/>
            </a:prstGeom>
          </p:spPr>
        </p:pic>
      </p:grpSp>
      <p:grpSp>
        <p:nvGrpSpPr>
          <p:cNvPr id="366" name="Group 365"/>
          <p:cNvGrpSpPr/>
          <p:nvPr/>
        </p:nvGrpSpPr>
        <p:grpSpPr>
          <a:xfrm>
            <a:off x="6212810" y="5651123"/>
            <a:ext cx="2581494" cy="643911"/>
            <a:chOff x="227349" y="1261340"/>
            <a:chExt cx="2581494" cy="643911"/>
          </a:xfrm>
        </p:grpSpPr>
        <p:sp>
          <p:nvSpPr>
            <p:cNvPr id="367"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2010</a:t>
              </a:r>
            </a:p>
          </p:txBody>
        </p:sp>
        <p:sp>
          <p:nvSpPr>
            <p:cNvPr id="368"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69" name="Rectangle 368"/>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Acquisition of CPM </a:t>
              </a:r>
              <a:r>
                <a:rPr lang="en-US" sz="1050" kern="0" dirty="0" err="1">
                  <a:solidFill>
                    <a:srgbClr val="324146"/>
                  </a:solidFill>
                  <a:cs typeface="Arial" panose="020B0604020202020204" pitchFamily="34" charset="0"/>
                </a:rPr>
                <a:t>Braxis</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in Brazil</a:t>
              </a:r>
            </a:p>
          </p:txBody>
        </p:sp>
      </p:grpSp>
      <p:cxnSp>
        <p:nvCxnSpPr>
          <p:cNvPr id="370" name="Straight Connector 369">
            <a:extLst>
              <a:ext uri="{FF2B5EF4-FFF2-40B4-BE49-F238E27FC236}">
                <a16:creationId xmlns:a16="http://schemas.microsoft.com/office/drawing/2014/main" id="{307ABD47-AFDB-4CFB-96F7-3D1CEED0FDD7}"/>
              </a:ext>
            </a:extLst>
          </p:cNvPr>
          <p:cNvCxnSpPr>
            <a:cxnSpLocks/>
            <a:stCxn id="375" idx="3"/>
          </p:cNvCxnSpPr>
          <p:nvPr/>
        </p:nvCxnSpPr>
        <p:spPr>
          <a:xfrm>
            <a:off x="9308617" y="1517164"/>
            <a:ext cx="0" cy="4849143"/>
          </a:xfrm>
          <a:prstGeom prst="line">
            <a:avLst/>
          </a:prstGeom>
          <a:solidFill>
            <a:srgbClr val="12ABDB"/>
          </a:solidFill>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a:off x="9180298" y="1269623"/>
            <a:ext cx="2581494" cy="781256"/>
            <a:chOff x="227349" y="1261340"/>
            <a:chExt cx="2581494" cy="781256"/>
          </a:xfrm>
        </p:grpSpPr>
        <p:sp>
          <p:nvSpPr>
            <p:cNvPr id="374"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2011</a:t>
              </a:r>
            </a:p>
          </p:txBody>
        </p:sp>
        <p:sp>
          <p:nvSpPr>
            <p:cNvPr id="375"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76" name="Rectangle 375"/>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Eight acquisitions, including </a:t>
              </a:r>
              <a:r>
                <a:rPr lang="en-US" sz="1050" kern="0" dirty="0" err="1">
                  <a:solidFill>
                    <a:srgbClr val="324146"/>
                  </a:solidFill>
                  <a:cs typeface="Arial" panose="020B0604020202020204" pitchFamily="34" charset="0"/>
                </a:rPr>
                <a:t>Prosodie</a:t>
              </a:r>
              <a:r>
                <a:rPr lang="en-US" sz="1050" kern="0" dirty="0">
                  <a:solidFill>
                    <a:srgbClr val="324146"/>
                  </a:solidFill>
                  <a:cs typeface="Arial" panose="020B0604020202020204" pitchFamily="34" charset="0"/>
                </a:rPr>
                <a:t>, leader in front office transaction solutions</a:t>
              </a:r>
            </a:p>
          </p:txBody>
        </p:sp>
      </p:grpSp>
      <p:grpSp>
        <p:nvGrpSpPr>
          <p:cNvPr id="377" name="Group 376"/>
          <p:cNvGrpSpPr/>
          <p:nvPr/>
        </p:nvGrpSpPr>
        <p:grpSpPr>
          <a:xfrm>
            <a:off x="9180298" y="2083291"/>
            <a:ext cx="2581494" cy="643911"/>
            <a:chOff x="227349" y="1261340"/>
            <a:chExt cx="2581494" cy="643911"/>
          </a:xfrm>
        </p:grpSpPr>
        <p:sp>
          <p:nvSpPr>
            <p:cNvPr id="378"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2012</a:t>
              </a:r>
            </a:p>
          </p:txBody>
        </p:sp>
        <p:sp>
          <p:nvSpPr>
            <p:cNvPr id="379"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80" name="Rectangle 379"/>
            <p:cNvSpPr/>
            <p:nvPr/>
          </p:nvSpPr>
          <p:spPr>
            <a:xfrm>
              <a:off x="458668" y="1538227"/>
              <a:ext cx="2319337" cy="367024"/>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Paul </a:t>
              </a:r>
              <a:r>
                <a:rPr lang="en-US" sz="1050" kern="0" dirty="0" err="1">
                  <a:solidFill>
                    <a:srgbClr val="324146"/>
                  </a:solidFill>
                  <a:cs typeface="Arial" panose="020B0604020202020204" pitchFamily="34" charset="0"/>
                </a:rPr>
                <a:t>Hermelin</a:t>
              </a:r>
              <a:r>
                <a:rPr lang="en-US" sz="1050" kern="0" dirty="0">
                  <a:solidFill>
                    <a:srgbClr val="324146"/>
                  </a:solidFill>
                  <a:cs typeface="Arial" panose="020B0604020202020204" pitchFamily="34" charset="0"/>
                </a:rPr>
                <a:t> is appointed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Chairman &amp; CEO</a:t>
              </a:r>
            </a:p>
          </p:txBody>
        </p:sp>
      </p:grpSp>
      <p:grpSp>
        <p:nvGrpSpPr>
          <p:cNvPr id="385" name="Group 384"/>
          <p:cNvGrpSpPr/>
          <p:nvPr/>
        </p:nvGrpSpPr>
        <p:grpSpPr>
          <a:xfrm>
            <a:off x="9180298" y="4573171"/>
            <a:ext cx="2581494" cy="506565"/>
            <a:chOff x="227349" y="1261340"/>
            <a:chExt cx="2581494" cy="506565"/>
          </a:xfrm>
        </p:grpSpPr>
        <p:sp>
          <p:nvSpPr>
            <p:cNvPr id="386"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2014</a:t>
              </a:r>
            </a:p>
          </p:txBody>
        </p:sp>
        <p:sp>
          <p:nvSpPr>
            <p:cNvPr id="387"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88" name="Rectangle 387"/>
            <p:cNvSpPr/>
            <p:nvPr/>
          </p:nvSpPr>
          <p:spPr>
            <a:xfrm>
              <a:off x="458668" y="1538227"/>
              <a:ext cx="2319337" cy="229678"/>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Acquisition of </a:t>
              </a:r>
              <a:r>
                <a:rPr lang="en-US" sz="1050" kern="0" dirty="0" err="1">
                  <a:solidFill>
                    <a:srgbClr val="324146"/>
                  </a:solidFill>
                  <a:cs typeface="Arial" panose="020B0604020202020204" pitchFamily="34" charset="0"/>
                </a:rPr>
                <a:t>Euriware</a:t>
              </a:r>
              <a:endParaRPr lang="en-US" sz="1050" kern="0" dirty="0">
                <a:solidFill>
                  <a:srgbClr val="324146"/>
                </a:solidFill>
                <a:cs typeface="Arial" panose="020B0604020202020204" pitchFamily="34" charset="0"/>
              </a:endParaRPr>
            </a:p>
          </p:txBody>
        </p:sp>
      </p:grpSp>
      <p:grpSp>
        <p:nvGrpSpPr>
          <p:cNvPr id="389" name="Group 388"/>
          <p:cNvGrpSpPr/>
          <p:nvPr/>
        </p:nvGrpSpPr>
        <p:grpSpPr>
          <a:xfrm>
            <a:off x="9180298" y="5112148"/>
            <a:ext cx="2581494" cy="506565"/>
            <a:chOff x="227349" y="1261340"/>
            <a:chExt cx="2581494" cy="506565"/>
          </a:xfrm>
        </p:grpSpPr>
        <p:sp>
          <p:nvSpPr>
            <p:cNvPr id="390"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2015</a:t>
              </a:r>
            </a:p>
          </p:txBody>
        </p:sp>
        <p:sp>
          <p:nvSpPr>
            <p:cNvPr id="391"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92" name="Rectangle 391"/>
            <p:cNvSpPr/>
            <p:nvPr/>
          </p:nvSpPr>
          <p:spPr>
            <a:xfrm>
              <a:off x="458668" y="1538227"/>
              <a:ext cx="2319337" cy="229678"/>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Acquisition of IGATE</a:t>
              </a:r>
            </a:p>
          </p:txBody>
        </p:sp>
      </p:grpSp>
      <p:grpSp>
        <p:nvGrpSpPr>
          <p:cNvPr id="393" name="Group 392"/>
          <p:cNvGrpSpPr/>
          <p:nvPr/>
        </p:nvGrpSpPr>
        <p:grpSpPr>
          <a:xfrm>
            <a:off x="9180298" y="5651123"/>
            <a:ext cx="2581494" cy="781256"/>
            <a:chOff x="227349" y="1261340"/>
            <a:chExt cx="2581494" cy="781256"/>
          </a:xfrm>
        </p:grpSpPr>
        <p:sp>
          <p:nvSpPr>
            <p:cNvPr id="394"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2016</a:t>
              </a:r>
            </a:p>
          </p:txBody>
        </p:sp>
        <p:sp>
          <p:nvSpPr>
            <p:cNvPr id="395"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96" name="Rectangle 395"/>
            <p:cNvSpPr/>
            <p:nvPr/>
          </p:nvSpPr>
          <p:spPr>
            <a:xfrm>
              <a:off x="458668" y="1538227"/>
              <a:ext cx="2319337" cy="504369"/>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March 15: Founder Serge </a:t>
              </a:r>
              <a:r>
                <a:rPr lang="en-US" sz="1050" kern="0" dirty="0" err="1">
                  <a:solidFill>
                    <a:srgbClr val="324146"/>
                  </a:solidFill>
                  <a:cs typeface="Arial" panose="020B0604020202020204" pitchFamily="34" charset="0"/>
                </a:rPr>
                <a:t>Kampf</a:t>
              </a:r>
              <a:r>
                <a:rPr lang="en-US" sz="1050" kern="0" dirty="0">
                  <a:solidFill>
                    <a:srgbClr val="324146"/>
                  </a:solidFill>
                  <a:cs typeface="Arial" panose="020B0604020202020204" pitchFamily="34" charset="0"/>
                </a:rPr>
                <a:t> passes away at the age of 81</a:t>
              </a:r>
            </a:p>
          </p:txBody>
        </p:sp>
      </p:grpSp>
      <p:grpSp>
        <p:nvGrpSpPr>
          <p:cNvPr id="17" name="Group 16"/>
          <p:cNvGrpSpPr/>
          <p:nvPr/>
        </p:nvGrpSpPr>
        <p:grpSpPr>
          <a:xfrm>
            <a:off x="9180298" y="2759614"/>
            <a:ext cx="2581494" cy="1781145"/>
            <a:chOff x="9053298" y="2759614"/>
            <a:chExt cx="2581494" cy="1781145"/>
          </a:xfrm>
        </p:grpSpPr>
        <p:grpSp>
          <p:nvGrpSpPr>
            <p:cNvPr id="381" name="Group 380"/>
            <p:cNvGrpSpPr/>
            <p:nvPr/>
          </p:nvGrpSpPr>
          <p:grpSpPr>
            <a:xfrm>
              <a:off x="9053298" y="2759614"/>
              <a:ext cx="2581494" cy="1781145"/>
              <a:chOff x="227349" y="1261340"/>
              <a:chExt cx="2581494" cy="1781145"/>
            </a:xfrm>
          </p:grpSpPr>
          <p:sp>
            <p:nvSpPr>
              <p:cNvPr id="382" name="Rectangle: Rounded Corners 81">
                <a:extLst>
                  <a:ext uri="{FF2B5EF4-FFF2-40B4-BE49-F238E27FC236}">
                    <a16:creationId xmlns:a16="http://schemas.microsoft.com/office/drawing/2014/main" id="{BBA2ADCF-7B28-4DE5-AEE7-751FD0304D94}"/>
                  </a:ext>
                </a:extLst>
              </p:cNvPr>
              <p:cNvSpPr/>
              <p:nvPr/>
            </p:nvSpPr>
            <p:spPr>
              <a:xfrm>
                <a:off x="268407" y="1261340"/>
                <a:ext cx="2540436" cy="253001"/>
              </a:xfrm>
              <a:prstGeom prst="roundRect">
                <a:avLst>
                  <a:gd name="adj" fmla="val 33616"/>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7638" lvl="0">
                  <a:lnSpc>
                    <a:spcPct val="85000"/>
                  </a:lnSpc>
                  <a:spcBef>
                    <a:spcPts val="300"/>
                  </a:spcBef>
                  <a:defRPr/>
                </a:pPr>
                <a:r>
                  <a:rPr lang="en-US" sz="1400" b="1" kern="0" dirty="0">
                    <a:solidFill>
                      <a:schemeClr val="bg1"/>
                    </a:solidFill>
                    <a:cs typeface="Arial" panose="020B0604020202020204" pitchFamily="34" charset="0"/>
                  </a:rPr>
                  <a:t>2013</a:t>
                </a:r>
              </a:p>
            </p:txBody>
          </p:sp>
          <p:sp>
            <p:nvSpPr>
              <p:cNvPr id="383" name="Oval 20">
                <a:extLst>
                  <a:ext uri="{FF2B5EF4-FFF2-40B4-BE49-F238E27FC236}">
                    <a16:creationId xmlns:a16="http://schemas.microsoft.com/office/drawing/2014/main" id="{26DEA871-8344-47AA-BCEB-99D0737F0663}"/>
                  </a:ext>
                </a:extLst>
              </p:cNvPr>
              <p:cNvSpPr/>
              <p:nvPr/>
            </p:nvSpPr>
            <p:spPr>
              <a:xfrm>
                <a:off x="227349" y="1266600"/>
                <a:ext cx="256638" cy="2424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384" name="Rectangle 383"/>
              <p:cNvSpPr/>
              <p:nvPr/>
            </p:nvSpPr>
            <p:spPr>
              <a:xfrm>
                <a:off x="458668" y="1538227"/>
                <a:ext cx="2319337" cy="1504258"/>
              </a:xfrm>
              <a:prstGeom prst="rect">
                <a:avLst/>
              </a:prstGeom>
            </p:spPr>
            <p:txBody>
              <a:bodyPr wrap="square">
                <a:spAutoFit/>
              </a:bodyPr>
              <a:lstStyle/>
              <a:p>
                <a:pPr lvl="0">
                  <a:lnSpc>
                    <a:spcPct val="85000"/>
                  </a:lnSpc>
                  <a:spcBef>
                    <a:spcPts val="300"/>
                  </a:spcBef>
                  <a:buClr>
                    <a:srgbClr val="9F958F"/>
                  </a:buClr>
                  <a:defRPr/>
                </a:pPr>
                <a:r>
                  <a:rPr lang="en-US" sz="1050" kern="0" dirty="0">
                    <a:solidFill>
                      <a:srgbClr val="324146"/>
                    </a:solidFill>
                    <a:cs typeface="Arial" panose="020B0604020202020204" pitchFamily="34" charset="0"/>
                  </a:rPr>
                  <a:t>At 24th Rencontres in San Francisco, prominent industry leaders and partners acknowledged Capgemini as a Global Leader in its market.</a:t>
                </a:r>
              </a:p>
              <a:p>
                <a:pPr lvl="0">
                  <a:lnSpc>
                    <a:spcPct val="85000"/>
                  </a:lnSpc>
                  <a:spcBef>
                    <a:spcPts val="300"/>
                  </a:spcBef>
                  <a:buClr>
                    <a:srgbClr val="9F958F"/>
                  </a:buClr>
                  <a:defRPr/>
                </a:pPr>
                <a:r>
                  <a:rPr lang="en-US" sz="1050" kern="0" dirty="0">
                    <a:solidFill>
                      <a:srgbClr val="324146"/>
                    </a:solidFill>
                    <a:cs typeface="Arial" panose="020B0604020202020204" pitchFamily="34" charset="0"/>
                  </a:rPr>
                  <a:t>Capgemini has been named by the </a:t>
                </a:r>
                <a:r>
                  <a:rPr lang="en-US" sz="1050" kern="0" dirty="0" err="1">
                    <a:solidFill>
                      <a:srgbClr val="324146"/>
                    </a:solidFill>
                    <a:cs typeface="Arial" panose="020B0604020202020204" pitchFamily="34" charset="0"/>
                  </a:rPr>
                  <a:t>Ethisphere</a:t>
                </a:r>
                <a:r>
                  <a:rPr lang="en-US" sz="1050" kern="0" dirty="0">
                    <a:solidFill>
                      <a:srgbClr val="324146"/>
                    </a:solidFill>
                    <a:cs typeface="Arial" panose="020B0604020202020204" pitchFamily="34" charset="0"/>
                  </a:rPr>
                  <a:t> Institute’s as one of the World’s Most Ethical Companies for 2013 </a:t>
                </a:r>
                <a:br>
                  <a:rPr lang="en-US" sz="1050" kern="0" dirty="0">
                    <a:solidFill>
                      <a:srgbClr val="324146"/>
                    </a:solidFill>
                    <a:cs typeface="Arial" panose="020B0604020202020204" pitchFamily="34" charset="0"/>
                  </a:rPr>
                </a:br>
                <a:r>
                  <a:rPr lang="en-US" sz="1050" kern="0" dirty="0">
                    <a:solidFill>
                      <a:srgbClr val="324146"/>
                    </a:solidFill>
                    <a:cs typeface="Arial" panose="020B0604020202020204" pitchFamily="34" charset="0"/>
                  </a:rPr>
                  <a:t>(for the first time)</a:t>
                </a:r>
              </a:p>
            </p:txBody>
          </p:sp>
        </p:grpSp>
        <p:pic>
          <p:nvPicPr>
            <p:cNvPr id="397" name="Picture 1" descr="D:\Mes Documents\00-About Capgemini\Awards\2013wmeMedium.gif"/>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11007725" y="4234929"/>
              <a:ext cx="434975" cy="272584"/>
            </a:xfrm>
            <a:prstGeom prst="rect">
              <a:avLst/>
            </a:prstGeom>
            <a:noFill/>
            <a:ln w="28575">
              <a:noFill/>
              <a:miter lim="800000"/>
              <a:headEnd/>
              <a:tailEnd/>
            </a:ln>
            <a:effectLst/>
          </p:spPr>
        </p:pic>
      </p:grpSp>
    </p:spTree>
    <p:extLst>
      <p:ext uri="{BB962C8B-B14F-4D97-AF65-F5344CB8AC3E}">
        <p14:creationId xmlns:p14="http://schemas.microsoft.com/office/powerpoint/2010/main" val="262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250"/>
                                        <p:tgtEl>
                                          <p:spTgt spid="24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250"/>
                                        <p:tgtEl>
                                          <p:spTgt spid="25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250"/>
                                        <p:tgtEl>
                                          <p:spTgt spid="262"/>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fade">
                                      <p:cBhvr>
                                        <p:cTn id="31" dur="250"/>
                                        <p:tgtEl>
                                          <p:spTgt spid="266"/>
                                        </p:tgtEl>
                                      </p:cBhvr>
                                    </p:animEffect>
                                  </p:childTnLst>
                                </p:cTn>
                              </p:par>
                              <p:par>
                                <p:cTn id="32" presetID="10" presetClass="entr" presetSubtype="0" fill="hold" nodeType="with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fade">
                                      <p:cBhvr>
                                        <p:cTn id="34" dur="250"/>
                                        <p:tgtEl>
                                          <p:spTgt spid="273"/>
                                        </p:tgtEl>
                                      </p:cBhvr>
                                    </p:animEffect>
                                  </p:childTnLst>
                                </p:cTn>
                              </p:par>
                            </p:childTnLst>
                          </p:cTn>
                        </p:par>
                        <p:par>
                          <p:cTn id="35" fill="hold">
                            <p:stCondLst>
                              <p:cond delay="175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78"/>
                                        </p:tgtEl>
                                        <p:attrNameLst>
                                          <p:attrName>style.visibility</p:attrName>
                                        </p:attrNameLst>
                                      </p:cBhvr>
                                      <p:to>
                                        <p:strVal val="visible"/>
                                      </p:to>
                                    </p:set>
                                    <p:animEffect transition="in" filter="fade">
                                      <p:cBhvr>
                                        <p:cTn id="42" dur="250"/>
                                        <p:tgtEl>
                                          <p:spTgt spid="278"/>
                                        </p:tgtEl>
                                      </p:cBhvr>
                                    </p:animEffect>
                                  </p:childTnLst>
                                </p:cTn>
                              </p:par>
                            </p:childTnLst>
                          </p:cTn>
                        </p:par>
                        <p:par>
                          <p:cTn id="43" fill="hold">
                            <p:stCondLst>
                              <p:cond delay="2250"/>
                            </p:stCondLst>
                            <p:childTnLst>
                              <p:par>
                                <p:cTn id="44" presetID="10" presetClass="entr" presetSubtype="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50"/>
                                        <p:tgtEl>
                                          <p:spTgt spid="12"/>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301"/>
                                        </p:tgtEl>
                                        <p:attrNameLst>
                                          <p:attrName>style.visibility</p:attrName>
                                        </p:attrNameLst>
                                      </p:cBhvr>
                                      <p:to>
                                        <p:strVal val="visible"/>
                                      </p:to>
                                    </p:set>
                                    <p:animEffect transition="in" filter="fade">
                                      <p:cBhvr>
                                        <p:cTn id="50" dur="250"/>
                                        <p:tgtEl>
                                          <p:spTgt spid="301"/>
                                        </p:tgtEl>
                                      </p:cBhvr>
                                    </p:animEffect>
                                  </p:childTnLst>
                                </p:cTn>
                              </p:par>
                            </p:childTnLst>
                          </p:cTn>
                        </p:par>
                        <p:par>
                          <p:cTn id="51" fill="hold">
                            <p:stCondLst>
                              <p:cond delay="2750"/>
                            </p:stCondLst>
                            <p:childTnLst>
                              <p:par>
                                <p:cTn id="52" presetID="10" presetClass="entr" presetSubtype="0" fill="hold" nodeType="afterEffect">
                                  <p:stCondLst>
                                    <p:cond delay="0"/>
                                  </p:stCondLst>
                                  <p:childTnLst>
                                    <p:set>
                                      <p:cBhvr>
                                        <p:cTn id="53" dur="1" fill="hold">
                                          <p:stCondLst>
                                            <p:cond delay="0"/>
                                          </p:stCondLst>
                                        </p:cTn>
                                        <p:tgtEl>
                                          <p:spTgt spid="309"/>
                                        </p:tgtEl>
                                        <p:attrNameLst>
                                          <p:attrName>style.visibility</p:attrName>
                                        </p:attrNameLst>
                                      </p:cBhvr>
                                      <p:to>
                                        <p:strVal val="visible"/>
                                      </p:to>
                                    </p:set>
                                    <p:animEffect transition="in" filter="fade">
                                      <p:cBhvr>
                                        <p:cTn id="54" dur="250"/>
                                        <p:tgtEl>
                                          <p:spTgt spid="30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50"/>
                                        <p:tgtEl>
                                          <p:spTgt spid="13"/>
                                        </p:tgtEl>
                                      </p:cBhvr>
                                    </p:animEffect>
                                  </p:childTnLst>
                                </p:cTn>
                              </p:par>
                              <p:par>
                                <p:cTn id="59" presetID="10" presetClass="entr" presetSubtype="0" fill="hold" nodeType="withEffect">
                                  <p:stCondLst>
                                    <p:cond delay="0"/>
                                  </p:stCondLst>
                                  <p:childTnLst>
                                    <p:set>
                                      <p:cBhvr>
                                        <p:cTn id="60" dur="1" fill="hold">
                                          <p:stCondLst>
                                            <p:cond delay="0"/>
                                          </p:stCondLst>
                                        </p:cTn>
                                        <p:tgtEl>
                                          <p:spTgt spid="320"/>
                                        </p:tgtEl>
                                        <p:attrNameLst>
                                          <p:attrName>style.visibility</p:attrName>
                                        </p:attrNameLst>
                                      </p:cBhvr>
                                      <p:to>
                                        <p:strVal val="visible"/>
                                      </p:to>
                                    </p:set>
                                    <p:animEffect transition="in" filter="fade">
                                      <p:cBhvr>
                                        <p:cTn id="61" dur="250"/>
                                        <p:tgtEl>
                                          <p:spTgt spid="320"/>
                                        </p:tgtEl>
                                      </p:cBhvr>
                                    </p:animEffect>
                                  </p:childTnLst>
                                </p:cTn>
                              </p:par>
                            </p:childTnLst>
                          </p:cTn>
                        </p:par>
                        <p:par>
                          <p:cTn id="62" fill="hold">
                            <p:stCondLst>
                              <p:cond delay="3250"/>
                            </p:stCondLst>
                            <p:childTnLst>
                              <p:par>
                                <p:cTn id="63" presetID="10" presetClass="entr" presetSubtype="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childTnLst>
                                </p:cTn>
                              </p:par>
                            </p:childTnLst>
                          </p:cTn>
                        </p:par>
                        <p:par>
                          <p:cTn id="66" fill="hold">
                            <p:stCondLst>
                              <p:cond delay="3500"/>
                            </p:stCondLst>
                            <p:childTnLst>
                              <p:par>
                                <p:cTn id="67" presetID="10" presetClass="entr" presetSubtype="0" fill="hold"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250"/>
                                        <p:tgtEl>
                                          <p:spTgt spid="9"/>
                                        </p:tgtEl>
                                      </p:cBhvr>
                                    </p:animEffect>
                                  </p:childTnLst>
                                </p:cTn>
                              </p:par>
                            </p:childTnLst>
                          </p:cTn>
                        </p:par>
                        <p:par>
                          <p:cTn id="70" fill="hold">
                            <p:stCondLst>
                              <p:cond delay="3750"/>
                            </p:stCondLst>
                            <p:childTnLst>
                              <p:par>
                                <p:cTn id="71" presetID="10" presetClass="entr" presetSubtype="0" fill="hold" nodeType="afterEffect">
                                  <p:stCondLst>
                                    <p:cond delay="0"/>
                                  </p:stCondLst>
                                  <p:childTnLst>
                                    <p:set>
                                      <p:cBhvr>
                                        <p:cTn id="72" dur="1" fill="hold">
                                          <p:stCondLst>
                                            <p:cond delay="0"/>
                                          </p:stCondLst>
                                        </p:cTn>
                                        <p:tgtEl>
                                          <p:spTgt spid="355"/>
                                        </p:tgtEl>
                                        <p:attrNameLst>
                                          <p:attrName>style.visibility</p:attrName>
                                        </p:attrNameLst>
                                      </p:cBhvr>
                                      <p:to>
                                        <p:strVal val="visible"/>
                                      </p:to>
                                    </p:set>
                                    <p:animEffect transition="in" filter="fade">
                                      <p:cBhvr>
                                        <p:cTn id="73" dur="250"/>
                                        <p:tgtEl>
                                          <p:spTgt spid="355"/>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250"/>
                                        <p:tgtEl>
                                          <p:spTgt spid="8"/>
                                        </p:tgtEl>
                                      </p:cBhvr>
                                    </p:animEffect>
                                  </p:childTnLst>
                                </p:cTn>
                              </p:par>
                            </p:childTnLst>
                          </p:cTn>
                        </p:par>
                        <p:par>
                          <p:cTn id="78" fill="hold">
                            <p:stCondLst>
                              <p:cond delay="4250"/>
                            </p:stCondLst>
                            <p:childTnLst>
                              <p:par>
                                <p:cTn id="79" presetID="10" presetClass="entr" presetSubtype="0" fill="hold" nodeType="afterEffect">
                                  <p:stCondLst>
                                    <p:cond delay="0"/>
                                  </p:stCondLst>
                                  <p:childTnLst>
                                    <p:set>
                                      <p:cBhvr>
                                        <p:cTn id="80" dur="1" fill="hold">
                                          <p:stCondLst>
                                            <p:cond delay="0"/>
                                          </p:stCondLst>
                                        </p:cTn>
                                        <p:tgtEl>
                                          <p:spTgt spid="366"/>
                                        </p:tgtEl>
                                        <p:attrNameLst>
                                          <p:attrName>style.visibility</p:attrName>
                                        </p:attrNameLst>
                                      </p:cBhvr>
                                      <p:to>
                                        <p:strVal val="visible"/>
                                      </p:to>
                                    </p:set>
                                    <p:animEffect transition="in" filter="fade">
                                      <p:cBhvr>
                                        <p:cTn id="81" dur="250"/>
                                        <p:tgtEl>
                                          <p:spTgt spid="366"/>
                                        </p:tgtEl>
                                      </p:cBhvr>
                                    </p:animEffect>
                                  </p:childTnLst>
                                </p:cTn>
                              </p:par>
                              <p:par>
                                <p:cTn id="82" presetID="10" presetClass="entr" presetSubtype="0" fill="hold" nodeType="withEffect">
                                  <p:stCondLst>
                                    <p:cond delay="0"/>
                                  </p:stCondLst>
                                  <p:childTnLst>
                                    <p:set>
                                      <p:cBhvr>
                                        <p:cTn id="83" dur="1" fill="hold">
                                          <p:stCondLst>
                                            <p:cond delay="0"/>
                                          </p:stCondLst>
                                        </p:cTn>
                                        <p:tgtEl>
                                          <p:spTgt spid="370"/>
                                        </p:tgtEl>
                                        <p:attrNameLst>
                                          <p:attrName>style.visibility</p:attrName>
                                        </p:attrNameLst>
                                      </p:cBhvr>
                                      <p:to>
                                        <p:strVal val="visible"/>
                                      </p:to>
                                    </p:set>
                                    <p:animEffect transition="in" filter="fade">
                                      <p:cBhvr>
                                        <p:cTn id="84" dur="250"/>
                                        <p:tgtEl>
                                          <p:spTgt spid="370"/>
                                        </p:tgtEl>
                                      </p:cBhvr>
                                    </p:animEffect>
                                  </p:childTnLst>
                                </p:cTn>
                              </p:par>
                            </p:childTnLst>
                          </p:cTn>
                        </p:par>
                        <p:par>
                          <p:cTn id="85" fill="hold">
                            <p:stCondLst>
                              <p:cond delay="4500"/>
                            </p:stCondLst>
                            <p:childTnLst>
                              <p:par>
                                <p:cTn id="86" presetID="10" presetClass="entr" presetSubtype="0" fill="hold" nodeType="afterEffect">
                                  <p:stCondLst>
                                    <p:cond delay="0"/>
                                  </p:stCondLst>
                                  <p:childTnLst>
                                    <p:set>
                                      <p:cBhvr>
                                        <p:cTn id="87" dur="1" fill="hold">
                                          <p:stCondLst>
                                            <p:cond delay="0"/>
                                          </p:stCondLst>
                                        </p:cTn>
                                        <p:tgtEl>
                                          <p:spTgt spid="372"/>
                                        </p:tgtEl>
                                        <p:attrNameLst>
                                          <p:attrName>style.visibility</p:attrName>
                                        </p:attrNameLst>
                                      </p:cBhvr>
                                      <p:to>
                                        <p:strVal val="visible"/>
                                      </p:to>
                                    </p:set>
                                    <p:animEffect transition="in" filter="fade">
                                      <p:cBhvr>
                                        <p:cTn id="88" dur="250"/>
                                        <p:tgtEl>
                                          <p:spTgt spid="372"/>
                                        </p:tgtEl>
                                      </p:cBhvr>
                                    </p:animEffect>
                                  </p:childTnLst>
                                </p:cTn>
                              </p:par>
                            </p:childTnLst>
                          </p:cTn>
                        </p:par>
                        <p:par>
                          <p:cTn id="89" fill="hold">
                            <p:stCondLst>
                              <p:cond delay="4750"/>
                            </p:stCondLst>
                            <p:childTnLst>
                              <p:par>
                                <p:cTn id="90" presetID="10" presetClass="entr" presetSubtype="0" fill="hold" nodeType="afterEffect">
                                  <p:stCondLst>
                                    <p:cond delay="0"/>
                                  </p:stCondLst>
                                  <p:childTnLst>
                                    <p:set>
                                      <p:cBhvr>
                                        <p:cTn id="91" dur="1" fill="hold">
                                          <p:stCondLst>
                                            <p:cond delay="0"/>
                                          </p:stCondLst>
                                        </p:cTn>
                                        <p:tgtEl>
                                          <p:spTgt spid="377"/>
                                        </p:tgtEl>
                                        <p:attrNameLst>
                                          <p:attrName>style.visibility</p:attrName>
                                        </p:attrNameLst>
                                      </p:cBhvr>
                                      <p:to>
                                        <p:strVal val="visible"/>
                                      </p:to>
                                    </p:set>
                                    <p:animEffect transition="in" filter="fade">
                                      <p:cBhvr>
                                        <p:cTn id="92" dur="250"/>
                                        <p:tgtEl>
                                          <p:spTgt spid="377"/>
                                        </p:tgtEl>
                                      </p:cBhvr>
                                    </p:animEffect>
                                  </p:childTnLst>
                                </p:cTn>
                              </p:par>
                            </p:childTnLst>
                          </p:cTn>
                        </p:par>
                        <p:par>
                          <p:cTn id="93" fill="hold">
                            <p:stCondLst>
                              <p:cond delay="5000"/>
                            </p:stCondLst>
                            <p:childTnLst>
                              <p:par>
                                <p:cTn id="94" presetID="10" presetClass="entr" presetSubtype="0" fill="hold" nodeType="after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250"/>
                                        <p:tgtEl>
                                          <p:spTgt spid="17"/>
                                        </p:tgtEl>
                                      </p:cBhvr>
                                    </p:animEffect>
                                  </p:childTnLst>
                                </p:cTn>
                              </p:par>
                            </p:childTnLst>
                          </p:cTn>
                        </p:par>
                        <p:par>
                          <p:cTn id="97" fill="hold">
                            <p:stCondLst>
                              <p:cond delay="5250"/>
                            </p:stCondLst>
                            <p:childTnLst>
                              <p:par>
                                <p:cTn id="98" presetID="10" presetClass="entr" presetSubtype="0" fill="hold" nodeType="afterEffect">
                                  <p:stCondLst>
                                    <p:cond delay="0"/>
                                  </p:stCondLst>
                                  <p:childTnLst>
                                    <p:set>
                                      <p:cBhvr>
                                        <p:cTn id="99" dur="1" fill="hold">
                                          <p:stCondLst>
                                            <p:cond delay="0"/>
                                          </p:stCondLst>
                                        </p:cTn>
                                        <p:tgtEl>
                                          <p:spTgt spid="385"/>
                                        </p:tgtEl>
                                        <p:attrNameLst>
                                          <p:attrName>style.visibility</p:attrName>
                                        </p:attrNameLst>
                                      </p:cBhvr>
                                      <p:to>
                                        <p:strVal val="visible"/>
                                      </p:to>
                                    </p:set>
                                    <p:animEffect transition="in" filter="fade">
                                      <p:cBhvr>
                                        <p:cTn id="100" dur="250"/>
                                        <p:tgtEl>
                                          <p:spTgt spid="385"/>
                                        </p:tgtEl>
                                      </p:cBhvr>
                                    </p:animEffect>
                                  </p:childTnLst>
                                </p:cTn>
                              </p:par>
                            </p:childTnLst>
                          </p:cTn>
                        </p:par>
                        <p:par>
                          <p:cTn id="101" fill="hold">
                            <p:stCondLst>
                              <p:cond delay="5500"/>
                            </p:stCondLst>
                            <p:childTnLst>
                              <p:par>
                                <p:cTn id="102" presetID="10" presetClass="entr" presetSubtype="0" fill="hold" nodeType="afterEffect">
                                  <p:stCondLst>
                                    <p:cond delay="0"/>
                                  </p:stCondLst>
                                  <p:childTnLst>
                                    <p:set>
                                      <p:cBhvr>
                                        <p:cTn id="103" dur="1" fill="hold">
                                          <p:stCondLst>
                                            <p:cond delay="0"/>
                                          </p:stCondLst>
                                        </p:cTn>
                                        <p:tgtEl>
                                          <p:spTgt spid="389"/>
                                        </p:tgtEl>
                                        <p:attrNameLst>
                                          <p:attrName>style.visibility</p:attrName>
                                        </p:attrNameLst>
                                      </p:cBhvr>
                                      <p:to>
                                        <p:strVal val="visible"/>
                                      </p:to>
                                    </p:set>
                                    <p:animEffect transition="in" filter="fade">
                                      <p:cBhvr>
                                        <p:cTn id="104" dur="250"/>
                                        <p:tgtEl>
                                          <p:spTgt spid="389"/>
                                        </p:tgtEl>
                                      </p:cBhvr>
                                    </p:animEffect>
                                  </p:childTnLst>
                                </p:cTn>
                              </p:par>
                            </p:childTnLst>
                          </p:cTn>
                        </p:par>
                        <p:par>
                          <p:cTn id="105" fill="hold">
                            <p:stCondLst>
                              <p:cond delay="5750"/>
                            </p:stCondLst>
                            <p:childTnLst>
                              <p:par>
                                <p:cTn id="106" presetID="10" presetClass="entr" presetSubtype="0" fill="hold" nodeType="afterEffect">
                                  <p:stCondLst>
                                    <p:cond delay="0"/>
                                  </p:stCondLst>
                                  <p:childTnLst>
                                    <p:set>
                                      <p:cBhvr>
                                        <p:cTn id="107" dur="1" fill="hold">
                                          <p:stCondLst>
                                            <p:cond delay="0"/>
                                          </p:stCondLst>
                                        </p:cTn>
                                        <p:tgtEl>
                                          <p:spTgt spid="393"/>
                                        </p:tgtEl>
                                        <p:attrNameLst>
                                          <p:attrName>style.visibility</p:attrName>
                                        </p:attrNameLst>
                                      </p:cBhvr>
                                      <p:to>
                                        <p:strVal val="visible"/>
                                      </p:to>
                                    </p:set>
                                    <p:animEffect transition="in" filter="fade">
                                      <p:cBhvr>
                                        <p:cTn id="108" dur="25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ext uri="{D42A27DB-BD31-4B8C-83A1-F6EECF244321}">
                <p14:modId xmlns:p14="http://schemas.microsoft.com/office/powerpoint/2010/main" val="6837735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0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98" name="Graphic 23">
            <a:extLst>
              <a:ext uri="{FF2B5EF4-FFF2-40B4-BE49-F238E27FC236}">
                <a16:creationId xmlns:a16="http://schemas.microsoft.com/office/drawing/2014/main" id="{2879AC7A-5034-4442-92CC-55564C7D9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5543" y="0"/>
            <a:ext cx="5406457" cy="5510792"/>
          </a:xfrm>
          <a:prstGeom prst="rect">
            <a:avLst/>
          </a:prstGeom>
        </p:spPr>
      </p:pic>
      <p:pic>
        <p:nvPicPr>
          <p:cNvPr id="399" name="Picture 398">
            <a:extLst>
              <a:ext uri="{FF2B5EF4-FFF2-40B4-BE49-F238E27FC236}">
                <a16:creationId xmlns:a16="http://schemas.microsoft.com/office/drawing/2014/main" id="{D0E3E7BB-9F29-4D84-A071-0BF914F29FD4}"/>
              </a:ext>
            </a:extLst>
          </p:cNvPr>
          <p:cNvPicPr>
            <a:picLocks noChangeAspect="1"/>
          </p:cNvPicPr>
          <p:nvPr/>
        </p:nvPicPr>
        <p:blipFill rotWithShape="1">
          <a:blip r:embed="rId8">
            <a:extLst>
              <a:ext uri="{28A0092B-C50C-407E-A947-70E740481C1C}">
                <a14:useLocalDpi xmlns:a14="http://schemas.microsoft.com/office/drawing/2010/main" val="0"/>
              </a:ext>
            </a:extLst>
          </a:blip>
          <a:srcRect l="35505" r="22888"/>
          <a:stretch/>
        </p:blipFill>
        <p:spPr>
          <a:xfrm flipH="1">
            <a:off x="4348314" y="-26300"/>
            <a:ext cx="5071532" cy="6858000"/>
          </a:xfrm>
          <a:prstGeom prst="rect">
            <a:avLst/>
          </a:prstGeom>
        </p:spPr>
      </p:pic>
      <p:sp>
        <p:nvSpPr>
          <p:cNvPr id="400" name="CaixaDeTexto 26">
            <a:extLst>
              <a:ext uri="{FF2B5EF4-FFF2-40B4-BE49-F238E27FC236}">
                <a16:creationId xmlns:a16="http://schemas.microsoft.com/office/drawing/2014/main" id="{7E2624E6-0504-4959-B678-C267F2BCA602}"/>
              </a:ext>
            </a:extLst>
          </p:cNvPr>
          <p:cNvSpPr txBox="1"/>
          <p:nvPr/>
        </p:nvSpPr>
        <p:spPr>
          <a:xfrm>
            <a:off x="9070770" y="2079233"/>
            <a:ext cx="2760015" cy="1661993"/>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Enabled by</a:t>
            </a:r>
            <a:r>
              <a:rPr kumimoji="0" lang="en-US" sz="4000" b="1" i="0" u="none" strike="noStrike" kern="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 OUR PEOPLE</a:t>
            </a:r>
            <a:endParaRPr kumimoji="0" lang="en-US" sz="4000" b="0" i="0" u="none" strike="noStrike" kern="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endParaRPr>
          </a:p>
        </p:txBody>
      </p:sp>
      <p:grpSp>
        <p:nvGrpSpPr>
          <p:cNvPr id="401" name="Group 400">
            <a:extLst>
              <a:ext uri="{FF2B5EF4-FFF2-40B4-BE49-F238E27FC236}">
                <a16:creationId xmlns:a16="http://schemas.microsoft.com/office/drawing/2014/main" id="{C92DB5B1-CE48-4F58-B1C9-F3CEFEC33987}"/>
              </a:ext>
            </a:extLst>
          </p:cNvPr>
          <p:cNvGrpSpPr/>
          <p:nvPr/>
        </p:nvGrpSpPr>
        <p:grpSpPr>
          <a:xfrm>
            <a:off x="1216091" y="2104973"/>
            <a:ext cx="3151909" cy="3340027"/>
            <a:chOff x="690996" y="2104973"/>
            <a:chExt cx="3151909" cy="3340027"/>
          </a:xfrm>
        </p:grpSpPr>
        <p:sp>
          <p:nvSpPr>
            <p:cNvPr id="402" name="Rectangle 401">
              <a:extLst>
                <a:ext uri="{FF2B5EF4-FFF2-40B4-BE49-F238E27FC236}">
                  <a16:creationId xmlns:a16="http://schemas.microsoft.com/office/drawing/2014/main" id="{D8FAC903-EFBD-46BE-B4C2-28D9BF97FC6B}"/>
                </a:ext>
              </a:extLst>
            </p:cNvPr>
            <p:cNvSpPr/>
            <p:nvPr/>
          </p:nvSpPr>
          <p:spPr>
            <a:xfrm>
              <a:off x="690996" y="2104973"/>
              <a:ext cx="3151909" cy="33400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403" name="CaixaDeTexto 24">
              <a:extLst>
                <a:ext uri="{FF2B5EF4-FFF2-40B4-BE49-F238E27FC236}">
                  <a16:creationId xmlns:a16="http://schemas.microsoft.com/office/drawing/2014/main" id="{3878F275-1F2F-4AFB-A186-BFF09A465541}"/>
                </a:ext>
              </a:extLst>
            </p:cNvPr>
            <p:cNvSpPr txBox="1"/>
            <p:nvPr/>
          </p:nvSpPr>
          <p:spPr>
            <a:xfrm>
              <a:off x="1108826" y="2604132"/>
              <a:ext cx="2225697" cy="615553"/>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And Capgemini</a:t>
              </a:r>
              <a:b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changes with it.</a:t>
              </a:r>
            </a:p>
          </p:txBody>
        </p:sp>
        <p:sp>
          <p:nvSpPr>
            <p:cNvPr id="404" name="CaixaDeTexto 25">
              <a:extLst>
                <a:ext uri="{FF2B5EF4-FFF2-40B4-BE49-F238E27FC236}">
                  <a16:creationId xmlns:a16="http://schemas.microsoft.com/office/drawing/2014/main" id="{143184A7-7534-4F5C-94E4-3E7AD497D37C}"/>
                </a:ext>
              </a:extLst>
            </p:cNvPr>
            <p:cNvSpPr txBox="1"/>
            <p:nvPr/>
          </p:nvSpPr>
          <p:spPr>
            <a:xfrm>
              <a:off x="1108826" y="3543206"/>
              <a:ext cx="2379175" cy="615553"/>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Leading the transition to the</a:t>
              </a:r>
            </a:p>
          </p:txBody>
        </p:sp>
        <p:sp>
          <p:nvSpPr>
            <p:cNvPr id="405" name="Rectangle 404">
              <a:extLst>
                <a:ext uri="{FF2B5EF4-FFF2-40B4-BE49-F238E27FC236}">
                  <a16:creationId xmlns:a16="http://schemas.microsoft.com/office/drawing/2014/main" id="{143F775B-FEE2-4E3B-AC3C-1024FA44831A}"/>
                </a:ext>
              </a:extLst>
            </p:cNvPr>
            <p:cNvSpPr/>
            <p:nvPr/>
          </p:nvSpPr>
          <p:spPr>
            <a:xfrm>
              <a:off x="1108826" y="4116159"/>
              <a:ext cx="2330902" cy="824841"/>
            </a:xfrm>
            <a:prstGeom prst="rect">
              <a:avLst/>
            </a:prstGeom>
          </p:spPr>
          <p:txBody>
            <a:bodyPr wrap="square">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ERA OF DIGITAL</a:t>
              </a:r>
              <a:endParaRPr kumimoji="0" lang="pt-PT" sz="28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06" name="Conector reto 49">
              <a:extLst>
                <a:ext uri="{FF2B5EF4-FFF2-40B4-BE49-F238E27FC236}">
                  <a16:creationId xmlns:a16="http://schemas.microsoft.com/office/drawing/2014/main" id="{5F87ADBD-6CEE-4B47-B316-485A4FC6D3DA}"/>
                </a:ext>
              </a:extLst>
            </p:cNvPr>
            <p:cNvCxnSpPr>
              <a:cxnSpLocks/>
            </p:cNvCxnSpPr>
            <p:nvPr/>
          </p:nvCxnSpPr>
          <p:spPr>
            <a:xfrm>
              <a:off x="1223126" y="3381445"/>
              <a:ext cx="2002674" cy="0"/>
            </a:xfrm>
            <a:prstGeom prst="line">
              <a:avLst/>
            </a:prstGeom>
            <a:solidFill>
              <a:schemeClr val="tx1"/>
            </a:solidFill>
            <a:ln w="28575" cap="flat">
              <a:solidFill>
                <a:srgbClr val="0070AD"/>
              </a:solidFill>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…to an ever changing world</a:t>
            </a:r>
          </a:p>
        </p:txBody>
      </p:sp>
      <p:grpSp>
        <p:nvGrpSpPr>
          <p:cNvPr id="407" name="Groupe 1"/>
          <p:cNvGrpSpPr/>
          <p:nvPr/>
        </p:nvGrpSpPr>
        <p:grpSpPr>
          <a:xfrm>
            <a:off x="11501102" y="171573"/>
            <a:ext cx="419436" cy="388988"/>
            <a:chOff x="11501102" y="171573"/>
            <a:chExt cx="419436" cy="388988"/>
          </a:xfrm>
        </p:grpSpPr>
        <p:sp>
          <p:nvSpPr>
            <p:cNvPr id="408"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6680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500"/>
                                        <p:tgtEl>
                                          <p:spTgt spid="399"/>
                                        </p:tgtEl>
                                      </p:cBhvr>
                                    </p:animEffect>
                                  </p:childTnLst>
                                </p:cTn>
                              </p:par>
                              <p:par>
                                <p:cTn id="8" presetID="63" presetClass="path" presetSubtype="0" decel="100000" fill="hold" nodeType="withEffect">
                                  <p:stCondLst>
                                    <p:cond delay="100"/>
                                  </p:stCondLst>
                                  <p:childTnLst>
                                    <p:animMotion origin="layout" path="M -0.14869 0.08658 L -3.33333E-6 -4.81481E-6 " pathEditMode="relative" rAng="0" ptsTypes="AA">
                                      <p:cBhvr>
                                        <p:cTn id="9" dur="750" fill="hold"/>
                                        <p:tgtEl>
                                          <p:spTgt spid="399"/>
                                        </p:tgtEl>
                                        <p:attrNameLst>
                                          <p:attrName>ppt_x</p:attrName>
                                          <p:attrName>ppt_y</p:attrName>
                                        </p:attrNameLst>
                                      </p:cBhvr>
                                      <p:rCtr x="7435" y="-4329"/>
                                    </p:animMotion>
                                  </p:childTnLst>
                                </p:cTn>
                              </p:par>
                              <p:par>
                                <p:cTn id="10" presetID="10" presetClass="entr" presetSubtype="0" fill="hold" nodeType="withEffect">
                                  <p:stCondLst>
                                    <p:cond delay="250"/>
                                  </p:stCondLst>
                                  <p:childTnLst>
                                    <p:set>
                                      <p:cBhvr>
                                        <p:cTn id="11" dur="1" fill="hold">
                                          <p:stCondLst>
                                            <p:cond delay="0"/>
                                          </p:stCondLst>
                                        </p:cTn>
                                        <p:tgtEl>
                                          <p:spTgt spid="401"/>
                                        </p:tgtEl>
                                        <p:attrNameLst>
                                          <p:attrName>style.visibility</p:attrName>
                                        </p:attrNameLst>
                                      </p:cBhvr>
                                      <p:to>
                                        <p:strVal val="visible"/>
                                      </p:to>
                                    </p:set>
                                    <p:animEffect transition="in" filter="fade">
                                      <p:cBhvr>
                                        <p:cTn id="12" dur="500"/>
                                        <p:tgtEl>
                                          <p:spTgt spid="40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400"/>
                                        </p:tgtEl>
                                        <p:attrNameLst>
                                          <p:attrName>style.visibility</p:attrName>
                                        </p:attrNameLst>
                                      </p:cBhvr>
                                      <p:to>
                                        <p:strVal val="visible"/>
                                      </p:to>
                                    </p:set>
                                    <p:animEffect transition="in" filter="fade">
                                      <p:cBhvr>
                                        <p:cTn id="15" dur="500"/>
                                        <p:tgtEl>
                                          <p:spTgt spid="400"/>
                                        </p:tgtEl>
                                      </p:cBhvr>
                                    </p:animEffect>
                                  </p:childTnLst>
                                </p:cTn>
                              </p:par>
                              <p:par>
                                <p:cTn id="16" presetID="10" presetClass="entr" presetSubtype="0" fill="hold" nodeType="withEffect">
                                  <p:stCondLst>
                                    <p:cond delay="100"/>
                                  </p:stCondLst>
                                  <p:childTnLst>
                                    <p:set>
                                      <p:cBhvr>
                                        <p:cTn id="17" dur="1" fill="hold">
                                          <p:stCondLst>
                                            <p:cond delay="0"/>
                                          </p:stCondLst>
                                        </p:cTn>
                                        <p:tgtEl>
                                          <p:spTgt spid="398"/>
                                        </p:tgtEl>
                                        <p:attrNameLst>
                                          <p:attrName>style.visibility</p:attrName>
                                        </p:attrNameLst>
                                      </p:cBhvr>
                                      <p:to>
                                        <p:strVal val="visible"/>
                                      </p:to>
                                    </p:set>
                                    <p:animEffect transition="in" filter="fade">
                                      <p:cBhvr>
                                        <p:cTn id="18" dur="500"/>
                                        <p:tgtEl>
                                          <p:spTgt spid="398"/>
                                        </p:tgtEl>
                                      </p:cBhvr>
                                    </p:animEffect>
                                  </p:childTnLst>
                                </p:cTn>
                              </p:par>
                              <p:par>
                                <p:cTn id="19" presetID="63" presetClass="path" presetSubtype="0" decel="100000" fill="hold" nodeType="withEffect">
                                  <p:stCondLst>
                                    <p:cond delay="100"/>
                                  </p:stCondLst>
                                  <p:childTnLst>
                                    <p:animMotion origin="layout" path="M 0.12916 -0.16412 L 4.79167E-6 -3.7037E-7 " pathEditMode="relative" rAng="0" ptsTypes="AA">
                                      <p:cBhvr>
                                        <p:cTn id="20" dur="750" fill="hold"/>
                                        <p:tgtEl>
                                          <p:spTgt spid="398"/>
                                        </p:tgtEl>
                                        <p:attrNameLst>
                                          <p:attrName>ppt_x</p:attrName>
                                          <p:attrName>ppt_y</p:attrName>
                                        </p:attrNameLst>
                                      </p:cBhvr>
                                      <p:rCtr x="-6458" y="8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ext uri="{D42A27DB-BD31-4B8C-83A1-F6EECF244321}">
                <p14:modId xmlns:p14="http://schemas.microsoft.com/office/powerpoint/2010/main" val="6837735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3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Connect with us</a:t>
            </a:r>
          </a:p>
        </p:txBody>
      </p:sp>
      <p:sp>
        <p:nvSpPr>
          <p:cNvPr id="16" name="Oval 20">
            <a:extLst>
              <a:ext uri="{FF2B5EF4-FFF2-40B4-BE49-F238E27FC236}">
                <a16:creationId xmlns:a16="http://schemas.microsoft.com/office/drawing/2014/main" id="{58A23E97-E224-4452-B7E2-AAF591A26500}"/>
              </a:ext>
            </a:extLst>
          </p:cNvPr>
          <p:cNvSpPr/>
          <p:nvPr/>
        </p:nvSpPr>
        <p:spPr>
          <a:xfrm>
            <a:off x="4445491" y="1618586"/>
            <a:ext cx="3791558" cy="35824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pic>
        <p:nvPicPr>
          <p:cNvPr id="17" name="Picture 16">
            <a:extLst>
              <a:ext uri="{FF2B5EF4-FFF2-40B4-BE49-F238E27FC236}">
                <a16:creationId xmlns:a16="http://schemas.microsoft.com/office/drawing/2014/main" id="{B0DCCC6B-330D-4F40-B4AD-D8C4E0E7751E}"/>
              </a:ext>
            </a:extLst>
          </p:cNvPr>
          <p:cNvPicPr>
            <a:picLocks noChangeAspect="1"/>
          </p:cNvPicPr>
          <p:nvPr/>
        </p:nvPicPr>
        <p:blipFill rotWithShape="1">
          <a:blip r:embed="rId6">
            <a:extLst>
              <a:ext uri="{28A0092B-C50C-407E-A947-70E740481C1C}">
                <a14:useLocalDpi xmlns:a14="http://schemas.microsoft.com/office/drawing/2010/main" val="0"/>
              </a:ext>
            </a:extLst>
          </a:blip>
          <a:srcRect l="30839" t="22583" r="18042" b="8931"/>
          <a:stretch/>
        </p:blipFill>
        <p:spPr>
          <a:xfrm>
            <a:off x="4291875" y="685800"/>
            <a:ext cx="6543406" cy="4932368"/>
          </a:xfrm>
          <a:prstGeom prst="rect">
            <a:avLst/>
          </a:prstGeom>
        </p:spPr>
      </p:pic>
      <p:sp>
        <p:nvSpPr>
          <p:cNvPr id="18" name="Oval 20">
            <a:extLst>
              <a:ext uri="{FF2B5EF4-FFF2-40B4-BE49-F238E27FC236}">
                <a16:creationId xmlns:a16="http://schemas.microsoft.com/office/drawing/2014/main" id="{94E3F56A-3C37-4B66-86D5-3956B998CB5E}"/>
              </a:ext>
            </a:extLst>
          </p:cNvPr>
          <p:cNvSpPr/>
          <p:nvPr/>
        </p:nvSpPr>
        <p:spPr>
          <a:xfrm>
            <a:off x="5412687" y="1385505"/>
            <a:ext cx="347204" cy="3280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9" name="Oval 20">
            <a:extLst>
              <a:ext uri="{FF2B5EF4-FFF2-40B4-BE49-F238E27FC236}">
                <a16:creationId xmlns:a16="http://schemas.microsoft.com/office/drawing/2014/main" id="{104A67A3-D232-4BB2-80D5-CCF035962005}"/>
              </a:ext>
            </a:extLst>
          </p:cNvPr>
          <p:cNvSpPr/>
          <p:nvPr/>
        </p:nvSpPr>
        <p:spPr>
          <a:xfrm rot="9601356">
            <a:off x="5106648" y="1437457"/>
            <a:ext cx="163297" cy="15428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0" name="Oval 20">
            <a:extLst>
              <a:ext uri="{FF2B5EF4-FFF2-40B4-BE49-F238E27FC236}">
                <a16:creationId xmlns:a16="http://schemas.microsoft.com/office/drawing/2014/main" id="{0DB02A2A-B3FE-4F1B-AB88-3AFB491D81F9}"/>
              </a:ext>
            </a:extLst>
          </p:cNvPr>
          <p:cNvSpPr/>
          <p:nvPr/>
        </p:nvSpPr>
        <p:spPr>
          <a:xfrm rot="7331679">
            <a:off x="5103225" y="1062148"/>
            <a:ext cx="108436" cy="1024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1" name="CaixaDeTexto 3">
            <a:extLst>
              <a:ext uri="{FF2B5EF4-FFF2-40B4-BE49-F238E27FC236}">
                <a16:creationId xmlns:a16="http://schemas.microsoft.com/office/drawing/2014/main" id="{615066B4-E7FE-420D-96AF-C74E439CA774}"/>
              </a:ext>
            </a:extLst>
          </p:cNvPr>
          <p:cNvSpPr txBox="1"/>
          <p:nvPr/>
        </p:nvSpPr>
        <p:spPr>
          <a:xfrm>
            <a:off x="1119843" y="2131316"/>
            <a:ext cx="2470152" cy="353943"/>
          </a:xfrm>
          <a:prstGeom prst="rect">
            <a:avLst/>
          </a:prstGeom>
          <a:noFill/>
        </p:spPr>
        <p:txBody>
          <a:bodyPr wrap="square" rtlCol="0">
            <a:spAutoFit/>
          </a:bodyPr>
          <a:lstStyle/>
          <a:p>
            <a:pPr marL="0" marR="0" lvl="0" indent="0" algn="r"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Visit </a:t>
            </a: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our website</a:t>
            </a:r>
          </a:p>
        </p:txBody>
      </p:sp>
      <p:cxnSp>
        <p:nvCxnSpPr>
          <p:cNvPr id="23" name="Conector reto 49">
            <a:extLst>
              <a:ext uri="{FF2B5EF4-FFF2-40B4-BE49-F238E27FC236}">
                <a16:creationId xmlns:a16="http://schemas.microsoft.com/office/drawing/2014/main" id="{DDBE8AFA-40CA-4EAD-9B17-09E44E147061}"/>
              </a:ext>
            </a:extLst>
          </p:cNvPr>
          <p:cNvCxnSpPr>
            <a:cxnSpLocks/>
          </p:cNvCxnSpPr>
          <p:nvPr/>
        </p:nvCxnSpPr>
        <p:spPr>
          <a:xfrm>
            <a:off x="3710363" y="2207260"/>
            <a:ext cx="0" cy="4191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4" name="ZoneTexte 6">
            <a:extLst>
              <a:ext uri="{FF2B5EF4-FFF2-40B4-BE49-F238E27FC236}">
                <a16:creationId xmlns:a16="http://schemas.microsoft.com/office/drawing/2014/main" id="{F5207511-A477-4B8E-8A7D-65B1F0AEE49D}"/>
              </a:ext>
            </a:extLst>
          </p:cNvPr>
          <p:cNvSpPr txBox="1"/>
          <p:nvPr/>
        </p:nvSpPr>
        <p:spPr>
          <a:xfrm>
            <a:off x="1894242" y="2386066"/>
            <a:ext cx="1695753" cy="307777"/>
          </a:xfrm>
          <a:prstGeom prst="rect">
            <a:avLst/>
          </a:prstGeom>
          <a:noFill/>
        </p:spPr>
        <p:txBody>
          <a:bodyPr wrap="square" rtlCol="0">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hlinkClick r:id="rId7"/>
              </a:rPr>
              <a:t>capgemini.com</a:t>
            </a:r>
            <a:endParaRPr kumimoji="0" lang="fr-FR" sz="1400" b="0"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CaixaDeTexto 3">
            <a:extLst>
              <a:ext uri="{FF2B5EF4-FFF2-40B4-BE49-F238E27FC236}">
                <a16:creationId xmlns:a16="http://schemas.microsoft.com/office/drawing/2014/main" id="{190395B3-1EDE-48C8-8145-7667509E91D6}"/>
              </a:ext>
            </a:extLst>
          </p:cNvPr>
          <p:cNvSpPr txBox="1"/>
          <p:nvPr/>
        </p:nvSpPr>
        <p:spPr>
          <a:xfrm>
            <a:off x="558801" y="3644111"/>
            <a:ext cx="3031194" cy="615553"/>
          </a:xfrm>
          <a:prstGeom prst="rect">
            <a:avLst/>
          </a:prstGeom>
          <a:noFill/>
        </p:spPr>
        <p:txBody>
          <a:bodyPr wrap="square" rtlCol="0">
            <a:spAutoFit/>
          </a:bodyPr>
          <a:lstStyle/>
          <a:p>
            <a:pPr marL="0" marR="0" lvl="0" indent="0" algn="r"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Discuss</a:t>
            </a:r>
            <a:r>
              <a:rPr kumimoji="0" lang="en-US" sz="20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innovations with our specialists </a:t>
            </a:r>
          </a:p>
        </p:txBody>
      </p:sp>
      <p:cxnSp>
        <p:nvCxnSpPr>
          <p:cNvPr id="26" name="Conector reto 49">
            <a:extLst>
              <a:ext uri="{FF2B5EF4-FFF2-40B4-BE49-F238E27FC236}">
                <a16:creationId xmlns:a16="http://schemas.microsoft.com/office/drawing/2014/main" id="{DECB6024-4A69-40E0-8C0E-EBB549273FC4}"/>
              </a:ext>
            </a:extLst>
          </p:cNvPr>
          <p:cNvCxnSpPr>
            <a:cxnSpLocks/>
          </p:cNvCxnSpPr>
          <p:nvPr/>
        </p:nvCxnSpPr>
        <p:spPr>
          <a:xfrm>
            <a:off x="3710363" y="3731260"/>
            <a:ext cx="0" cy="69342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7" name="ZoneTexte 35">
            <a:extLst>
              <a:ext uri="{FF2B5EF4-FFF2-40B4-BE49-F238E27FC236}">
                <a16:creationId xmlns:a16="http://schemas.microsoft.com/office/drawing/2014/main" id="{8D1D5F3D-56AA-4A73-9FE6-BCFEA79549F9}"/>
              </a:ext>
            </a:extLst>
          </p:cNvPr>
          <p:cNvSpPr txBox="1"/>
          <p:nvPr/>
        </p:nvSpPr>
        <p:spPr>
          <a:xfrm>
            <a:off x="411724" y="4170030"/>
            <a:ext cx="3178271" cy="307777"/>
          </a:xfrm>
          <a:prstGeom prst="rect">
            <a:avLst/>
          </a:prstGeom>
          <a:noFill/>
        </p:spPr>
        <p:txBody>
          <a:bodyPr wrap="square" rtlCol="0">
            <a:spAutoFit/>
          </a:bodyPr>
          <a:lstStyle>
            <a:defPPr>
              <a:defRPr lang="de-DE"/>
            </a:defPPr>
            <a:lvl1pPr algn="r">
              <a:defRPr sz="180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hlinkClick r:id="rId8"/>
              </a:rPr>
              <a:t>capgemini.com/expert-</a:t>
            </a:r>
            <a:r>
              <a:rPr kumimoji="0" lang="fr-FR" sz="1400" b="0" i="0" u="none" strike="noStrike" kern="1200" cap="none" spc="0" normalizeH="0" baseline="0" noProof="0" dirty="0" err="1">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hlinkClick r:id="rId8"/>
              </a:rPr>
              <a:t>connect</a:t>
            </a:r>
            <a:endParaRPr kumimoji="0" lang="fr-FR" sz="1400" b="0"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CaixaDeTexto 3">
            <a:extLst>
              <a:ext uri="{FF2B5EF4-FFF2-40B4-BE49-F238E27FC236}">
                <a16:creationId xmlns:a16="http://schemas.microsoft.com/office/drawing/2014/main" id="{348F292C-DB19-415C-96ED-AB098E81B7B7}"/>
              </a:ext>
            </a:extLst>
          </p:cNvPr>
          <p:cNvSpPr txBox="1"/>
          <p:nvPr/>
        </p:nvSpPr>
        <p:spPr>
          <a:xfrm>
            <a:off x="3829277" y="5643402"/>
            <a:ext cx="5066846" cy="615553"/>
          </a:xfrm>
          <a:prstGeom prst="rect">
            <a:avLst/>
          </a:prstGeom>
          <a:noFill/>
        </p:spPr>
        <p:txBody>
          <a:bodyPr wrap="square" rtlCol="0">
            <a:spAutoFit/>
          </a:bodyPr>
          <a:lstStyle/>
          <a:p>
            <a:pPr marL="0" marR="0" lvl="0" indent="0" algn="ctr"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Learn</a:t>
            </a:r>
            <a:r>
              <a:rPr kumimoji="0" lang="en-US" sz="20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about tomorrow’s</a:t>
            </a:r>
            <a:b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tech trends and innovation</a:t>
            </a:r>
          </a:p>
        </p:txBody>
      </p:sp>
      <p:sp>
        <p:nvSpPr>
          <p:cNvPr id="29" name="ZoneTexte 39">
            <a:extLst>
              <a:ext uri="{FF2B5EF4-FFF2-40B4-BE49-F238E27FC236}">
                <a16:creationId xmlns:a16="http://schemas.microsoft.com/office/drawing/2014/main" id="{952FA3D4-64D7-4E80-92A6-F24A271CB373}"/>
              </a:ext>
            </a:extLst>
          </p:cNvPr>
          <p:cNvSpPr txBox="1"/>
          <p:nvPr/>
        </p:nvSpPr>
        <p:spPr>
          <a:xfrm>
            <a:off x="4848997" y="6179983"/>
            <a:ext cx="3027406" cy="307777"/>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9"/>
              </a:rPr>
              <a:t>capgemini.com/</a:t>
            </a:r>
            <a:r>
              <a:rPr kumimoji="0" lang="fr-FR"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hlinkClick r:id="rId9"/>
              </a:rPr>
              <a:t>beyond</a:t>
            </a:r>
            <a:r>
              <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9"/>
              </a:rPr>
              <a:t>-the-buzz</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onector reto 49">
            <a:extLst>
              <a:ext uri="{FF2B5EF4-FFF2-40B4-BE49-F238E27FC236}">
                <a16:creationId xmlns:a16="http://schemas.microsoft.com/office/drawing/2014/main" id="{D36D77DE-E1DC-4892-BD60-CAB9F0C8B514}"/>
              </a:ext>
            </a:extLst>
          </p:cNvPr>
          <p:cNvCxnSpPr>
            <a:cxnSpLocks/>
          </p:cNvCxnSpPr>
          <p:nvPr/>
        </p:nvCxnSpPr>
        <p:spPr>
          <a:xfrm flipH="1">
            <a:off x="4815840" y="5504200"/>
            <a:ext cx="3041525" cy="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31" name="CaixaDeTexto 3">
            <a:extLst>
              <a:ext uri="{FF2B5EF4-FFF2-40B4-BE49-F238E27FC236}">
                <a16:creationId xmlns:a16="http://schemas.microsoft.com/office/drawing/2014/main" id="{6ACD7478-20FC-4742-9CEA-8779E381FF3D}"/>
              </a:ext>
            </a:extLst>
          </p:cNvPr>
          <p:cNvSpPr txBox="1"/>
          <p:nvPr/>
        </p:nvSpPr>
        <p:spPr>
          <a:xfrm>
            <a:off x="9092545" y="3644111"/>
            <a:ext cx="2451755" cy="877163"/>
          </a:xfrm>
          <a:prstGeom prst="rect">
            <a:avLst/>
          </a:prstGeom>
          <a:noFill/>
        </p:spPr>
        <p:txBody>
          <a:bodyPr wrap="square" rtlCol="0">
            <a:spAutoFit/>
          </a:bodyPr>
          <a:lstStyle/>
          <a:p>
            <a:pPr marL="0" marR="0" lvl="0" indent="0" algn="l"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Follow</a:t>
            </a:r>
            <a:r>
              <a:rPr kumimoji="0" lang="en-US" sz="20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the best of business and technology news</a:t>
            </a:r>
          </a:p>
        </p:txBody>
      </p:sp>
      <p:cxnSp>
        <p:nvCxnSpPr>
          <p:cNvPr id="32" name="Conector reto 49">
            <a:extLst>
              <a:ext uri="{FF2B5EF4-FFF2-40B4-BE49-F238E27FC236}">
                <a16:creationId xmlns:a16="http://schemas.microsoft.com/office/drawing/2014/main" id="{5FB1743A-D174-45A7-9296-66EBEA6660BD}"/>
              </a:ext>
            </a:extLst>
          </p:cNvPr>
          <p:cNvCxnSpPr>
            <a:cxnSpLocks/>
          </p:cNvCxnSpPr>
          <p:nvPr/>
        </p:nvCxnSpPr>
        <p:spPr>
          <a:xfrm>
            <a:off x="8905231" y="3716020"/>
            <a:ext cx="0" cy="95758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33" name="ZoneTexte 37">
            <a:extLst>
              <a:ext uri="{FF2B5EF4-FFF2-40B4-BE49-F238E27FC236}">
                <a16:creationId xmlns:a16="http://schemas.microsoft.com/office/drawing/2014/main" id="{DB734F59-D0E1-4DF4-84FD-D4092446FA98}"/>
              </a:ext>
            </a:extLst>
          </p:cNvPr>
          <p:cNvSpPr txBox="1"/>
          <p:nvPr/>
        </p:nvSpPr>
        <p:spPr>
          <a:xfrm>
            <a:off x="9092545" y="4431999"/>
            <a:ext cx="1846339" cy="307777"/>
          </a:xfrm>
          <a:prstGeom prst="rect">
            <a:avLst/>
          </a:prstGeom>
          <a:noFill/>
        </p:spPr>
        <p:txBody>
          <a:bodyPr wrap="square" rtlCol="0">
            <a:spAutoFit/>
          </a:bodyPr>
          <a:lstStyle>
            <a:defPPr>
              <a:defRPr lang="de-DE"/>
            </a:defPPr>
            <a:lvl1pPr algn="r">
              <a:defRPr sz="140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hlinkClick r:id="rId10"/>
              </a:rPr>
              <a:t>content-loop.com</a:t>
            </a:r>
            <a:endParaRPr kumimoji="0" lang="fr-FR" sz="1400" b="0"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4" name="Conector reto 49">
            <a:extLst>
              <a:ext uri="{FF2B5EF4-FFF2-40B4-BE49-F238E27FC236}">
                <a16:creationId xmlns:a16="http://schemas.microsoft.com/office/drawing/2014/main" id="{F79EACC5-70CE-4403-B5B8-0283BB78A52B}"/>
              </a:ext>
            </a:extLst>
          </p:cNvPr>
          <p:cNvCxnSpPr>
            <a:cxnSpLocks/>
          </p:cNvCxnSpPr>
          <p:nvPr/>
        </p:nvCxnSpPr>
        <p:spPr>
          <a:xfrm>
            <a:off x="8905231" y="1995469"/>
            <a:ext cx="0" cy="94615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35" name="CaixaDeTexto 3">
            <a:extLst>
              <a:ext uri="{FF2B5EF4-FFF2-40B4-BE49-F238E27FC236}">
                <a16:creationId xmlns:a16="http://schemas.microsoft.com/office/drawing/2014/main" id="{424326B5-802F-42B7-9590-C1179C8804E7}"/>
              </a:ext>
            </a:extLst>
          </p:cNvPr>
          <p:cNvSpPr txBox="1"/>
          <p:nvPr/>
        </p:nvSpPr>
        <p:spPr>
          <a:xfrm>
            <a:off x="9092545" y="2044840"/>
            <a:ext cx="2451755" cy="615553"/>
          </a:xfrm>
          <a:prstGeom prst="rect">
            <a:avLst/>
          </a:prstGeom>
          <a:noFill/>
        </p:spPr>
        <p:txBody>
          <a:bodyPr wrap="square" rtlCol="0">
            <a:spAutoFit/>
          </a:bodyPr>
          <a:lstStyle/>
          <a:p>
            <a:pPr marL="0" marR="0" lvl="0" indent="0" algn="l"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Keep</a:t>
            </a:r>
            <a:r>
              <a:rPr kumimoji="0" lang="en-US" sz="20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up to date on social media</a:t>
            </a:r>
          </a:p>
        </p:txBody>
      </p:sp>
      <p:pic>
        <p:nvPicPr>
          <p:cNvPr id="36" name="Picture 35">
            <a:extLst>
              <a:ext uri="{FF2B5EF4-FFF2-40B4-BE49-F238E27FC236}">
                <a16:creationId xmlns:a16="http://schemas.microsoft.com/office/drawing/2014/main" id="{4CB55419-210B-4FB7-A41B-DF9CC2D961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8967" y="2641343"/>
            <a:ext cx="2483995" cy="384428"/>
          </a:xfrm>
          <a:prstGeom prst="rect">
            <a:avLst/>
          </a:prstGeom>
        </p:spPr>
      </p:pic>
    </p:spTree>
    <p:extLst>
      <p:ext uri="{BB962C8B-B14F-4D97-AF65-F5344CB8AC3E}">
        <p14:creationId xmlns:p14="http://schemas.microsoft.com/office/powerpoint/2010/main" val="300192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1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63" presetClass="path" presetSubtype="0" decel="100000" fill="hold" grpId="1" nodeType="withEffect">
                                  <p:stCondLst>
                                    <p:cond delay="400"/>
                                  </p:stCondLst>
                                  <p:childTnLst>
                                    <p:animMotion origin="layout" path="M 0.01797 0.04282 L -3.125E-6 4.07407E-6 " pathEditMode="relative" rAng="0" ptsTypes="AA">
                                      <p:cBhvr>
                                        <p:cTn id="15" dur="750" fill="hold"/>
                                        <p:tgtEl>
                                          <p:spTgt spid="18"/>
                                        </p:tgtEl>
                                        <p:attrNameLst>
                                          <p:attrName>ppt_x</p:attrName>
                                          <p:attrName>ppt_y</p:attrName>
                                        </p:attrNameLst>
                                      </p:cBhvr>
                                      <p:rCtr x="-898" y="-2153"/>
                                    </p:animMotion>
                                  </p:childTnLst>
                                </p:cTn>
                              </p:par>
                              <p:par>
                                <p:cTn id="16" presetID="10" presetClass="entr" presetSubtype="0" fill="hold" grpId="0" nodeType="withEffect">
                                  <p:stCondLst>
                                    <p:cond delay="4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63" presetClass="path" presetSubtype="0" decel="100000" fill="hold" grpId="1" nodeType="withEffect">
                                  <p:stCondLst>
                                    <p:cond delay="450"/>
                                  </p:stCondLst>
                                  <p:childTnLst>
                                    <p:animMotion origin="layout" path="M 0.01628 0.01528 L -8.33333E-7 -3.33333E-6 " pathEditMode="relative" rAng="0" ptsTypes="AA">
                                      <p:cBhvr>
                                        <p:cTn id="20" dur="750" fill="hold"/>
                                        <p:tgtEl>
                                          <p:spTgt spid="19"/>
                                        </p:tgtEl>
                                        <p:attrNameLst>
                                          <p:attrName>ppt_x</p:attrName>
                                          <p:attrName>ppt_y</p:attrName>
                                        </p:attrNameLst>
                                      </p:cBhvr>
                                      <p:rCtr x="-820" y="-764"/>
                                    </p:animMotion>
                                  </p:childTnLst>
                                </p:cTn>
                              </p:par>
                              <p:par>
                                <p:cTn id="21" presetID="10"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decel="100000" fill="hold" grpId="1" nodeType="withEffect">
                                  <p:stCondLst>
                                    <p:cond delay="500"/>
                                  </p:stCondLst>
                                  <p:childTnLst>
                                    <p:animMotion origin="layout" path="M 0.01888 0.04815 L 3.125E-6 1.48148E-6 " pathEditMode="relative" rAng="0" ptsTypes="AA">
                                      <p:cBhvr>
                                        <p:cTn id="25" dur="750" fill="hold"/>
                                        <p:tgtEl>
                                          <p:spTgt spid="20"/>
                                        </p:tgtEl>
                                        <p:attrNameLst>
                                          <p:attrName>ppt_x</p:attrName>
                                          <p:attrName>ppt_y</p:attrName>
                                        </p:attrNameLst>
                                      </p:cBhvr>
                                      <p:rCtr x="-951" y="-2407"/>
                                    </p:animMotion>
                                  </p:childTnLst>
                                </p:cTn>
                              </p:par>
                            </p:childTnLst>
                          </p:cTn>
                        </p:par>
                        <p:par>
                          <p:cTn id="26" fill="hold">
                            <p:stCondLst>
                              <p:cond delay="1250"/>
                            </p:stCondLst>
                            <p:childTnLst>
                              <p:par>
                                <p:cTn id="27" presetID="16" presetClass="entr" presetSubtype="4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outHorizontal)">
                                      <p:cBhvr>
                                        <p:cTn id="29" dur="500"/>
                                        <p:tgtEl>
                                          <p:spTgt spid="23"/>
                                        </p:tgtEl>
                                      </p:cBhvr>
                                    </p:animEffect>
                                  </p:childTnLst>
                                </p:cTn>
                              </p:par>
                              <p:par>
                                <p:cTn id="30" presetID="16" presetClass="entr" presetSubtype="42"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outHorizontal)">
                                      <p:cBhvr>
                                        <p:cTn id="32" dur="500"/>
                                        <p:tgtEl>
                                          <p:spTgt spid="26"/>
                                        </p:tgtEl>
                                      </p:cBhvr>
                                    </p:animEffect>
                                  </p:childTnLst>
                                </p:cTn>
                              </p:par>
                              <p:par>
                                <p:cTn id="33" presetID="16" presetClass="entr" presetSubtype="42"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arn(outHorizontal)">
                                      <p:cBhvr>
                                        <p:cTn id="35" dur="500"/>
                                        <p:tgtEl>
                                          <p:spTgt spid="32"/>
                                        </p:tgtEl>
                                      </p:cBhvr>
                                    </p:animEffect>
                                  </p:childTnLst>
                                </p:cTn>
                              </p:par>
                              <p:par>
                                <p:cTn id="36" presetID="16" presetClass="entr" presetSubtype="42"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outHorizontal)">
                                      <p:cBhvr>
                                        <p:cTn id="38" dur="500"/>
                                        <p:tgtEl>
                                          <p:spTgt spid="34"/>
                                        </p:tgtEl>
                                      </p:cBhvr>
                                    </p:animEffect>
                                  </p:childTnLst>
                                </p:cTn>
                              </p:par>
                              <p:par>
                                <p:cTn id="39" presetID="16" presetClass="entr" presetSubtype="37"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8" grpId="1" animBg="1"/>
      <p:bldP spid="19" grpId="0" animBg="1"/>
      <p:bldP spid="19" grpId="1" animBg="1"/>
      <p:bldP spid="20" grpId="0" animBg="1"/>
      <p:bldP spid="20" grpId="1" animBg="1"/>
      <p:bldP spid="21" grpId="0"/>
      <p:bldP spid="24" grpId="0"/>
      <p:bldP spid="25" grpId="0"/>
      <p:bldP spid="27" grpId="0"/>
      <p:bldP spid="28" grpId="0"/>
      <p:bldP spid="29" grpId="0"/>
      <p:bldP spid="31" grpId="0"/>
      <p:bldP spid="33"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B59FC8A-24D4-498F-A0F9-93BA2F7E4809}"/>
              </a:ext>
            </a:extLst>
          </p:cNvPr>
          <p:cNvPicPr>
            <a:picLocks noChangeAspect="1"/>
          </p:cNvPicPr>
          <p:nvPr/>
        </p:nvPicPr>
        <p:blipFill>
          <a:blip r:embed="rId2"/>
          <a:stretch>
            <a:fillRect/>
          </a:stretch>
        </p:blipFill>
        <p:spPr>
          <a:xfrm>
            <a:off x="1512" y="0"/>
            <a:ext cx="12188976" cy="6858014"/>
          </a:xfrm>
          <a:prstGeom prst="rect">
            <a:avLst/>
          </a:prstGeom>
        </p:spPr>
      </p:pic>
      <p:pic>
        <p:nvPicPr>
          <p:cNvPr id="3" name="Graphic 6">
            <a:extLst>
              <a:ext uri="{FF2B5EF4-FFF2-40B4-BE49-F238E27FC236}">
                <a16:creationId xmlns:a16="http://schemas.microsoft.com/office/drawing/2014/main" id="{7649AADC-8FB4-476D-8DFA-3C21CFD36E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92" r="57551" b="22569"/>
          <a:stretch/>
        </p:blipFill>
        <p:spPr>
          <a:xfrm rot="16200000">
            <a:off x="7012315" y="2190378"/>
            <a:ext cx="3784595" cy="6574780"/>
          </a:xfrm>
          <a:prstGeom prst="rect">
            <a:avLst/>
          </a:prstGeom>
        </p:spPr>
      </p:pic>
      <p:sp>
        <p:nvSpPr>
          <p:cNvPr id="4" name="Title 1">
            <a:extLst>
              <a:ext uri="{FF2B5EF4-FFF2-40B4-BE49-F238E27FC236}">
                <a16:creationId xmlns:a16="http://schemas.microsoft.com/office/drawing/2014/main" id="{748B5863-42F4-4081-8DD9-4350672F8CCE}"/>
              </a:ext>
            </a:extLst>
          </p:cNvPr>
          <p:cNvSpPr txBox="1">
            <a:spLocks/>
          </p:cNvSpPr>
          <p:nvPr/>
        </p:nvSpPr>
        <p:spPr>
          <a:xfrm>
            <a:off x="6789965" y="5049596"/>
            <a:ext cx="3484336" cy="914400"/>
          </a:xfrm>
          <a:prstGeom prst="rect">
            <a:avLst/>
          </a:prstGeom>
        </p:spPr>
        <p:txBody>
          <a:bodyPr>
            <a:norm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sz="4900" dirty="0">
                <a:solidFill>
                  <a:schemeClr val="bg1"/>
                </a:solidFill>
              </a:rPr>
              <a:t>Appendix</a:t>
            </a:r>
          </a:p>
        </p:txBody>
      </p:sp>
      <p:pic>
        <p:nvPicPr>
          <p:cNvPr id="5" name="Graphic 6">
            <a:extLst>
              <a:ext uri="{FF2B5EF4-FFF2-40B4-BE49-F238E27FC236}">
                <a16:creationId xmlns:a16="http://schemas.microsoft.com/office/drawing/2014/main" id="{23069BB8-A18B-4980-8B53-6A8B020AB0B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269" t="53858" r="23077" b="19676"/>
          <a:stretch/>
        </p:blipFill>
        <p:spPr>
          <a:xfrm rot="16200000">
            <a:off x="9409721" y="574711"/>
            <a:ext cx="3356991" cy="2207566"/>
          </a:xfrm>
          <a:prstGeom prst="rect">
            <a:avLst/>
          </a:prstGeom>
        </p:spPr>
      </p:pic>
      <p:pic>
        <p:nvPicPr>
          <p:cNvPr id="6" name="Graphic 8">
            <a:extLst>
              <a:ext uri="{FF2B5EF4-FFF2-40B4-BE49-F238E27FC236}">
                <a16:creationId xmlns:a16="http://schemas.microsoft.com/office/drawing/2014/main" id="{97DB5C39-A4FE-4D23-9A54-800EF9D9046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220700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year revenues by business</a:t>
            </a:r>
            <a:endParaRPr lang="fr-FR" dirty="0"/>
          </a:p>
        </p:txBody>
      </p:sp>
      <p:graphicFrame>
        <p:nvGraphicFramePr>
          <p:cNvPr id="3" name="Object 2">
            <a:extLst>
              <a:ext uri="{FF2B5EF4-FFF2-40B4-BE49-F238E27FC236}">
                <a16:creationId xmlns:a16="http://schemas.microsoft.com/office/drawing/2014/main" id="{E246D8FC-55FB-4534-AE44-6ABAC001D205}"/>
              </a:ext>
            </a:extLst>
          </p:cNvPr>
          <p:cNvGraphicFramePr>
            <a:graphicFrameLocks noChangeAspect="1"/>
          </p:cNvGraphicFramePr>
          <p:nvPr>
            <p:extLst>
              <p:ext uri="{D42A27DB-BD31-4B8C-83A1-F6EECF244321}">
                <p14:modId xmlns:p14="http://schemas.microsoft.com/office/powerpoint/2010/main" val="1209185055"/>
              </p:ext>
            </p:extLst>
          </p:nvPr>
        </p:nvGraphicFramePr>
        <p:xfrm>
          <a:off x="2566739" y="1707351"/>
          <a:ext cx="3409538" cy="25895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Object 2">
            <a:extLst>
              <a:ext uri="{FF2B5EF4-FFF2-40B4-BE49-F238E27FC236}">
                <a16:creationId xmlns:a16="http://schemas.microsoft.com/office/drawing/2014/main" id="{A2F3B9FB-8893-419F-95F2-D9E0758710D6}"/>
              </a:ext>
            </a:extLst>
          </p:cNvPr>
          <p:cNvGraphicFramePr>
            <a:graphicFrameLocks noChangeAspect="1"/>
          </p:cNvGraphicFramePr>
          <p:nvPr>
            <p:extLst>
              <p:ext uri="{D42A27DB-BD31-4B8C-83A1-F6EECF244321}">
                <p14:modId xmlns:p14="http://schemas.microsoft.com/office/powerpoint/2010/main" val="2386483437"/>
              </p:ext>
            </p:extLst>
          </p:nvPr>
        </p:nvGraphicFramePr>
        <p:xfrm>
          <a:off x="6240000" y="1701000"/>
          <a:ext cx="3426260" cy="2602224"/>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00EEC1A0-4C32-4587-B4AE-024E6E18F3E6}"/>
              </a:ext>
            </a:extLst>
          </p:cNvPr>
          <p:cNvGrpSpPr/>
          <p:nvPr/>
        </p:nvGrpSpPr>
        <p:grpSpPr>
          <a:xfrm>
            <a:off x="2484460" y="4985202"/>
            <a:ext cx="7223081" cy="387798"/>
            <a:chOff x="4489948" y="4971225"/>
            <a:chExt cx="7223081" cy="387798"/>
          </a:xfrm>
        </p:grpSpPr>
        <p:sp>
          <p:nvSpPr>
            <p:cNvPr id="6" name="Text Box 25">
              <a:extLst>
                <a:ext uri="{FF2B5EF4-FFF2-40B4-BE49-F238E27FC236}">
                  <a16:creationId xmlns:a16="http://schemas.microsoft.com/office/drawing/2014/main" id="{B90040CE-060A-4372-9C00-49A91525BD7B}"/>
                </a:ext>
              </a:extLst>
            </p:cNvPr>
            <p:cNvSpPr txBox="1">
              <a:spLocks noChangeArrowheads="1"/>
            </p:cNvSpPr>
            <p:nvPr/>
          </p:nvSpPr>
          <p:spPr bwMode="auto">
            <a:xfrm>
              <a:off x="6771300" y="4971225"/>
              <a:ext cx="1272675" cy="387798"/>
            </a:xfrm>
            <a:prstGeom prst="rect">
              <a:avLst/>
            </a:prstGeom>
            <a:noFill/>
            <a:ln w="19050">
              <a:noFill/>
              <a:miter lim="800000"/>
              <a:headEnd/>
              <a:tailEnd/>
            </a:ln>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Consulting Services</a:t>
              </a:r>
            </a:p>
          </p:txBody>
        </p:sp>
        <p:sp>
          <p:nvSpPr>
            <p:cNvPr id="7" name="Text Box 25">
              <a:extLst>
                <a:ext uri="{FF2B5EF4-FFF2-40B4-BE49-F238E27FC236}">
                  <a16:creationId xmlns:a16="http://schemas.microsoft.com/office/drawing/2014/main" id="{1455383E-BD85-4889-A523-1AAEDD40BDD0}"/>
                </a:ext>
              </a:extLst>
            </p:cNvPr>
            <p:cNvSpPr txBox="1">
              <a:spLocks noChangeArrowheads="1"/>
            </p:cNvSpPr>
            <p:nvPr/>
          </p:nvSpPr>
          <p:spPr bwMode="auto">
            <a:xfrm>
              <a:off x="8310200" y="4971225"/>
              <a:ext cx="1250498" cy="387798"/>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Application Services</a:t>
              </a:r>
            </a:p>
          </p:txBody>
        </p:sp>
        <p:sp>
          <p:nvSpPr>
            <p:cNvPr id="8" name="Text Box 25">
              <a:extLst>
                <a:ext uri="{FF2B5EF4-FFF2-40B4-BE49-F238E27FC236}">
                  <a16:creationId xmlns:a16="http://schemas.microsoft.com/office/drawing/2014/main" id="{03D6D0C5-A311-4C96-8BDB-88A829D7F3F1}"/>
                </a:ext>
              </a:extLst>
            </p:cNvPr>
            <p:cNvSpPr txBox="1">
              <a:spLocks noChangeArrowheads="1"/>
            </p:cNvSpPr>
            <p:nvPr/>
          </p:nvSpPr>
          <p:spPr bwMode="auto">
            <a:xfrm>
              <a:off x="9893981" y="4971225"/>
              <a:ext cx="1819048" cy="387798"/>
            </a:xfrm>
            <a:prstGeom prst="rect">
              <a:avLst/>
            </a:prstGeom>
            <a:noFill/>
            <a:ln w="19050">
              <a:noFill/>
              <a:miter lim="800000"/>
              <a:headEnd/>
              <a:tailEnd/>
            </a:ln>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Technology and Engineering Services</a:t>
              </a:r>
            </a:p>
          </p:txBody>
        </p:sp>
        <p:sp>
          <p:nvSpPr>
            <p:cNvPr id="9" name="Text Box 25">
              <a:extLst>
                <a:ext uri="{FF2B5EF4-FFF2-40B4-BE49-F238E27FC236}">
                  <a16:creationId xmlns:a16="http://schemas.microsoft.com/office/drawing/2014/main" id="{DB9ACB38-766C-4691-9D17-43E02A06B90A}"/>
                </a:ext>
              </a:extLst>
            </p:cNvPr>
            <p:cNvSpPr txBox="1">
              <a:spLocks noChangeArrowheads="1"/>
            </p:cNvSpPr>
            <p:nvPr/>
          </p:nvSpPr>
          <p:spPr bwMode="auto">
            <a:xfrm>
              <a:off x="4770438" y="4971225"/>
              <a:ext cx="1725516" cy="387798"/>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Other Managed Services</a:t>
              </a:r>
            </a:p>
          </p:txBody>
        </p:sp>
        <p:sp>
          <p:nvSpPr>
            <p:cNvPr id="10" name="Oval 20">
              <a:extLst>
                <a:ext uri="{FF2B5EF4-FFF2-40B4-BE49-F238E27FC236}">
                  <a16:creationId xmlns:a16="http://schemas.microsoft.com/office/drawing/2014/main" id="{440B5602-35B6-4675-8FC2-6999265255AE}"/>
                </a:ext>
              </a:extLst>
            </p:cNvPr>
            <p:cNvSpPr/>
            <p:nvPr/>
          </p:nvSpPr>
          <p:spPr>
            <a:xfrm>
              <a:off x="6462198" y="5036145"/>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11" name="Oval 20">
              <a:extLst>
                <a:ext uri="{FF2B5EF4-FFF2-40B4-BE49-F238E27FC236}">
                  <a16:creationId xmlns:a16="http://schemas.microsoft.com/office/drawing/2014/main" id="{2B725015-10D1-415D-922C-F8BEDA6A4FF3}"/>
                </a:ext>
              </a:extLst>
            </p:cNvPr>
            <p:cNvSpPr/>
            <p:nvPr/>
          </p:nvSpPr>
          <p:spPr>
            <a:xfrm>
              <a:off x="8021193" y="5036145"/>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12" name="Oval 20">
              <a:extLst>
                <a:ext uri="{FF2B5EF4-FFF2-40B4-BE49-F238E27FC236}">
                  <a16:creationId xmlns:a16="http://schemas.microsoft.com/office/drawing/2014/main" id="{86D6D715-0A74-4768-9AE9-9BEC2572B325}"/>
                </a:ext>
              </a:extLst>
            </p:cNvPr>
            <p:cNvSpPr/>
            <p:nvPr/>
          </p:nvSpPr>
          <p:spPr>
            <a:xfrm>
              <a:off x="9613491" y="5036145"/>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13" name="Oval 20">
              <a:extLst>
                <a:ext uri="{FF2B5EF4-FFF2-40B4-BE49-F238E27FC236}">
                  <a16:creationId xmlns:a16="http://schemas.microsoft.com/office/drawing/2014/main" id="{EFF52E1F-F088-4942-B9F6-4EDDA67E1AD0}"/>
                </a:ext>
              </a:extLst>
            </p:cNvPr>
            <p:cNvSpPr/>
            <p:nvPr/>
          </p:nvSpPr>
          <p:spPr>
            <a:xfrm>
              <a:off x="4489948" y="5036145"/>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grpSp>
      <p:sp>
        <p:nvSpPr>
          <p:cNvPr id="14" name="Rectangle 13">
            <a:extLst>
              <a:ext uri="{FF2B5EF4-FFF2-40B4-BE49-F238E27FC236}">
                <a16:creationId xmlns:a16="http://schemas.microsoft.com/office/drawing/2014/main" id="{9AEC15A1-7C5B-46A5-BE2F-078789A2D172}"/>
              </a:ext>
            </a:extLst>
          </p:cNvPr>
          <p:cNvSpPr/>
          <p:nvPr/>
        </p:nvSpPr>
        <p:spPr>
          <a:xfrm>
            <a:off x="7521125" y="2731655"/>
            <a:ext cx="838691" cy="563231"/>
          </a:xfrm>
          <a:prstGeom prst="rect">
            <a:avLst/>
          </a:prstGeom>
          <a:noFill/>
          <a:ln>
            <a:noFill/>
          </a:ln>
        </p:spPr>
        <p:txBody>
          <a:bodyPr wrap="none">
            <a:spAutoFit/>
          </a:bodyPr>
          <a:lstStyle/>
          <a:p>
            <a:pPr marL="0" marR="0" lvl="0" indent="0" algn="ctr" defTabSz="957756" rtl="0" eaLnBrk="0" fontAlgn="auto" latinLnBrk="0" hangingPunct="0">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FY</a:t>
            </a:r>
            <a:b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2016</a:t>
            </a:r>
          </a:p>
        </p:txBody>
      </p:sp>
      <p:sp>
        <p:nvSpPr>
          <p:cNvPr id="15" name="Rectangle 14">
            <a:extLst>
              <a:ext uri="{FF2B5EF4-FFF2-40B4-BE49-F238E27FC236}">
                <a16:creationId xmlns:a16="http://schemas.microsoft.com/office/drawing/2014/main" id="{4995625F-8CD7-449B-BE20-9EAAF7A8B0CF}"/>
              </a:ext>
            </a:extLst>
          </p:cNvPr>
          <p:cNvSpPr/>
          <p:nvPr/>
        </p:nvSpPr>
        <p:spPr>
          <a:xfrm>
            <a:off x="3843725" y="2731655"/>
            <a:ext cx="838691" cy="563231"/>
          </a:xfrm>
          <a:prstGeom prst="rect">
            <a:avLst/>
          </a:prstGeom>
          <a:noFill/>
          <a:ln>
            <a:noFill/>
          </a:ln>
        </p:spPr>
        <p:txBody>
          <a:bodyPr wrap="none">
            <a:spAutoFit/>
          </a:bodyPr>
          <a:lstStyle/>
          <a:p>
            <a:pPr marL="0" marR="0" lvl="0" indent="0" algn="ctr" defTabSz="957756" rtl="0" eaLnBrk="0" fontAlgn="auto" latinLnBrk="0" hangingPunct="0">
              <a:lnSpc>
                <a:spcPct val="85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FY</a:t>
            </a:r>
            <a:b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800" b="1"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2016</a:t>
            </a:r>
          </a:p>
        </p:txBody>
      </p:sp>
    </p:spTree>
    <p:extLst>
      <p:ext uri="{BB962C8B-B14F-4D97-AF65-F5344CB8AC3E}">
        <p14:creationId xmlns:p14="http://schemas.microsoft.com/office/powerpoint/2010/main" val="32944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1" presetClass="entr" presetSubtype="1"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ext uri="{D42A27DB-BD31-4B8C-83A1-F6EECF244321}">
                <p14:modId xmlns:p14="http://schemas.microsoft.com/office/powerpoint/2010/main" val="15804021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1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 name="Imagem 1"/>
          <p:cNvPicPr>
            <a:picLocks noChangeAspect="1"/>
          </p:cNvPicPr>
          <p:nvPr/>
        </p:nvPicPr>
        <p:blipFill rotWithShape="1">
          <a:blip r:embed="rId7"/>
          <a:srcRect r="32872"/>
          <a:stretch/>
        </p:blipFill>
        <p:spPr>
          <a:xfrm>
            <a:off x="2085" y="2350"/>
            <a:ext cx="8182147" cy="6858014"/>
          </a:xfrm>
          <a:prstGeom prst="rect">
            <a:avLst/>
          </a:prstGeom>
          <a:noFill/>
        </p:spPr>
      </p:pic>
      <p:sp>
        <p:nvSpPr>
          <p:cNvPr id="4" name="Retângulo 11"/>
          <p:cNvSpPr/>
          <p:nvPr/>
        </p:nvSpPr>
        <p:spPr>
          <a:xfrm>
            <a:off x="8040000" y="1354489"/>
            <a:ext cx="2398589" cy="3970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Our Vision</a:t>
            </a:r>
          </a:p>
        </p:txBody>
      </p:sp>
      <p:cxnSp>
        <p:nvCxnSpPr>
          <p:cNvPr id="5" name="Conector reto 49">
            <a:extLst>
              <a:ext uri="{FF2B5EF4-FFF2-40B4-BE49-F238E27FC236}">
                <a16:creationId xmlns:a16="http://schemas.microsoft.com/office/drawing/2014/main" id="{90B90107-88D9-4A0C-B649-21576FA174BA}"/>
              </a:ext>
            </a:extLst>
          </p:cNvPr>
          <p:cNvCxnSpPr>
            <a:cxnSpLocks/>
          </p:cNvCxnSpPr>
          <p:nvPr/>
        </p:nvCxnSpPr>
        <p:spPr>
          <a:xfrm>
            <a:off x="3866356" y="1916113"/>
            <a:ext cx="3942179"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6" name="Retângulo 18"/>
          <p:cNvSpPr/>
          <p:nvPr/>
        </p:nvSpPr>
        <p:spPr>
          <a:xfrm>
            <a:off x="8040000" y="1687946"/>
            <a:ext cx="2807168" cy="10895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The business value</a:t>
            </a:r>
            <a:b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of technology comes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2ABDB"/>
                </a:solidFill>
                <a:effectLst/>
                <a:uLnTx/>
                <a:uFillTx/>
                <a:latin typeface="Verdana"/>
                <a:ea typeface="+mn-ea"/>
                <a:cs typeface="Arial" panose="020B0604020202020204" pitchFamily="34" charset="0"/>
              </a:rPr>
              <a:t>from and through people</a:t>
            </a:r>
          </a:p>
        </p:txBody>
      </p:sp>
      <p:sp>
        <p:nvSpPr>
          <p:cNvPr id="7" name="Retângulo 19"/>
          <p:cNvSpPr/>
          <p:nvPr/>
        </p:nvSpPr>
        <p:spPr>
          <a:xfrm>
            <a:off x="8040000" y="3589552"/>
            <a:ext cx="2660342" cy="3970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Our Mission</a:t>
            </a:r>
          </a:p>
        </p:txBody>
      </p:sp>
      <p:sp>
        <p:nvSpPr>
          <p:cNvPr id="8" name="Retângulo 20"/>
          <p:cNvSpPr/>
          <p:nvPr/>
        </p:nvSpPr>
        <p:spPr>
          <a:xfrm>
            <a:off x="8040000" y="3923009"/>
            <a:ext cx="2807168" cy="1588127"/>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With you, we create and deliver </a:t>
            </a:r>
            <a:r>
              <a:rPr kumimoji="0" lang="en-US" sz="1800" b="1" i="0" u="none" strike="noStrike" kern="0" cap="none" spc="0" normalizeH="0" baseline="0" noProof="0" dirty="0">
                <a:ln>
                  <a:noFill/>
                </a:ln>
                <a:solidFill>
                  <a:srgbClr val="12ABDB"/>
                </a:solidFill>
                <a:effectLst/>
                <a:uLnTx/>
                <a:uFillTx/>
                <a:latin typeface="Verdana"/>
                <a:ea typeface="+mn-ea"/>
                <a:cs typeface="Arial" panose="020B0604020202020204" pitchFamily="34" charset="0"/>
              </a:rPr>
              <a:t>business and technology solutions </a:t>
            </a:r>
            <a: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that fit your needs and drive the results you want</a:t>
            </a:r>
          </a:p>
        </p:txBody>
      </p:sp>
      <p:grpSp>
        <p:nvGrpSpPr>
          <p:cNvPr id="9" name="Agrupar 22"/>
          <p:cNvGrpSpPr/>
          <p:nvPr/>
        </p:nvGrpSpPr>
        <p:grpSpPr>
          <a:xfrm>
            <a:off x="5951983" y="3212977"/>
            <a:ext cx="1856552" cy="810383"/>
            <a:chOff x="5951984" y="3212977"/>
            <a:chExt cx="3056600" cy="1395599"/>
          </a:xfrm>
        </p:grpSpPr>
        <p:cxnSp>
          <p:nvCxnSpPr>
            <p:cNvPr id="10" name="Conector reto 49">
              <a:extLst>
                <a:ext uri="{FF2B5EF4-FFF2-40B4-BE49-F238E27FC236}">
                  <a16:creationId xmlns:a16="http://schemas.microsoft.com/office/drawing/2014/main" id="{90B90107-88D9-4A0C-B649-21576FA174BA}"/>
                </a:ext>
              </a:extLst>
            </p:cNvPr>
            <p:cNvCxnSpPr>
              <a:cxnSpLocks/>
            </p:cNvCxnSpPr>
            <p:nvPr/>
          </p:nvCxnSpPr>
          <p:spPr>
            <a:xfrm flipH="1">
              <a:off x="5951984" y="3212977"/>
              <a:ext cx="1875280"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1" name="Conector reto 49">
              <a:extLst>
                <a:ext uri="{FF2B5EF4-FFF2-40B4-BE49-F238E27FC236}">
                  <a16:creationId xmlns:a16="http://schemas.microsoft.com/office/drawing/2014/main" id="{90B90107-88D9-4A0C-B649-21576FA174BA}"/>
                </a:ext>
              </a:extLst>
            </p:cNvPr>
            <p:cNvCxnSpPr>
              <a:cxnSpLocks/>
            </p:cNvCxnSpPr>
            <p:nvPr/>
          </p:nvCxnSpPr>
          <p:spPr>
            <a:xfrm flipH="1">
              <a:off x="7790690" y="4608576"/>
              <a:ext cx="1217894"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2" name="Conector reto 49">
              <a:extLst>
                <a:ext uri="{FF2B5EF4-FFF2-40B4-BE49-F238E27FC236}">
                  <a16:creationId xmlns:a16="http://schemas.microsoft.com/office/drawing/2014/main" id="{90B90107-88D9-4A0C-B649-21576FA174BA}"/>
                </a:ext>
              </a:extLst>
            </p:cNvPr>
            <p:cNvCxnSpPr>
              <a:cxnSpLocks/>
            </p:cNvCxnSpPr>
            <p:nvPr/>
          </p:nvCxnSpPr>
          <p:spPr>
            <a:xfrm flipV="1">
              <a:off x="7790688" y="3236976"/>
              <a:ext cx="0" cy="137160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From purpose ...to creating impact</a:t>
            </a:r>
          </a:p>
        </p:txBody>
      </p:sp>
      <p:sp>
        <p:nvSpPr>
          <p:cNvPr id="14"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November 2017</a:t>
            </a:r>
          </a:p>
        </p:txBody>
      </p:sp>
    </p:spTree>
    <p:extLst>
      <p:ext uri="{BB962C8B-B14F-4D97-AF65-F5344CB8AC3E}">
        <p14:creationId xmlns:p14="http://schemas.microsoft.com/office/powerpoint/2010/main" val="16667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2" presetClass="entr" presetSubtype="8"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42" presetClass="entr" presetSubtype="0" fill="hold" grpId="0" nodeType="with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33" name="Object 32" hidden="1"/>
          <p:cNvGraphicFramePr>
            <a:graphicFrameLocks noChangeAspect="1"/>
          </p:cNvGraphicFramePr>
          <p:nvPr>
            <p:custDataLst>
              <p:tags r:id="rId2"/>
            </p:custDataLst>
            <p:extLst>
              <p:ext uri="{D42A27DB-BD31-4B8C-83A1-F6EECF244321}">
                <p14:modId xmlns:p14="http://schemas.microsoft.com/office/powerpoint/2010/main" val="2592699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5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Full year revenues by main geography</a:t>
            </a:r>
          </a:p>
        </p:txBody>
      </p:sp>
      <p:grpSp>
        <p:nvGrpSpPr>
          <p:cNvPr id="16" name="Group 15">
            <a:extLst>
              <a:ext uri="{FF2B5EF4-FFF2-40B4-BE49-F238E27FC236}">
                <a16:creationId xmlns:a16="http://schemas.microsoft.com/office/drawing/2014/main" id="{00EEC1A0-4C32-4587-B4AE-024E6E18F3E6}"/>
              </a:ext>
            </a:extLst>
          </p:cNvPr>
          <p:cNvGrpSpPr/>
          <p:nvPr/>
        </p:nvGrpSpPr>
        <p:grpSpPr>
          <a:xfrm>
            <a:off x="3426414" y="5066087"/>
            <a:ext cx="5339172" cy="965641"/>
            <a:chOff x="4510254" y="5045091"/>
            <a:chExt cx="5339172" cy="965641"/>
          </a:xfrm>
        </p:grpSpPr>
        <p:sp>
          <p:nvSpPr>
            <p:cNvPr id="17" name="Text Box 25">
              <a:extLst>
                <a:ext uri="{FF2B5EF4-FFF2-40B4-BE49-F238E27FC236}">
                  <a16:creationId xmlns:a16="http://schemas.microsoft.com/office/drawing/2014/main" id="{B90040CE-060A-4372-9C00-49A91525BD7B}"/>
                </a:ext>
              </a:extLst>
            </p:cNvPr>
            <p:cNvSpPr txBox="1">
              <a:spLocks noChangeArrowheads="1"/>
            </p:cNvSpPr>
            <p:nvPr/>
          </p:nvSpPr>
          <p:spPr bwMode="auto">
            <a:xfrm>
              <a:off x="6771300" y="5045091"/>
              <a:ext cx="832273" cy="240066"/>
            </a:xfrm>
            <a:prstGeom prst="rect">
              <a:avLst/>
            </a:prstGeom>
            <a:noFill/>
            <a:ln w="19050">
              <a:noFill/>
              <a:miter lim="800000"/>
              <a:headEnd/>
              <a:tailEnd/>
            </a:ln>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France</a:t>
              </a:r>
            </a:p>
          </p:txBody>
        </p:sp>
        <p:sp>
          <p:nvSpPr>
            <p:cNvPr id="18" name="Text Box 25">
              <a:extLst>
                <a:ext uri="{FF2B5EF4-FFF2-40B4-BE49-F238E27FC236}">
                  <a16:creationId xmlns:a16="http://schemas.microsoft.com/office/drawing/2014/main" id="{1455383E-BD85-4889-A523-1AAEDD40BDD0}"/>
                </a:ext>
              </a:extLst>
            </p:cNvPr>
            <p:cNvSpPr txBox="1">
              <a:spLocks noChangeArrowheads="1"/>
            </p:cNvSpPr>
            <p:nvPr/>
          </p:nvSpPr>
          <p:spPr bwMode="auto">
            <a:xfrm>
              <a:off x="8310200" y="5045091"/>
              <a:ext cx="1539226" cy="240066"/>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Rest of Europe</a:t>
              </a:r>
            </a:p>
          </p:txBody>
        </p:sp>
        <p:sp>
          <p:nvSpPr>
            <p:cNvPr id="19" name="Text Box 25">
              <a:extLst>
                <a:ext uri="{FF2B5EF4-FFF2-40B4-BE49-F238E27FC236}">
                  <a16:creationId xmlns:a16="http://schemas.microsoft.com/office/drawing/2014/main" id="{DB9ACB38-766C-4691-9D17-43E02A06B90A}"/>
                </a:ext>
              </a:extLst>
            </p:cNvPr>
            <p:cNvSpPr txBox="1">
              <a:spLocks noChangeArrowheads="1"/>
            </p:cNvSpPr>
            <p:nvPr/>
          </p:nvSpPr>
          <p:spPr bwMode="auto">
            <a:xfrm>
              <a:off x="4770438" y="5045091"/>
              <a:ext cx="1408111" cy="240066"/>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North America</a:t>
              </a:r>
            </a:p>
          </p:txBody>
        </p:sp>
        <p:sp>
          <p:nvSpPr>
            <p:cNvPr id="20" name="Oval 20">
              <a:extLst>
                <a:ext uri="{FF2B5EF4-FFF2-40B4-BE49-F238E27FC236}">
                  <a16:creationId xmlns:a16="http://schemas.microsoft.com/office/drawing/2014/main" id="{440B5602-35B6-4675-8FC2-6999265255AE}"/>
                </a:ext>
              </a:extLst>
            </p:cNvPr>
            <p:cNvSpPr/>
            <p:nvPr/>
          </p:nvSpPr>
          <p:spPr>
            <a:xfrm>
              <a:off x="6482504" y="5047870"/>
              <a:ext cx="273021" cy="234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1" name="Oval 20">
              <a:extLst>
                <a:ext uri="{FF2B5EF4-FFF2-40B4-BE49-F238E27FC236}">
                  <a16:creationId xmlns:a16="http://schemas.microsoft.com/office/drawing/2014/main" id="{2B725015-10D1-415D-922C-F8BEDA6A4FF3}"/>
                </a:ext>
              </a:extLst>
            </p:cNvPr>
            <p:cNvSpPr/>
            <p:nvPr/>
          </p:nvSpPr>
          <p:spPr>
            <a:xfrm>
              <a:off x="8041499" y="5047870"/>
              <a:ext cx="273021" cy="234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2" name="Oval 20">
              <a:extLst>
                <a:ext uri="{FF2B5EF4-FFF2-40B4-BE49-F238E27FC236}">
                  <a16:creationId xmlns:a16="http://schemas.microsoft.com/office/drawing/2014/main" id="{EFF52E1F-F088-4942-B9F6-4EDDA67E1AD0}"/>
                </a:ext>
              </a:extLst>
            </p:cNvPr>
            <p:cNvSpPr/>
            <p:nvPr/>
          </p:nvSpPr>
          <p:spPr>
            <a:xfrm>
              <a:off x="4510254" y="5047870"/>
              <a:ext cx="273021" cy="234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3" name="Text Box 25">
              <a:extLst>
                <a:ext uri="{FF2B5EF4-FFF2-40B4-BE49-F238E27FC236}">
                  <a16:creationId xmlns:a16="http://schemas.microsoft.com/office/drawing/2014/main" id="{325B5B32-1CA3-48B9-84C6-6A5035E5596B}"/>
                </a:ext>
              </a:extLst>
            </p:cNvPr>
            <p:cNvSpPr txBox="1">
              <a:spLocks noChangeArrowheads="1"/>
            </p:cNvSpPr>
            <p:nvPr/>
          </p:nvSpPr>
          <p:spPr bwMode="auto">
            <a:xfrm>
              <a:off x="6771300" y="5696800"/>
              <a:ext cx="832273" cy="240066"/>
            </a:xfrm>
            <a:prstGeom prst="rect">
              <a:avLst/>
            </a:prstGeom>
            <a:noFill/>
            <a:ln w="19050">
              <a:noFill/>
              <a:miter lim="800000"/>
              <a:headEnd/>
              <a:tailEnd/>
            </a:ln>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Benelux</a:t>
              </a:r>
            </a:p>
          </p:txBody>
        </p:sp>
        <p:sp>
          <p:nvSpPr>
            <p:cNvPr id="24" name="Text Box 25">
              <a:extLst>
                <a:ext uri="{FF2B5EF4-FFF2-40B4-BE49-F238E27FC236}">
                  <a16:creationId xmlns:a16="http://schemas.microsoft.com/office/drawing/2014/main" id="{42C52ECF-F625-4F1B-AC60-9C3A6452E7E6}"/>
                </a:ext>
              </a:extLst>
            </p:cNvPr>
            <p:cNvSpPr txBox="1">
              <a:spLocks noChangeArrowheads="1"/>
            </p:cNvSpPr>
            <p:nvPr/>
          </p:nvSpPr>
          <p:spPr bwMode="auto">
            <a:xfrm>
              <a:off x="8310200" y="5622934"/>
              <a:ext cx="1539226" cy="387798"/>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Asia-Pacific &amp; Latin America</a:t>
              </a:r>
            </a:p>
          </p:txBody>
        </p:sp>
        <p:sp>
          <p:nvSpPr>
            <p:cNvPr id="25" name="Text Box 25">
              <a:extLst>
                <a:ext uri="{FF2B5EF4-FFF2-40B4-BE49-F238E27FC236}">
                  <a16:creationId xmlns:a16="http://schemas.microsoft.com/office/drawing/2014/main" id="{951BEB1F-6A71-46DF-A49E-DE3AB943274E}"/>
                </a:ext>
              </a:extLst>
            </p:cNvPr>
            <p:cNvSpPr txBox="1">
              <a:spLocks noChangeArrowheads="1"/>
            </p:cNvSpPr>
            <p:nvPr/>
          </p:nvSpPr>
          <p:spPr bwMode="auto">
            <a:xfrm>
              <a:off x="4770438" y="5696800"/>
              <a:ext cx="1408111" cy="240066"/>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UK &amp; Ireland</a:t>
              </a:r>
            </a:p>
          </p:txBody>
        </p:sp>
        <p:sp>
          <p:nvSpPr>
            <p:cNvPr id="26" name="Oval 20">
              <a:extLst>
                <a:ext uri="{FF2B5EF4-FFF2-40B4-BE49-F238E27FC236}">
                  <a16:creationId xmlns:a16="http://schemas.microsoft.com/office/drawing/2014/main" id="{04B36D7F-5422-4DDD-BEDD-48791096F7ED}"/>
                </a:ext>
              </a:extLst>
            </p:cNvPr>
            <p:cNvSpPr/>
            <p:nvPr/>
          </p:nvSpPr>
          <p:spPr>
            <a:xfrm>
              <a:off x="6482504" y="5699579"/>
              <a:ext cx="273021" cy="234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7" name="Oval 20">
              <a:extLst>
                <a:ext uri="{FF2B5EF4-FFF2-40B4-BE49-F238E27FC236}">
                  <a16:creationId xmlns:a16="http://schemas.microsoft.com/office/drawing/2014/main" id="{60264EFB-578E-4529-9361-500FA5C1E2AE}"/>
                </a:ext>
              </a:extLst>
            </p:cNvPr>
            <p:cNvSpPr/>
            <p:nvPr/>
          </p:nvSpPr>
          <p:spPr>
            <a:xfrm>
              <a:off x="8041499" y="5699579"/>
              <a:ext cx="273021" cy="234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8" name="Oval 20">
              <a:extLst>
                <a:ext uri="{FF2B5EF4-FFF2-40B4-BE49-F238E27FC236}">
                  <a16:creationId xmlns:a16="http://schemas.microsoft.com/office/drawing/2014/main" id="{36323099-0A99-423A-8FBB-2657E5238F3D}"/>
                </a:ext>
              </a:extLst>
            </p:cNvPr>
            <p:cNvSpPr/>
            <p:nvPr/>
          </p:nvSpPr>
          <p:spPr>
            <a:xfrm>
              <a:off x="4510254" y="5699579"/>
              <a:ext cx="273021" cy="234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grpSp>
      <p:graphicFrame>
        <p:nvGraphicFramePr>
          <p:cNvPr id="31" name="Object 139">
            <a:extLst>
              <a:ext uri="{FF2B5EF4-FFF2-40B4-BE49-F238E27FC236}">
                <a16:creationId xmlns:a16="http://schemas.microsoft.com/office/drawing/2014/main" id="{334D3BB1-2203-45EA-B475-EE9DFBE284DB}"/>
              </a:ext>
            </a:extLst>
          </p:cNvPr>
          <p:cNvGraphicFramePr>
            <a:graphicFrameLocks/>
          </p:cNvGraphicFramePr>
          <p:nvPr>
            <p:extLst>
              <p:ext uri="{D42A27DB-BD31-4B8C-83A1-F6EECF244321}">
                <p14:modId xmlns:p14="http://schemas.microsoft.com/office/powerpoint/2010/main" val="2616186011"/>
              </p:ext>
            </p:extLst>
          </p:nvPr>
        </p:nvGraphicFramePr>
        <p:xfrm>
          <a:off x="2566739" y="1707351"/>
          <a:ext cx="3409538" cy="25895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Object 139">
            <a:extLst>
              <a:ext uri="{FF2B5EF4-FFF2-40B4-BE49-F238E27FC236}">
                <a16:creationId xmlns:a16="http://schemas.microsoft.com/office/drawing/2014/main" id="{F82BE608-F7A0-44C5-86C7-753CF6A99F2D}"/>
              </a:ext>
            </a:extLst>
          </p:cNvPr>
          <p:cNvGraphicFramePr>
            <a:graphicFrameLocks/>
          </p:cNvGraphicFramePr>
          <p:nvPr>
            <p:extLst>
              <p:ext uri="{D42A27DB-BD31-4B8C-83A1-F6EECF244321}">
                <p14:modId xmlns:p14="http://schemas.microsoft.com/office/powerpoint/2010/main" val="3887146451"/>
              </p:ext>
            </p:extLst>
          </p:nvPr>
        </p:nvGraphicFramePr>
        <p:xfrm>
          <a:off x="6256721" y="1707351"/>
          <a:ext cx="3409538" cy="2589524"/>
        </p:xfrm>
        <a:graphic>
          <a:graphicData uri="http://schemas.openxmlformats.org/drawingml/2006/chart">
            <c:chart xmlns:c="http://schemas.openxmlformats.org/drawingml/2006/chart" xmlns:r="http://schemas.openxmlformats.org/officeDocument/2006/relationships" r:id="rId7"/>
          </a:graphicData>
        </a:graphic>
      </p:graphicFrame>
      <p:sp>
        <p:nvSpPr>
          <p:cNvPr id="29" name="Rectangle 28">
            <a:extLst>
              <a:ext uri="{FF2B5EF4-FFF2-40B4-BE49-F238E27FC236}">
                <a16:creationId xmlns:a16="http://schemas.microsoft.com/office/drawing/2014/main" id="{95209C2E-81EE-4EE4-B4DF-2001F05C0B00}"/>
              </a:ext>
            </a:extLst>
          </p:cNvPr>
          <p:cNvSpPr/>
          <p:nvPr/>
        </p:nvSpPr>
        <p:spPr>
          <a:xfrm>
            <a:off x="7521123" y="2731655"/>
            <a:ext cx="838691" cy="563231"/>
          </a:xfrm>
          <a:prstGeom prst="rect">
            <a:avLst/>
          </a:prstGeom>
        </p:spPr>
        <p:txBody>
          <a:bodyPr wrap="none">
            <a:spAutoFit/>
          </a:bodyPr>
          <a:lstStyle/>
          <a:p>
            <a:pPr algn="ctr" defTabSz="957756" eaLnBrk="0" hangingPunct="0">
              <a:lnSpc>
                <a:spcPct val="85000"/>
              </a:lnSpc>
              <a:defRPr/>
            </a:pPr>
            <a:r>
              <a:rPr lang="en-US" b="1" dirty="0">
                <a:solidFill>
                  <a:schemeClr val="tx1">
                    <a:lumMod val="75000"/>
                    <a:lumOff val="25000"/>
                  </a:schemeClr>
                </a:solidFill>
                <a:latin typeface="Verdana"/>
                <a:cs typeface="Arial" panose="020B0604020202020204" pitchFamily="34" charset="0"/>
              </a:rPr>
              <a:t>FY</a:t>
            </a:r>
            <a:br>
              <a:rPr lang="en-US" b="1" dirty="0">
                <a:solidFill>
                  <a:schemeClr val="tx1">
                    <a:lumMod val="75000"/>
                    <a:lumOff val="25000"/>
                  </a:schemeClr>
                </a:solidFill>
                <a:latin typeface="Verdana"/>
                <a:cs typeface="Arial" panose="020B0604020202020204" pitchFamily="34" charset="0"/>
              </a:rPr>
            </a:br>
            <a:r>
              <a:rPr lang="en-US" b="1" dirty="0">
                <a:solidFill>
                  <a:schemeClr val="tx1">
                    <a:lumMod val="75000"/>
                    <a:lumOff val="25000"/>
                  </a:schemeClr>
                </a:solidFill>
                <a:latin typeface="Verdana"/>
                <a:cs typeface="Arial" panose="020B0604020202020204" pitchFamily="34" charset="0"/>
              </a:rPr>
              <a:t>2016</a:t>
            </a:r>
          </a:p>
        </p:txBody>
      </p:sp>
      <p:sp>
        <p:nvSpPr>
          <p:cNvPr id="30" name="Rectangle 29">
            <a:extLst>
              <a:ext uri="{FF2B5EF4-FFF2-40B4-BE49-F238E27FC236}">
                <a16:creationId xmlns:a16="http://schemas.microsoft.com/office/drawing/2014/main" id="{27BF3594-6545-493A-BB41-48C5622D5456}"/>
              </a:ext>
            </a:extLst>
          </p:cNvPr>
          <p:cNvSpPr/>
          <p:nvPr/>
        </p:nvSpPr>
        <p:spPr>
          <a:xfrm>
            <a:off x="3843725" y="2731655"/>
            <a:ext cx="838691" cy="563231"/>
          </a:xfrm>
          <a:prstGeom prst="rect">
            <a:avLst/>
          </a:prstGeom>
        </p:spPr>
        <p:txBody>
          <a:bodyPr wrap="none">
            <a:spAutoFit/>
          </a:bodyPr>
          <a:lstStyle/>
          <a:p>
            <a:pPr algn="ctr" defTabSz="957756" eaLnBrk="0" hangingPunct="0">
              <a:lnSpc>
                <a:spcPct val="85000"/>
              </a:lnSpc>
              <a:defRPr/>
            </a:pPr>
            <a:r>
              <a:rPr lang="en-US" b="1" dirty="0">
                <a:solidFill>
                  <a:schemeClr val="tx1">
                    <a:lumMod val="75000"/>
                    <a:lumOff val="25000"/>
                  </a:schemeClr>
                </a:solidFill>
                <a:latin typeface="Verdana"/>
                <a:cs typeface="Arial" panose="020B0604020202020204" pitchFamily="34" charset="0"/>
              </a:rPr>
              <a:t>FY</a:t>
            </a:r>
            <a:br>
              <a:rPr lang="en-US" b="1" dirty="0">
                <a:solidFill>
                  <a:schemeClr val="tx1">
                    <a:lumMod val="75000"/>
                    <a:lumOff val="25000"/>
                  </a:schemeClr>
                </a:solidFill>
                <a:latin typeface="Verdana"/>
                <a:cs typeface="Arial" panose="020B0604020202020204" pitchFamily="34" charset="0"/>
              </a:rPr>
            </a:br>
            <a:r>
              <a:rPr lang="en-US" b="1" dirty="0">
                <a:solidFill>
                  <a:schemeClr val="tx1">
                    <a:lumMod val="75000"/>
                    <a:lumOff val="25000"/>
                  </a:schemeClr>
                </a:solidFill>
                <a:latin typeface="Verdana"/>
                <a:cs typeface="Arial" panose="020B0604020202020204" pitchFamily="34" charset="0"/>
              </a:rPr>
              <a:t>2015</a:t>
            </a:r>
          </a:p>
        </p:txBody>
      </p:sp>
    </p:spTree>
    <p:extLst>
      <p:ext uri="{BB962C8B-B14F-4D97-AF65-F5344CB8AC3E}">
        <p14:creationId xmlns:p14="http://schemas.microsoft.com/office/powerpoint/2010/main" val="215627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1000"/>
                                        <p:tgtEl>
                                          <p:spTgt spid="3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heel(1)">
                                      <p:cBhvr>
                                        <p:cTn id="14" dur="1000"/>
                                        <p:tgtEl>
                                          <p:spTgt spid="32"/>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Graphic spid="32" grpId="0">
        <p:bldAsOne/>
      </p:bldGraphic>
      <p:bldP spid="29"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33" name="Object 32" hidden="1"/>
          <p:cNvGraphicFramePr>
            <a:graphicFrameLocks noChangeAspect="1"/>
          </p:cNvGraphicFramePr>
          <p:nvPr>
            <p:custDataLst>
              <p:tags r:id="rId2"/>
            </p:custDataLst>
            <p:extLst>
              <p:ext uri="{D42A27DB-BD31-4B8C-83A1-F6EECF244321}">
                <p14:modId xmlns:p14="http://schemas.microsoft.com/office/powerpoint/2010/main" val="3957607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7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52" name="Graphique 31">
            <a:extLst>
              <a:ext uri="{FF2B5EF4-FFF2-40B4-BE49-F238E27FC236}">
                <a16:creationId xmlns:a16="http://schemas.microsoft.com/office/drawing/2014/main" id="{77116237-714B-4D02-8F42-03B1D6D11B3B}"/>
              </a:ext>
            </a:extLst>
          </p:cNvPr>
          <p:cNvGraphicFramePr/>
          <p:nvPr>
            <p:extLst>
              <p:ext uri="{D42A27DB-BD31-4B8C-83A1-F6EECF244321}">
                <p14:modId xmlns:p14="http://schemas.microsoft.com/office/powerpoint/2010/main" val="366400567"/>
              </p:ext>
            </p:extLst>
          </p:nvPr>
        </p:nvGraphicFramePr>
        <p:xfrm>
          <a:off x="2566739" y="1707351"/>
          <a:ext cx="3409538" cy="25895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3" name="Graphique 51">
            <a:extLst>
              <a:ext uri="{FF2B5EF4-FFF2-40B4-BE49-F238E27FC236}">
                <a16:creationId xmlns:a16="http://schemas.microsoft.com/office/drawing/2014/main" id="{1B19B0F4-90FC-4E28-89D9-2641E5D802C4}"/>
              </a:ext>
            </a:extLst>
          </p:cNvPr>
          <p:cNvGraphicFramePr/>
          <p:nvPr>
            <p:extLst>
              <p:ext uri="{D42A27DB-BD31-4B8C-83A1-F6EECF244321}">
                <p14:modId xmlns:p14="http://schemas.microsoft.com/office/powerpoint/2010/main" val="3803298920"/>
              </p:ext>
            </p:extLst>
          </p:nvPr>
        </p:nvGraphicFramePr>
        <p:xfrm>
          <a:off x="6193221" y="1707351"/>
          <a:ext cx="3409538" cy="2589524"/>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p:cNvSpPr>
            <a:spLocks noGrp="1"/>
          </p:cNvSpPr>
          <p:nvPr>
            <p:ph type="title"/>
          </p:nvPr>
        </p:nvSpPr>
        <p:spPr/>
        <p:txBody>
          <a:bodyPr/>
          <a:lstStyle/>
          <a:p>
            <a:r>
              <a:rPr lang="en-US" dirty="0"/>
              <a:t>Full year revenues by sector</a:t>
            </a:r>
          </a:p>
        </p:txBody>
      </p:sp>
      <p:grpSp>
        <p:nvGrpSpPr>
          <p:cNvPr id="35" name="Group 34">
            <a:extLst>
              <a:ext uri="{FF2B5EF4-FFF2-40B4-BE49-F238E27FC236}">
                <a16:creationId xmlns:a16="http://schemas.microsoft.com/office/drawing/2014/main" id="{00EEC1A0-4C32-4587-B4AE-024E6E18F3E6}"/>
              </a:ext>
            </a:extLst>
          </p:cNvPr>
          <p:cNvGrpSpPr/>
          <p:nvPr/>
        </p:nvGrpSpPr>
        <p:grpSpPr>
          <a:xfrm>
            <a:off x="2365223" y="4599583"/>
            <a:ext cx="7461555" cy="1225902"/>
            <a:chOff x="4520789" y="4919863"/>
            <a:chExt cx="7461555" cy="1225902"/>
          </a:xfrm>
        </p:grpSpPr>
        <p:sp>
          <p:nvSpPr>
            <p:cNvPr id="36" name="Text Box 25">
              <a:extLst>
                <a:ext uri="{FF2B5EF4-FFF2-40B4-BE49-F238E27FC236}">
                  <a16:creationId xmlns:a16="http://schemas.microsoft.com/office/drawing/2014/main" id="{B90040CE-060A-4372-9C00-49A91525BD7B}"/>
                </a:ext>
              </a:extLst>
            </p:cNvPr>
            <p:cNvSpPr txBox="1">
              <a:spLocks noChangeArrowheads="1"/>
            </p:cNvSpPr>
            <p:nvPr/>
          </p:nvSpPr>
          <p:spPr bwMode="auto">
            <a:xfrm>
              <a:off x="6771300" y="4993729"/>
              <a:ext cx="832273" cy="387798"/>
            </a:xfrm>
            <a:prstGeom prst="rect">
              <a:avLst/>
            </a:prstGeom>
            <a:noFill/>
            <a:ln w="19050">
              <a:noFill/>
              <a:miter lim="800000"/>
              <a:headEnd/>
              <a:tailEnd/>
            </a:ln>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Public Sector</a:t>
              </a:r>
            </a:p>
          </p:txBody>
        </p:sp>
        <p:sp>
          <p:nvSpPr>
            <p:cNvPr id="37" name="Text Box 25">
              <a:extLst>
                <a:ext uri="{FF2B5EF4-FFF2-40B4-BE49-F238E27FC236}">
                  <a16:creationId xmlns:a16="http://schemas.microsoft.com/office/drawing/2014/main" id="{1455383E-BD85-4889-A523-1AAEDD40BDD0}"/>
                </a:ext>
              </a:extLst>
            </p:cNvPr>
            <p:cNvSpPr txBox="1">
              <a:spLocks noChangeArrowheads="1"/>
            </p:cNvSpPr>
            <p:nvPr/>
          </p:nvSpPr>
          <p:spPr bwMode="auto">
            <a:xfrm>
              <a:off x="11100100" y="5067595"/>
              <a:ext cx="882244" cy="240066"/>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Others</a:t>
              </a:r>
            </a:p>
          </p:txBody>
        </p:sp>
        <p:sp>
          <p:nvSpPr>
            <p:cNvPr id="38" name="Text Box 25">
              <a:extLst>
                <a:ext uri="{FF2B5EF4-FFF2-40B4-BE49-F238E27FC236}">
                  <a16:creationId xmlns:a16="http://schemas.microsoft.com/office/drawing/2014/main" id="{DB9ACB38-766C-4691-9D17-43E02A06B90A}"/>
                </a:ext>
              </a:extLst>
            </p:cNvPr>
            <p:cNvSpPr txBox="1">
              <a:spLocks noChangeArrowheads="1"/>
            </p:cNvSpPr>
            <p:nvPr/>
          </p:nvSpPr>
          <p:spPr bwMode="auto">
            <a:xfrm>
              <a:off x="4770438" y="4993729"/>
              <a:ext cx="1408111" cy="387798"/>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Energy, Utilities &amp; Chemicals</a:t>
              </a:r>
            </a:p>
          </p:txBody>
        </p:sp>
        <p:sp>
          <p:nvSpPr>
            <p:cNvPr id="39" name="Oval 20">
              <a:extLst>
                <a:ext uri="{FF2B5EF4-FFF2-40B4-BE49-F238E27FC236}">
                  <a16:creationId xmlns:a16="http://schemas.microsoft.com/office/drawing/2014/main" id="{440B5602-35B6-4675-8FC2-6999265255AE}"/>
                </a:ext>
              </a:extLst>
            </p:cNvPr>
            <p:cNvSpPr/>
            <p:nvPr/>
          </p:nvSpPr>
          <p:spPr>
            <a:xfrm>
              <a:off x="6493039" y="5043409"/>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0" name="Oval 20">
              <a:extLst>
                <a:ext uri="{FF2B5EF4-FFF2-40B4-BE49-F238E27FC236}">
                  <a16:creationId xmlns:a16="http://schemas.microsoft.com/office/drawing/2014/main" id="{2B725015-10D1-415D-922C-F8BEDA6A4FF3}"/>
                </a:ext>
              </a:extLst>
            </p:cNvPr>
            <p:cNvSpPr/>
            <p:nvPr/>
          </p:nvSpPr>
          <p:spPr>
            <a:xfrm>
              <a:off x="8451111" y="5043409"/>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1" name="Oval 20">
              <a:extLst>
                <a:ext uri="{FF2B5EF4-FFF2-40B4-BE49-F238E27FC236}">
                  <a16:creationId xmlns:a16="http://schemas.microsoft.com/office/drawing/2014/main" id="{EFF52E1F-F088-4942-B9F6-4EDDA67E1AD0}"/>
                </a:ext>
              </a:extLst>
            </p:cNvPr>
            <p:cNvSpPr/>
            <p:nvPr/>
          </p:nvSpPr>
          <p:spPr>
            <a:xfrm>
              <a:off x="4520789" y="5043409"/>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2" name="Text Box 25">
              <a:extLst>
                <a:ext uri="{FF2B5EF4-FFF2-40B4-BE49-F238E27FC236}">
                  <a16:creationId xmlns:a16="http://schemas.microsoft.com/office/drawing/2014/main" id="{325B5B32-1CA3-48B9-84C6-6A5035E5596B}"/>
                </a:ext>
              </a:extLst>
            </p:cNvPr>
            <p:cNvSpPr txBox="1">
              <a:spLocks noChangeArrowheads="1"/>
            </p:cNvSpPr>
            <p:nvPr/>
          </p:nvSpPr>
          <p:spPr bwMode="auto">
            <a:xfrm>
              <a:off x="7509345" y="5684100"/>
              <a:ext cx="1503936" cy="387798"/>
            </a:xfrm>
            <a:prstGeom prst="rect">
              <a:avLst/>
            </a:prstGeom>
            <a:noFill/>
            <a:ln w="19050">
              <a:noFill/>
              <a:miter lim="800000"/>
              <a:headEnd/>
              <a:tailEnd/>
            </a:ln>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Telecom, Media </a:t>
              </a:r>
              <a:b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&amp; Entertainment</a:t>
              </a:r>
            </a:p>
          </p:txBody>
        </p:sp>
        <p:sp>
          <p:nvSpPr>
            <p:cNvPr id="43" name="Text Box 25">
              <a:extLst>
                <a:ext uri="{FF2B5EF4-FFF2-40B4-BE49-F238E27FC236}">
                  <a16:creationId xmlns:a16="http://schemas.microsoft.com/office/drawing/2014/main" id="{42C52ECF-F625-4F1B-AC60-9C3A6452E7E6}"/>
                </a:ext>
              </a:extLst>
            </p:cNvPr>
            <p:cNvSpPr txBox="1">
              <a:spLocks noChangeArrowheads="1"/>
            </p:cNvSpPr>
            <p:nvPr/>
          </p:nvSpPr>
          <p:spPr bwMode="auto">
            <a:xfrm>
              <a:off x="9447321" y="5610234"/>
              <a:ext cx="1539226" cy="535531"/>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Manufacturing, Automotive &amp;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Life Sciences</a:t>
              </a:r>
            </a:p>
          </p:txBody>
        </p:sp>
        <p:sp>
          <p:nvSpPr>
            <p:cNvPr id="44" name="Text Box 25">
              <a:extLst>
                <a:ext uri="{FF2B5EF4-FFF2-40B4-BE49-F238E27FC236}">
                  <a16:creationId xmlns:a16="http://schemas.microsoft.com/office/drawing/2014/main" id="{951BEB1F-6A71-46DF-A49E-DE3AB943274E}"/>
                </a:ext>
              </a:extLst>
            </p:cNvPr>
            <p:cNvSpPr txBox="1">
              <a:spLocks noChangeArrowheads="1"/>
            </p:cNvSpPr>
            <p:nvPr/>
          </p:nvSpPr>
          <p:spPr bwMode="auto">
            <a:xfrm>
              <a:off x="5508483" y="5684100"/>
              <a:ext cx="1023936" cy="387798"/>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Financial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Services</a:t>
              </a:r>
            </a:p>
          </p:txBody>
        </p:sp>
        <p:sp>
          <p:nvSpPr>
            <p:cNvPr id="45" name="Oval 20">
              <a:extLst>
                <a:ext uri="{FF2B5EF4-FFF2-40B4-BE49-F238E27FC236}">
                  <a16:creationId xmlns:a16="http://schemas.microsoft.com/office/drawing/2014/main" id="{04B36D7F-5422-4DDD-BEDD-48791096F7ED}"/>
                </a:ext>
              </a:extLst>
            </p:cNvPr>
            <p:cNvSpPr/>
            <p:nvPr/>
          </p:nvSpPr>
          <p:spPr>
            <a:xfrm>
              <a:off x="7231083" y="5733780"/>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6" name="Oval 20">
              <a:extLst>
                <a:ext uri="{FF2B5EF4-FFF2-40B4-BE49-F238E27FC236}">
                  <a16:creationId xmlns:a16="http://schemas.microsoft.com/office/drawing/2014/main" id="{60264EFB-578E-4529-9361-500FA5C1E2AE}"/>
                </a:ext>
              </a:extLst>
            </p:cNvPr>
            <p:cNvSpPr/>
            <p:nvPr/>
          </p:nvSpPr>
          <p:spPr>
            <a:xfrm>
              <a:off x="9189155" y="5733780"/>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7" name="Oval 20">
              <a:extLst>
                <a:ext uri="{FF2B5EF4-FFF2-40B4-BE49-F238E27FC236}">
                  <a16:creationId xmlns:a16="http://schemas.microsoft.com/office/drawing/2014/main" id="{36323099-0A99-423A-8FBB-2657E5238F3D}"/>
                </a:ext>
              </a:extLst>
            </p:cNvPr>
            <p:cNvSpPr/>
            <p:nvPr/>
          </p:nvSpPr>
          <p:spPr>
            <a:xfrm>
              <a:off x="5258833" y="5733780"/>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48" name="Text Box 25">
              <a:extLst>
                <a:ext uri="{FF2B5EF4-FFF2-40B4-BE49-F238E27FC236}">
                  <a16:creationId xmlns:a16="http://schemas.microsoft.com/office/drawing/2014/main" id="{D0AEB682-389C-4664-88E3-F9B9DF7CA539}"/>
                </a:ext>
              </a:extLst>
            </p:cNvPr>
            <p:cNvSpPr txBox="1">
              <a:spLocks noChangeArrowheads="1"/>
            </p:cNvSpPr>
            <p:nvPr/>
          </p:nvSpPr>
          <p:spPr bwMode="auto">
            <a:xfrm>
              <a:off x="8746035" y="4919863"/>
              <a:ext cx="1681248" cy="535531"/>
            </a:xfrm>
            <a:prstGeom prst="rect">
              <a:avLst/>
            </a:prstGeom>
            <a:noFill/>
            <a:ln w="19050">
              <a:noFill/>
              <a:miter lim="800000"/>
              <a:headEnd/>
              <a:tailEnd/>
            </a:ln>
          </p:spPr>
          <p:txBody>
            <a:bodyPr wrap="square">
              <a:spAutoFit/>
            </a:bodyPr>
            <a:lstStyle>
              <a:defPPr>
                <a:defRPr lang="de-DE"/>
              </a:defPPr>
              <a:lvl1pPr marR="0" lvl="0" indent="0" defTabSz="914400" fontAlgn="auto">
                <a:lnSpc>
                  <a:spcPct val="80000"/>
                </a:lnSpc>
                <a:spcBef>
                  <a:spcPts val="0"/>
                </a:spcBef>
                <a:spcAft>
                  <a:spcPts val="0"/>
                </a:spcAft>
                <a:buClrTx/>
                <a:buSzTx/>
                <a:buFontTx/>
                <a:buNone/>
                <a:tabLst/>
                <a:defRPr sz="1400">
                  <a:solidFill>
                    <a:srgbClr val="324146"/>
                  </a:solidFill>
                  <a:latin typeface="+mj-lt"/>
                  <a:cs typeface="Arial" panose="020B0604020202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Consumer Product, Retail, Distribution </a:t>
              </a:r>
              <a:b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200" b="0" i="0" u="none" strike="noStrike" kern="120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&amp; Transportation</a:t>
              </a:r>
            </a:p>
          </p:txBody>
        </p:sp>
        <p:sp>
          <p:nvSpPr>
            <p:cNvPr id="49" name="Oval 20">
              <a:extLst>
                <a:ext uri="{FF2B5EF4-FFF2-40B4-BE49-F238E27FC236}">
                  <a16:creationId xmlns:a16="http://schemas.microsoft.com/office/drawing/2014/main" id="{5731EC3C-6E65-4AE2-B715-67748C10202F}"/>
                </a:ext>
              </a:extLst>
            </p:cNvPr>
            <p:cNvSpPr/>
            <p:nvPr/>
          </p:nvSpPr>
          <p:spPr>
            <a:xfrm>
              <a:off x="10837599" y="5043409"/>
              <a:ext cx="273021" cy="25795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grpSp>
      <p:sp>
        <p:nvSpPr>
          <p:cNvPr id="50" name="Rectangle 49">
            <a:extLst>
              <a:ext uri="{FF2B5EF4-FFF2-40B4-BE49-F238E27FC236}">
                <a16:creationId xmlns:a16="http://schemas.microsoft.com/office/drawing/2014/main" id="{95209C2E-81EE-4EE4-B4DF-2001F05C0B00}"/>
              </a:ext>
            </a:extLst>
          </p:cNvPr>
          <p:cNvSpPr/>
          <p:nvPr/>
        </p:nvSpPr>
        <p:spPr>
          <a:xfrm>
            <a:off x="7521123" y="2731655"/>
            <a:ext cx="838691" cy="563231"/>
          </a:xfrm>
          <a:prstGeom prst="rect">
            <a:avLst/>
          </a:prstGeom>
        </p:spPr>
        <p:txBody>
          <a:bodyPr wrap="none">
            <a:spAutoFit/>
          </a:bodyPr>
          <a:lstStyle/>
          <a:p>
            <a:pPr algn="ctr" defTabSz="957756" eaLnBrk="0" hangingPunct="0">
              <a:lnSpc>
                <a:spcPct val="85000"/>
              </a:lnSpc>
              <a:defRPr/>
            </a:pPr>
            <a:r>
              <a:rPr lang="en-US" b="1" dirty="0">
                <a:solidFill>
                  <a:schemeClr val="tx1">
                    <a:lumMod val="75000"/>
                    <a:lumOff val="25000"/>
                  </a:schemeClr>
                </a:solidFill>
                <a:latin typeface="Verdana"/>
                <a:cs typeface="Arial" panose="020B0604020202020204" pitchFamily="34" charset="0"/>
              </a:rPr>
              <a:t>FY</a:t>
            </a:r>
            <a:br>
              <a:rPr lang="en-US" b="1" dirty="0">
                <a:solidFill>
                  <a:schemeClr val="tx1">
                    <a:lumMod val="75000"/>
                    <a:lumOff val="25000"/>
                  </a:schemeClr>
                </a:solidFill>
                <a:latin typeface="Verdana"/>
                <a:cs typeface="Arial" panose="020B0604020202020204" pitchFamily="34" charset="0"/>
              </a:rPr>
            </a:br>
            <a:r>
              <a:rPr lang="en-US" b="1" dirty="0">
                <a:solidFill>
                  <a:schemeClr val="tx1">
                    <a:lumMod val="75000"/>
                    <a:lumOff val="25000"/>
                  </a:schemeClr>
                </a:solidFill>
                <a:latin typeface="Verdana"/>
                <a:cs typeface="Arial" panose="020B0604020202020204" pitchFamily="34" charset="0"/>
              </a:rPr>
              <a:t>2016</a:t>
            </a:r>
          </a:p>
        </p:txBody>
      </p:sp>
      <p:sp>
        <p:nvSpPr>
          <p:cNvPr id="51" name="Rectangle 50">
            <a:extLst>
              <a:ext uri="{FF2B5EF4-FFF2-40B4-BE49-F238E27FC236}">
                <a16:creationId xmlns:a16="http://schemas.microsoft.com/office/drawing/2014/main" id="{27BF3594-6545-493A-BB41-48C5622D5456}"/>
              </a:ext>
            </a:extLst>
          </p:cNvPr>
          <p:cNvSpPr/>
          <p:nvPr/>
        </p:nvSpPr>
        <p:spPr>
          <a:xfrm>
            <a:off x="3843725" y="2731655"/>
            <a:ext cx="838691" cy="563231"/>
          </a:xfrm>
          <a:prstGeom prst="rect">
            <a:avLst/>
          </a:prstGeom>
        </p:spPr>
        <p:txBody>
          <a:bodyPr wrap="none">
            <a:spAutoFit/>
          </a:bodyPr>
          <a:lstStyle/>
          <a:p>
            <a:pPr algn="ctr" defTabSz="957756" eaLnBrk="0" hangingPunct="0">
              <a:lnSpc>
                <a:spcPct val="85000"/>
              </a:lnSpc>
              <a:defRPr/>
            </a:pPr>
            <a:r>
              <a:rPr lang="en-US" b="1" dirty="0">
                <a:solidFill>
                  <a:schemeClr val="tx1">
                    <a:lumMod val="75000"/>
                    <a:lumOff val="25000"/>
                  </a:schemeClr>
                </a:solidFill>
                <a:latin typeface="Verdana"/>
                <a:cs typeface="Arial" panose="020B0604020202020204" pitchFamily="34" charset="0"/>
              </a:rPr>
              <a:t>FY</a:t>
            </a:r>
            <a:br>
              <a:rPr lang="en-US" b="1" dirty="0">
                <a:solidFill>
                  <a:schemeClr val="tx1">
                    <a:lumMod val="75000"/>
                    <a:lumOff val="25000"/>
                  </a:schemeClr>
                </a:solidFill>
                <a:latin typeface="Verdana"/>
                <a:cs typeface="Arial" panose="020B0604020202020204" pitchFamily="34" charset="0"/>
              </a:rPr>
            </a:br>
            <a:r>
              <a:rPr lang="en-US" b="1" dirty="0">
                <a:solidFill>
                  <a:schemeClr val="tx1">
                    <a:lumMod val="75000"/>
                    <a:lumOff val="25000"/>
                  </a:schemeClr>
                </a:solidFill>
                <a:latin typeface="Verdana"/>
                <a:cs typeface="Arial" panose="020B0604020202020204" pitchFamily="34" charset="0"/>
              </a:rPr>
              <a:t>2015</a:t>
            </a:r>
          </a:p>
        </p:txBody>
      </p:sp>
    </p:spTree>
    <p:extLst>
      <p:ext uri="{BB962C8B-B14F-4D97-AF65-F5344CB8AC3E}">
        <p14:creationId xmlns:p14="http://schemas.microsoft.com/office/powerpoint/2010/main" val="5806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heel(1)">
                                      <p:cBhvr>
                                        <p:cTn id="10" dur="1000"/>
                                        <p:tgtEl>
                                          <p:spTgt spid="52"/>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heel(1)">
                                      <p:cBhvr>
                                        <p:cTn id="14" dur="10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10" presetClass="entr" presetSubtype="0" fill="hold" nodeType="withEffect">
                                  <p:stCondLst>
                                    <p:cond delay="25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AsOne/>
      </p:bldGraphic>
      <p:bldGraphic spid="53" grpId="0">
        <p:bldAsOne/>
      </p:bldGraphic>
      <p:bldP spid="50"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9002399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2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0" name="Group 44">
            <a:extLst>
              <a:ext uri="{FF2B5EF4-FFF2-40B4-BE49-F238E27FC236}">
                <a16:creationId xmlns:a16="http://schemas.microsoft.com/office/drawing/2014/main" id="{9F38B9A3-8FC3-440C-ACB7-D158D2C9B502}"/>
              </a:ext>
            </a:extLst>
          </p:cNvPr>
          <p:cNvGrpSpPr/>
          <p:nvPr/>
        </p:nvGrpSpPr>
        <p:grpSpPr>
          <a:xfrm>
            <a:off x="928066" y="2348721"/>
            <a:ext cx="5708663" cy="2953337"/>
            <a:chOff x="-4245724" y="1489879"/>
            <a:chExt cx="4326572" cy="2281985"/>
          </a:xfrm>
        </p:grpSpPr>
        <p:grpSp>
          <p:nvGrpSpPr>
            <p:cNvPr id="24" name="Group 29">
              <a:extLst>
                <a:ext uri="{FF2B5EF4-FFF2-40B4-BE49-F238E27FC236}">
                  <a16:creationId xmlns:a16="http://schemas.microsoft.com/office/drawing/2014/main" id="{BC82D583-D5BF-4C3C-8302-3397F10B6B19}"/>
                </a:ext>
              </a:extLst>
            </p:cNvPr>
            <p:cNvGrpSpPr/>
            <p:nvPr/>
          </p:nvGrpSpPr>
          <p:grpSpPr>
            <a:xfrm>
              <a:off x="-4037910" y="1764709"/>
              <a:ext cx="3939674" cy="1627077"/>
              <a:chOff x="-4037910" y="1764709"/>
              <a:chExt cx="3939674" cy="1627077"/>
            </a:xfrm>
          </p:grpSpPr>
          <p:sp>
            <p:nvSpPr>
              <p:cNvPr id="33" name="Rectangle 28">
                <a:extLst>
                  <a:ext uri="{FF2B5EF4-FFF2-40B4-BE49-F238E27FC236}">
                    <a16:creationId xmlns:a16="http://schemas.microsoft.com/office/drawing/2014/main" id="{16379E8D-9CF3-484C-92FB-874818010826}"/>
                  </a:ext>
                </a:extLst>
              </p:cNvPr>
              <p:cNvSpPr/>
              <p:nvPr/>
            </p:nvSpPr>
            <p:spPr>
              <a:xfrm>
                <a:off x="-4037910" y="2098011"/>
                <a:ext cx="709391" cy="1293775"/>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chemeClr val="tx2">
                      <a:lumMod val="50000"/>
                    </a:schemeClr>
                  </a:solidFill>
                  <a:effectLst/>
                  <a:uLnTx/>
                  <a:uFillTx/>
                  <a:latin typeface="+mj-lt"/>
                  <a:cs typeface="Arial" panose="020B0604020202020204" pitchFamily="34" charset="0"/>
                </a:endParaRPr>
              </a:p>
            </p:txBody>
          </p:sp>
          <p:sp>
            <p:nvSpPr>
              <p:cNvPr id="34" name="Rectangle 41">
                <a:extLst>
                  <a:ext uri="{FF2B5EF4-FFF2-40B4-BE49-F238E27FC236}">
                    <a16:creationId xmlns:a16="http://schemas.microsoft.com/office/drawing/2014/main" id="{B9EA3E74-8A31-49D1-8278-09B344236C9A}"/>
                  </a:ext>
                </a:extLst>
              </p:cNvPr>
              <p:cNvSpPr/>
              <p:nvPr/>
            </p:nvSpPr>
            <p:spPr>
              <a:xfrm>
                <a:off x="-2975658" y="1826870"/>
                <a:ext cx="709391" cy="272556"/>
              </a:xfrm>
              <a:prstGeom prst="rect">
                <a:avLst/>
              </a:pr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chemeClr val="tx2">
                      <a:lumMod val="50000"/>
                    </a:schemeClr>
                  </a:solidFill>
                  <a:effectLst/>
                  <a:uLnTx/>
                  <a:uFillTx/>
                  <a:latin typeface="+mj-lt"/>
                  <a:cs typeface="Arial" panose="020B0604020202020204" pitchFamily="34" charset="0"/>
                </a:endParaRPr>
              </a:p>
            </p:txBody>
          </p:sp>
          <p:sp>
            <p:nvSpPr>
              <p:cNvPr id="35" name="Rectangle 42">
                <a:extLst>
                  <a:ext uri="{FF2B5EF4-FFF2-40B4-BE49-F238E27FC236}">
                    <a16:creationId xmlns:a16="http://schemas.microsoft.com/office/drawing/2014/main" id="{0D72F67C-AB5F-4224-9983-65B53663CEAF}"/>
                  </a:ext>
                </a:extLst>
              </p:cNvPr>
              <p:cNvSpPr/>
              <p:nvPr/>
            </p:nvSpPr>
            <p:spPr>
              <a:xfrm>
                <a:off x="-807627" y="1764709"/>
                <a:ext cx="709391" cy="1627076"/>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chemeClr val="tx2">
                      <a:lumMod val="50000"/>
                    </a:schemeClr>
                  </a:solidFill>
                  <a:effectLst/>
                  <a:uLnTx/>
                  <a:uFillTx/>
                  <a:latin typeface="+mj-lt"/>
                  <a:cs typeface="Arial" panose="020B0604020202020204" pitchFamily="34" charset="0"/>
                </a:endParaRPr>
              </a:p>
            </p:txBody>
          </p:sp>
          <p:sp>
            <p:nvSpPr>
              <p:cNvPr id="36" name="Rectangle 43">
                <a:extLst>
                  <a:ext uri="{FF2B5EF4-FFF2-40B4-BE49-F238E27FC236}">
                    <a16:creationId xmlns:a16="http://schemas.microsoft.com/office/drawing/2014/main" id="{7310E5AE-D588-40D7-B0CD-0E426E092B16}"/>
                  </a:ext>
                </a:extLst>
              </p:cNvPr>
              <p:cNvSpPr/>
              <p:nvPr/>
            </p:nvSpPr>
            <p:spPr>
              <a:xfrm>
                <a:off x="-1891139" y="1774523"/>
                <a:ext cx="709391" cy="27816"/>
              </a:xfrm>
              <a:prstGeom prst="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chemeClr val="tx2">
                      <a:lumMod val="50000"/>
                    </a:schemeClr>
                  </a:solidFill>
                  <a:effectLst/>
                  <a:uLnTx/>
                  <a:uFillTx/>
                  <a:latin typeface="+mj-lt"/>
                  <a:cs typeface="Arial" panose="020B0604020202020204" pitchFamily="34" charset="0"/>
                </a:endParaRPr>
              </a:p>
            </p:txBody>
          </p:sp>
        </p:grpSp>
        <p:sp>
          <p:nvSpPr>
            <p:cNvPr id="25" name="TextBox 30">
              <a:extLst>
                <a:ext uri="{FF2B5EF4-FFF2-40B4-BE49-F238E27FC236}">
                  <a16:creationId xmlns:a16="http://schemas.microsoft.com/office/drawing/2014/main" id="{2F679C72-7562-4637-BB69-CA09E7FBA641}"/>
                </a:ext>
              </a:extLst>
            </p:cNvPr>
            <p:cNvSpPr txBox="1"/>
            <p:nvPr/>
          </p:nvSpPr>
          <p:spPr>
            <a:xfrm>
              <a:off x="-1883411" y="1489879"/>
              <a:ext cx="692945" cy="2378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+1,165</a:t>
              </a:r>
            </a:p>
          </p:txBody>
        </p:sp>
        <p:sp>
          <p:nvSpPr>
            <p:cNvPr id="26" name="TextBox 46">
              <a:extLst>
                <a:ext uri="{FF2B5EF4-FFF2-40B4-BE49-F238E27FC236}">
                  <a16:creationId xmlns:a16="http://schemas.microsoft.com/office/drawing/2014/main" id="{70ECB5A5-35C0-44E0-BA55-2626DB406F2B}"/>
                </a:ext>
              </a:extLst>
            </p:cNvPr>
            <p:cNvSpPr txBox="1"/>
            <p:nvPr/>
          </p:nvSpPr>
          <p:spPr>
            <a:xfrm>
              <a:off x="-848225" y="2666907"/>
              <a:ext cx="782042" cy="2378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dirty="0">
                  <a:ln>
                    <a:noFill/>
                  </a:ln>
                  <a:solidFill>
                    <a:schemeClr val="bg1"/>
                  </a:solidFill>
                  <a:effectLst/>
                  <a:uLnTx/>
                  <a:uFillTx/>
                  <a:latin typeface="+mj-lt"/>
                  <a:cs typeface="Arial" panose="020B0604020202020204" pitchFamily="34" charset="0"/>
                </a:rPr>
                <a:t>193,077</a:t>
              </a:r>
            </a:p>
          </p:txBody>
        </p:sp>
        <p:sp>
          <p:nvSpPr>
            <p:cNvPr id="27" name="TextBox 47">
              <a:extLst>
                <a:ext uri="{FF2B5EF4-FFF2-40B4-BE49-F238E27FC236}">
                  <a16:creationId xmlns:a16="http://schemas.microsoft.com/office/drawing/2014/main" id="{632D098B-CBDE-45F2-90C5-7F4E51DE918F}"/>
                </a:ext>
              </a:extLst>
            </p:cNvPr>
            <p:cNvSpPr txBox="1"/>
            <p:nvPr/>
          </p:nvSpPr>
          <p:spPr>
            <a:xfrm>
              <a:off x="-3096371" y="1525995"/>
              <a:ext cx="921897" cy="2378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pt-PT" sz="1400" b="1" kern="0" dirty="0">
                  <a:solidFill>
                    <a:schemeClr val="tx1">
                      <a:lumMod val="75000"/>
                      <a:lumOff val="25000"/>
                    </a:schemeClr>
                  </a:solidFill>
                  <a:latin typeface="+mj-lt"/>
                  <a:cs typeface="Arial" panose="020B0604020202020204" pitchFamily="34" charset="0"/>
                </a:rPr>
                <a:t>+11,274</a:t>
              </a:r>
              <a:endParaRPr kumimoji="0" lang="pt-PT" sz="14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sp>
          <p:nvSpPr>
            <p:cNvPr id="28" name="TextBox 48">
              <a:extLst>
                <a:ext uri="{FF2B5EF4-FFF2-40B4-BE49-F238E27FC236}">
                  <a16:creationId xmlns:a16="http://schemas.microsoft.com/office/drawing/2014/main" id="{A9774168-881E-4EFF-8F04-9C816D90C35A}"/>
                </a:ext>
              </a:extLst>
            </p:cNvPr>
            <p:cNvSpPr txBox="1"/>
            <p:nvPr/>
          </p:nvSpPr>
          <p:spPr>
            <a:xfrm>
              <a:off x="-4068806" y="2666907"/>
              <a:ext cx="782537" cy="2378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dirty="0">
                  <a:ln>
                    <a:noFill/>
                  </a:ln>
                  <a:solidFill>
                    <a:schemeClr val="bg1"/>
                  </a:solidFill>
                  <a:effectLst/>
                  <a:uLnTx/>
                  <a:uFillTx/>
                  <a:latin typeface="+mj-lt"/>
                  <a:cs typeface="Arial" panose="020B0604020202020204" pitchFamily="34" charset="0"/>
                </a:rPr>
                <a:t>180,639</a:t>
              </a:r>
            </a:p>
          </p:txBody>
        </p:sp>
        <p:sp>
          <p:nvSpPr>
            <p:cNvPr id="29" name="TextBox 49">
              <a:extLst>
                <a:ext uri="{FF2B5EF4-FFF2-40B4-BE49-F238E27FC236}">
                  <a16:creationId xmlns:a16="http://schemas.microsoft.com/office/drawing/2014/main" id="{2888129E-9F98-459F-9D95-414988CD57F1}"/>
                </a:ext>
              </a:extLst>
            </p:cNvPr>
            <p:cNvSpPr txBox="1"/>
            <p:nvPr/>
          </p:nvSpPr>
          <p:spPr>
            <a:xfrm>
              <a:off x="-4245724" y="3457951"/>
              <a:ext cx="1069943" cy="192628"/>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Dec.2015</a:t>
              </a:r>
            </a:p>
          </p:txBody>
        </p:sp>
        <p:sp>
          <p:nvSpPr>
            <p:cNvPr id="30" name="TextBox 50">
              <a:extLst>
                <a:ext uri="{FF2B5EF4-FFF2-40B4-BE49-F238E27FC236}">
                  <a16:creationId xmlns:a16="http://schemas.microsoft.com/office/drawing/2014/main" id="{659A34F1-21DD-471A-8104-8835CA5294D7}"/>
                </a:ext>
              </a:extLst>
            </p:cNvPr>
            <p:cNvSpPr txBox="1"/>
            <p:nvPr/>
          </p:nvSpPr>
          <p:spPr>
            <a:xfrm>
              <a:off x="-3253752" y="3457951"/>
              <a:ext cx="1069943" cy="313913"/>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Net </a:t>
              </a:r>
              <a:r>
                <a:rPr kumimoji="0" lang="pt-PT" sz="1200" b="0" i="0" u="none" strike="noStrike" kern="0" cap="none" spc="0" normalizeH="0" baseline="0" noProof="0" dirty="0" err="1">
                  <a:ln>
                    <a:noFill/>
                  </a:ln>
                  <a:solidFill>
                    <a:schemeClr val="tx1">
                      <a:lumMod val="75000"/>
                      <a:lumOff val="25000"/>
                    </a:schemeClr>
                  </a:solidFill>
                  <a:effectLst/>
                  <a:uLnTx/>
                  <a:uFillTx/>
                  <a:latin typeface="+mj-lt"/>
                  <a:cs typeface="Arial" panose="020B0604020202020204" pitchFamily="34" charset="0"/>
                </a:rPr>
                <a:t>Variation</a:t>
              </a:r>
              <a:r>
                <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 Offshore</a:t>
              </a:r>
            </a:p>
          </p:txBody>
        </p:sp>
        <p:sp>
          <p:nvSpPr>
            <p:cNvPr id="31" name="TextBox 51">
              <a:extLst>
                <a:ext uri="{FF2B5EF4-FFF2-40B4-BE49-F238E27FC236}">
                  <a16:creationId xmlns:a16="http://schemas.microsoft.com/office/drawing/2014/main" id="{FCAED712-F29A-41F6-B81B-40319D593BB9}"/>
                </a:ext>
              </a:extLst>
            </p:cNvPr>
            <p:cNvSpPr txBox="1"/>
            <p:nvPr/>
          </p:nvSpPr>
          <p:spPr>
            <a:xfrm>
              <a:off x="-2145385" y="3457951"/>
              <a:ext cx="1069943" cy="313913"/>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Net </a:t>
              </a:r>
              <a:r>
                <a:rPr kumimoji="0" lang="pt-PT" sz="1200" b="0" i="0" u="none" strike="noStrike" kern="0" cap="none" spc="0" normalizeH="0" baseline="0" noProof="0" dirty="0" err="1">
                  <a:ln>
                    <a:noFill/>
                  </a:ln>
                  <a:solidFill>
                    <a:schemeClr val="tx1">
                      <a:lumMod val="75000"/>
                      <a:lumOff val="25000"/>
                    </a:schemeClr>
                  </a:solidFill>
                  <a:effectLst/>
                  <a:uLnTx/>
                  <a:uFillTx/>
                  <a:latin typeface="+mj-lt"/>
                  <a:cs typeface="Arial" panose="020B0604020202020204" pitchFamily="34" charset="0"/>
                </a:rPr>
                <a:t>Variation</a:t>
              </a:r>
              <a:r>
                <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 </a:t>
              </a:r>
              <a:r>
                <a:rPr kumimoji="0" lang="pt-PT" sz="1200" b="0" i="0" u="none" strike="noStrike" kern="0" cap="none" spc="0" normalizeH="0" baseline="0" noProof="0" dirty="0" err="1">
                  <a:ln>
                    <a:noFill/>
                  </a:ln>
                  <a:solidFill>
                    <a:schemeClr val="tx1">
                      <a:lumMod val="75000"/>
                      <a:lumOff val="25000"/>
                    </a:schemeClr>
                  </a:solidFill>
                  <a:effectLst/>
                  <a:uLnTx/>
                  <a:uFillTx/>
                  <a:latin typeface="+mj-lt"/>
                  <a:cs typeface="Arial" panose="020B0604020202020204" pitchFamily="34" charset="0"/>
                </a:rPr>
                <a:t>Onshore</a:t>
              </a:r>
              <a:endPar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sp>
          <p:nvSpPr>
            <p:cNvPr id="32" name="TextBox 52">
              <a:extLst>
                <a:ext uri="{FF2B5EF4-FFF2-40B4-BE49-F238E27FC236}">
                  <a16:creationId xmlns:a16="http://schemas.microsoft.com/office/drawing/2014/main" id="{D62BB903-DCCA-438E-BCEE-EEAEEFD09C91}"/>
                </a:ext>
              </a:extLst>
            </p:cNvPr>
            <p:cNvSpPr txBox="1"/>
            <p:nvPr/>
          </p:nvSpPr>
          <p:spPr>
            <a:xfrm>
              <a:off x="-989095" y="3457951"/>
              <a:ext cx="1069943" cy="192628"/>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pt-PT" sz="12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Dec.2016</a:t>
              </a:r>
            </a:p>
          </p:txBody>
        </p:sp>
      </p:grpSp>
      <p:sp>
        <p:nvSpPr>
          <p:cNvPr id="37" name="Line 26">
            <a:extLst>
              <a:ext uri="{FF2B5EF4-FFF2-40B4-BE49-F238E27FC236}">
                <a16:creationId xmlns:a16="http://schemas.microsoft.com/office/drawing/2014/main" id="{F723BD2D-2EB9-4FC7-A98B-C08199DD9757}"/>
              </a:ext>
            </a:extLst>
          </p:cNvPr>
          <p:cNvSpPr>
            <a:spLocks noChangeShapeType="1"/>
          </p:cNvSpPr>
          <p:nvPr/>
        </p:nvSpPr>
        <p:spPr bwMode="auto">
          <a:xfrm>
            <a:off x="1202265" y="3123062"/>
            <a:ext cx="5702400" cy="0"/>
          </a:xfrm>
          <a:prstGeom prst="line">
            <a:avLst/>
          </a:prstGeom>
          <a:noFill/>
          <a:ln w="19050" cap="flat">
            <a:solidFill>
              <a:srgbClr val="009ACC"/>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Line 27">
            <a:extLst>
              <a:ext uri="{FF2B5EF4-FFF2-40B4-BE49-F238E27FC236}">
                <a16:creationId xmlns:a16="http://schemas.microsoft.com/office/drawing/2014/main" id="{3445AE74-6188-411C-8D6E-36098E8A6DA6}"/>
              </a:ext>
            </a:extLst>
          </p:cNvPr>
          <p:cNvSpPr>
            <a:spLocks noChangeShapeType="1"/>
          </p:cNvSpPr>
          <p:nvPr/>
        </p:nvSpPr>
        <p:spPr bwMode="auto">
          <a:xfrm>
            <a:off x="5464436" y="2715051"/>
            <a:ext cx="1440229" cy="0"/>
          </a:xfrm>
          <a:prstGeom prst="line">
            <a:avLst/>
          </a:prstGeom>
          <a:noFill/>
          <a:ln w="19050" cap="flat">
            <a:solidFill>
              <a:srgbClr val="009ACC"/>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Freeform 28">
            <a:extLst>
              <a:ext uri="{FF2B5EF4-FFF2-40B4-BE49-F238E27FC236}">
                <a16:creationId xmlns:a16="http://schemas.microsoft.com/office/drawing/2014/main" id="{B8C14DCC-C0DC-4C2C-8E05-358ECAE76801}"/>
              </a:ext>
            </a:extLst>
          </p:cNvPr>
          <p:cNvSpPr>
            <a:spLocks/>
          </p:cNvSpPr>
          <p:nvPr/>
        </p:nvSpPr>
        <p:spPr bwMode="auto">
          <a:xfrm>
            <a:off x="6469882" y="2724150"/>
            <a:ext cx="185738" cy="390525"/>
          </a:xfrm>
          <a:custGeom>
            <a:avLst/>
            <a:gdLst>
              <a:gd name="T0" fmla="*/ 0 w 117"/>
              <a:gd name="T1" fmla="*/ 59 h 155"/>
              <a:gd name="T2" fmla="*/ 30 w 117"/>
              <a:gd name="T3" fmla="*/ 59 h 155"/>
              <a:gd name="T4" fmla="*/ 30 w 117"/>
              <a:gd name="T5" fmla="*/ 155 h 155"/>
              <a:gd name="T6" fmla="*/ 88 w 117"/>
              <a:gd name="T7" fmla="*/ 155 h 155"/>
              <a:gd name="T8" fmla="*/ 88 w 117"/>
              <a:gd name="T9" fmla="*/ 59 h 155"/>
              <a:gd name="T10" fmla="*/ 117 w 117"/>
              <a:gd name="T11" fmla="*/ 59 h 155"/>
              <a:gd name="T12" fmla="*/ 59 w 117"/>
              <a:gd name="T13" fmla="*/ 0 h 155"/>
              <a:gd name="T14" fmla="*/ 0 w 117"/>
              <a:gd name="T15" fmla="*/ 59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55">
                <a:moveTo>
                  <a:pt x="0" y="59"/>
                </a:moveTo>
                <a:lnTo>
                  <a:pt x="30" y="59"/>
                </a:lnTo>
                <a:lnTo>
                  <a:pt x="30" y="155"/>
                </a:lnTo>
                <a:lnTo>
                  <a:pt x="88" y="155"/>
                </a:lnTo>
                <a:lnTo>
                  <a:pt x="88" y="59"/>
                </a:lnTo>
                <a:lnTo>
                  <a:pt x="117" y="59"/>
                </a:lnTo>
                <a:lnTo>
                  <a:pt x="59" y="0"/>
                </a:lnTo>
                <a:lnTo>
                  <a:pt x="0" y="59"/>
                </a:lnTo>
                <a:close/>
              </a:path>
            </a:pathLst>
          </a:custGeom>
          <a:solidFill>
            <a:srgbClr val="052B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Rectangle 30">
            <a:extLst>
              <a:ext uri="{FF2B5EF4-FFF2-40B4-BE49-F238E27FC236}">
                <a16:creationId xmlns:a16="http://schemas.microsoft.com/office/drawing/2014/main" id="{A30E24FB-EE4A-4F78-B710-A531CCE2F4C9}"/>
              </a:ext>
            </a:extLst>
          </p:cNvPr>
          <p:cNvSpPr>
            <a:spLocks noChangeArrowheads="1"/>
          </p:cNvSpPr>
          <p:nvPr/>
        </p:nvSpPr>
        <p:spPr bwMode="auto">
          <a:xfrm>
            <a:off x="6725064" y="2776988"/>
            <a:ext cx="90409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lumMod val="75000"/>
                    <a:lumOff val="25000"/>
                  </a:schemeClr>
                </a:solidFill>
                <a:effectLst/>
                <a:latin typeface="+mj-lt"/>
              </a:rPr>
              <a:t>+6.9%</a:t>
            </a:r>
            <a:endParaRPr kumimoji="0" lang="en-US" altLang="en-US" sz="2800" b="0" i="0" u="none" strike="noStrike" cap="none" normalizeH="0" baseline="0" dirty="0">
              <a:ln>
                <a:noFill/>
              </a:ln>
              <a:solidFill>
                <a:schemeClr val="tx1">
                  <a:lumMod val="75000"/>
                  <a:lumOff val="25000"/>
                </a:schemeClr>
              </a:solidFill>
              <a:effectLst/>
              <a:latin typeface="+mj-lt"/>
            </a:endParaRPr>
          </a:p>
        </p:txBody>
      </p:sp>
      <p:sp>
        <p:nvSpPr>
          <p:cNvPr id="41" name="Rectangle 37">
            <a:extLst>
              <a:ext uri="{FF2B5EF4-FFF2-40B4-BE49-F238E27FC236}">
                <a16:creationId xmlns:a16="http://schemas.microsoft.com/office/drawing/2014/main" id="{D6838DF7-6822-40A5-9123-5D3EEA67FAED}"/>
              </a:ext>
            </a:extLst>
          </p:cNvPr>
          <p:cNvSpPr/>
          <p:nvPr/>
        </p:nvSpPr>
        <p:spPr>
          <a:xfrm>
            <a:off x="-241300" y="1361090"/>
            <a:ext cx="9196614" cy="4268185"/>
          </a:xfrm>
          <a:prstGeom prst="rect">
            <a:avLst/>
          </a:prstGeom>
          <a:noFill/>
          <a:ln w="28575">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pic>
        <p:nvPicPr>
          <p:cNvPr id="42" name="Imagem 23">
            <a:extLst>
              <a:ext uri="{FF2B5EF4-FFF2-40B4-BE49-F238E27FC236}">
                <a16:creationId xmlns:a16="http://schemas.microsoft.com/office/drawing/2014/main" id="{75A79270-A75D-4D24-9D53-9E90275FA540}"/>
              </a:ext>
            </a:extLst>
          </p:cNvPr>
          <p:cNvPicPr>
            <a:picLocks noChangeAspect="1"/>
          </p:cNvPicPr>
          <p:nvPr/>
        </p:nvPicPr>
        <p:blipFill rotWithShape="1">
          <a:blip r:embed="rId6">
            <a:extLst>
              <a:ext uri="{28A0092B-C50C-407E-A947-70E740481C1C}">
                <a14:useLocalDpi xmlns:a14="http://schemas.microsoft.com/office/drawing/2010/main" val="0"/>
              </a:ext>
            </a:extLst>
          </a:blip>
          <a:srcRect l="67105" t="23069"/>
          <a:stretch/>
        </p:blipFill>
        <p:spPr>
          <a:xfrm>
            <a:off x="8180982" y="1582056"/>
            <a:ext cx="4009494" cy="5275943"/>
          </a:xfrm>
          <a:prstGeom prst="rect">
            <a:avLst/>
          </a:prstGeom>
        </p:spPr>
      </p:pic>
      <p:pic>
        <p:nvPicPr>
          <p:cNvPr id="43" name="Imagem 25">
            <a:extLst>
              <a:ext uri="{FF2B5EF4-FFF2-40B4-BE49-F238E27FC236}">
                <a16:creationId xmlns:a16="http://schemas.microsoft.com/office/drawing/2014/main" id="{0DE3ED61-A77E-4F1B-A46C-8027E15BFE06}"/>
              </a:ext>
            </a:extLst>
          </p:cNvPr>
          <p:cNvPicPr>
            <a:picLocks noChangeAspect="1"/>
          </p:cNvPicPr>
          <p:nvPr/>
        </p:nvPicPr>
        <p:blipFill rotWithShape="1">
          <a:blip r:embed="rId7">
            <a:extLst>
              <a:ext uri="{28A0092B-C50C-407E-A947-70E740481C1C}">
                <a14:useLocalDpi xmlns:a14="http://schemas.microsoft.com/office/drawing/2010/main" val="0"/>
              </a:ext>
            </a:extLst>
          </a:blip>
          <a:srcRect l="67200" t="23069" b="6415"/>
          <a:stretch/>
        </p:blipFill>
        <p:spPr>
          <a:xfrm>
            <a:off x="8192486" y="1582056"/>
            <a:ext cx="3997990" cy="4836042"/>
          </a:xfrm>
          <a:prstGeom prst="rect">
            <a:avLst/>
          </a:prstGeom>
        </p:spPr>
      </p:pic>
      <p:sp>
        <p:nvSpPr>
          <p:cNvPr id="44" name="CaixaDeTexto 3">
            <a:extLst>
              <a:ext uri="{FF2B5EF4-FFF2-40B4-BE49-F238E27FC236}">
                <a16:creationId xmlns:a16="http://schemas.microsoft.com/office/drawing/2014/main" id="{859B0EC3-55BA-4EAD-8358-9C4323C28E80}"/>
              </a:ext>
            </a:extLst>
          </p:cNvPr>
          <p:cNvSpPr txBox="1"/>
          <p:nvPr/>
        </p:nvSpPr>
        <p:spPr>
          <a:xfrm>
            <a:off x="285765" y="1645639"/>
            <a:ext cx="5094591" cy="353943"/>
          </a:xfrm>
          <a:prstGeom prst="rect">
            <a:avLst/>
          </a:prstGeom>
          <a:noFill/>
        </p:spPr>
        <p:txBody>
          <a:bodyPr wrap="square" rtlCol="0">
            <a:spAutoFit/>
          </a:bodyPr>
          <a:lstStyle/>
          <a:p>
            <a:pPr lvl="0" defTabSz="914400">
              <a:lnSpc>
                <a:spcPct val="85000"/>
              </a:lnSpc>
            </a:pPr>
            <a:r>
              <a:rPr lang="en-US" sz="20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December 2015 to December 2016</a:t>
            </a:r>
            <a:endParaRPr kumimoji="0" lang="en-US" sz="2000" b="1" i="0" u="none" strike="noStrike" kern="1200" cap="none" spc="0" normalizeH="0" baseline="0" noProof="0" dirty="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lumMod val="50000"/>
                  </a:schemeClr>
                </a:solidFill>
                <a:cs typeface="Arial" panose="020B0604020202020204" pitchFamily="34" charset="0"/>
              </a:rPr>
              <a:t>42</a:t>
            </a:fld>
            <a:endParaRPr lang="en-US" sz="800" dirty="0">
              <a:solidFill>
                <a:schemeClr val="bg1">
                  <a:lumMod val="50000"/>
                </a:schemeClr>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2017. All rights reserved  |</a:t>
            </a:r>
          </a:p>
        </p:txBody>
      </p:sp>
      <p:sp>
        <p:nvSpPr>
          <p:cNvPr id="2" name="Title 1"/>
          <p:cNvSpPr>
            <a:spLocks noGrp="1"/>
          </p:cNvSpPr>
          <p:nvPr>
            <p:ph type="title"/>
          </p:nvPr>
        </p:nvSpPr>
        <p:spPr/>
        <p:txBody>
          <a:bodyPr/>
          <a:lstStyle/>
          <a:p>
            <a:r>
              <a:rPr lang="en-US" dirty="0"/>
              <a:t>Headcount evolution</a:t>
            </a:r>
          </a:p>
        </p:txBody>
      </p:sp>
    </p:spTree>
    <p:extLst>
      <p:ext uri="{BB962C8B-B14F-4D97-AF65-F5344CB8AC3E}">
        <p14:creationId xmlns:p14="http://schemas.microsoft.com/office/powerpoint/2010/main" val="3396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200" fill="hold"/>
                                        <p:tgtEl>
                                          <p:spTgt spid="42"/>
                                        </p:tgtEl>
                                        <p:attrNameLst>
                                          <p:attrName>ppt_x</p:attrName>
                                        </p:attrNameLst>
                                      </p:cBhvr>
                                      <p:tavLst>
                                        <p:tav tm="0">
                                          <p:val>
                                            <p:strVal val="1+#ppt_w/2"/>
                                          </p:val>
                                        </p:tav>
                                        <p:tav tm="100000">
                                          <p:val>
                                            <p:strVal val="#ppt_x"/>
                                          </p:val>
                                        </p:tav>
                                      </p:tavLst>
                                    </p:anim>
                                    <p:anim calcmode="lin" valueType="num">
                                      <p:cBhvr additive="base">
                                        <p:cTn id="8" dur="12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200"/>
                            </p:stCondLst>
                            <p:childTnLst>
                              <p:par>
                                <p:cTn id="10" presetID="16" presetClass="entr" presetSubtype="42"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outHorizontal)">
                                      <p:cBhvr>
                                        <p:cTn id="12" dur="500"/>
                                        <p:tgtEl>
                                          <p:spTgt spid="43"/>
                                        </p:tgtEl>
                                      </p:cBhvr>
                                    </p:animEffect>
                                  </p:childTnLst>
                                </p:cTn>
                              </p:par>
                            </p:childTnLst>
                          </p:cTn>
                        </p:par>
                        <p:par>
                          <p:cTn id="13" fill="hold">
                            <p:stCondLst>
                              <p:cond delay="1700"/>
                            </p:stCondLst>
                            <p:childTnLst>
                              <p:par>
                                <p:cTn id="14" presetID="2" presetClass="entr" presetSubtype="8" decel="100000"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0-#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par>
                          <p:cTn id="18" fill="hold">
                            <p:stCondLst>
                              <p:cond delay="2200"/>
                            </p:stCondLst>
                            <p:childTnLst>
                              <p:par>
                                <p:cTn id="19" presetID="10"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p:bldP spid="41" grpId="0" animBg="1"/>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Revenue Evolution</a:t>
            </a:r>
            <a:br>
              <a:rPr lang="fr-FR" dirty="0"/>
            </a:br>
            <a:r>
              <a:rPr lang="en-US" sz="2800" dirty="0"/>
              <a:t>2006 - 2016</a:t>
            </a:r>
            <a:endParaRPr lang="fr-FR" sz="2800" dirty="0"/>
          </a:p>
        </p:txBody>
      </p:sp>
      <p:graphicFrame>
        <p:nvGraphicFramePr>
          <p:cNvPr id="5" name="Graphique 4">
            <a:extLst>
              <a:ext uri="{FF2B5EF4-FFF2-40B4-BE49-F238E27FC236}">
                <a16:creationId xmlns:a16="http://schemas.microsoft.com/office/drawing/2014/main" id="{6F4F36C1-FA44-4435-AECA-67DFC37CBFD2}"/>
              </a:ext>
            </a:extLst>
          </p:cNvPr>
          <p:cNvGraphicFramePr/>
          <p:nvPr>
            <p:extLst>
              <p:ext uri="{D42A27DB-BD31-4B8C-83A1-F6EECF244321}">
                <p14:modId xmlns:p14="http://schemas.microsoft.com/office/powerpoint/2010/main" val="2909767793"/>
              </p:ext>
            </p:extLst>
          </p:nvPr>
        </p:nvGraphicFramePr>
        <p:xfrm>
          <a:off x="716236" y="1562100"/>
          <a:ext cx="9951099" cy="4492133"/>
        </p:xfrm>
        <a:graphic>
          <a:graphicData uri="http://schemas.openxmlformats.org/drawingml/2006/chart">
            <c:chart xmlns:c="http://schemas.openxmlformats.org/drawingml/2006/chart" xmlns:r="http://schemas.openxmlformats.org/officeDocument/2006/relationships" r:id="rId2"/>
          </a:graphicData>
        </a:graphic>
      </p:graphicFrame>
      <p:pic>
        <p:nvPicPr>
          <p:cNvPr id="6" name="Graphic 8">
            <a:extLst>
              <a:ext uri="{FF2B5EF4-FFF2-40B4-BE49-F238E27FC236}">
                <a16:creationId xmlns:a16="http://schemas.microsoft.com/office/drawing/2014/main" id="{B705DCE4-0E2C-4C8B-AB5B-6208566192F4}"/>
              </a:ext>
            </a:extLst>
          </p:cNvPr>
          <p:cNvPicPr>
            <a:picLocks noChangeAspect="1"/>
          </p:cNvPicPr>
          <p:nvPr/>
        </p:nvPicPr>
        <p:blipFill>
          <a:blip r:embed="rId3">
            <a:extLst>
              <a:ext uri="{96DAC541-7B7A-43D3-8B79-37D633B846F1}">
                <asvg:svgBlip xmlns:asvg="http://schemas.microsoft.com/office/drawing/2016/SVG/main" r:embed="rId4"/>
              </a:ext>
            </a:extLst>
          </a:blip>
          <a:srcRect t="45009" r="3903"/>
          <a:stretch>
            <a:fillRect/>
          </a:stretch>
        </p:blipFill>
        <p:spPr>
          <a:xfrm rot="17159035" flipV="1">
            <a:off x="9513534" y="767114"/>
            <a:ext cx="4283862" cy="249874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TextBox 7">
            <a:extLst>
              <a:ext uri="{FF2B5EF4-FFF2-40B4-BE49-F238E27FC236}">
                <a16:creationId xmlns:a16="http://schemas.microsoft.com/office/drawing/2014/main" id="{30D82221-5B1D-4560-A86D-F09C527E407B}"/>
              </a:ext>
            </a:extLst>
          </p:cNvPr>
          <p:cNvSpPr txBox="1"/>
          <p:nvPr/>
        </p:nvSpPr>
        <p:spPr>
          <a:xfrm>
            <a:off x="10104310" y="5945950"/>
            <a:ext cx="675185" cy="307777"/>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75000"/>
                    <a:lumOff val="25000"/>
                  </a:schemeClr>
                </a:solidFill>
                <a:effectLst/>
                <a:uLnTx/>
                <a:uFillTx/>
              </a:rPr>
              <a:t>in M€</a:t>
            </a:r>
          </a:p>
        </p:txBody>
      </p:sp>
      <p:grpSp>
        <p:nvGrpSpPr>
          <p:cNvPr id="9" name="Groupe 1"/>
          <p:cNvGrpSpPr/>
          <p:nvPr/>
        </p:nvGrpSpPr>
        <p:grpSpPr>
          <a:xfrm>
            <a:off x="11501102" y="171573"/>
            <a:ext cx="419436" cy="388988"/>
            <a:chOff x="11501102" y="171573"/>
            <a:chExt cx="419436" cy="388988"/>
          </a:xfrm>
        </p:grpSpPr>
        <p:sp>
          <p:nvSpPr>
            <p:cNvPr id="10"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1954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down)">
                                      <p:cBhvr>
                                        <p:cTn id="11" dur="500"/>
                                        <p:tgtEl>
                                          <p:spTgt spid="5">
                                            <p:graphicEl>
                                              <a:chart seriesIdx="-4" categoryIdx="0" bldStep="category"/>
                                            </p:graphic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down)">
                                      <p:cBhvr>
                                        <p:cTn id="14" dur="500"/>
                                        <p:tgtEl>
                                          <p:spTgt spid="5">
                                            <p:graphicEl>
                                              <a:chart seriesIdx="-4" categoryIdx="1" bldStep="category"/>
                                            </p:graphic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down)">
                                      <p:cBhvr>
                                        <p:cTn id="17" dur="500"/>
                                        <p:tgtEl>
                                          <p:spTgt spid="5">
                                            <p:graphicEl>
                                              <a:chart seriesIdx="-4" categoryIdx="2" bldStep="category"/>
                                            </p:graphic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down)">
                                      <p:cBhvr>
                                        <p:cTn id="20" dur="500"/>
                                        <p:tgtEl>
                                          <p:spTgt spid="5">
                                            <p:graphicEl>
                                              <a:chart seriesIdx="-4" categoryIdx="3" bldStep="category"/>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down)">
                                      <p:cBhvr>
                                        <p:cTn id="23" dur="500"/>
                                        <p:tgtEl>
                                          <p:spTgt spid="5">
                                            <p:graphicEl>
                                              <a:chart seriesIdx="-4" categoryIdx="4" bldStep="category"/>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graphicEl>
                                              <a:chart seriesIdx="-4" categoryIdx="5" bldStep="category"/>
                                            </p:graphicEl>
                                          </p:spTgt>
                                        </p:tgtEl>
                                        <p:attrNameLst>
                                          <p:attrName>style.visibility</p:attrName>
                                        </p:attrNameLst>
                                      </p:cBhvr>
                                      <p:to>
                                        <p:strVal val="visible"/>
                                      </p:to>
                                    </p:set>
                                    <p:animEffect transition="in" filter="wipe(down)">
                                      <p:cBhvr>
                                        <p:cTn id="26" dur="500"/>
                                        <p:tgtEl>
                                          <p:spTgt spid="5">
                                            <p:graphicEl>
                                              <a:chart seriesIdx="-4" categoryIdx="5" bldStep="category"/>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
                                            <p:graphicEl>
                                              <a:chart seriesIdx="-4" categoryIdx="6" bldStep="category"/>
                                            </p:graphicEl>
                                          </p:spTgt>
                                        </p:tgtEl>
                                        <p:attrNameLst>
                                          <p:attrName>style.visibility</p:attrName>
                                        </p:attrNameLst>
                                      </p:cBhvr>
                                      <p:to>
                                        <p:strVal val="visible"/>
                                      </p:to>
                                    </p:set>
                                    <p:animEffect transition="in" filter="wipe(down)">
                                      <p:cBhvr>
                                        <p:cTn id="29" dur="500"/>
                                        <p:tgtEl>
                                          <p:spTgt spid="5">
                                            <p:graphicEl>
                                              <a:chart seriesIdx="-4" categoryIdx="6" bldStep="category"/>
                                            </p:graphic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
                                            <p:graphicEl>
                                              <a:chart seriesIdx="-4" categoryIdx="7" bldStep="category"/>
                                            </p:graphicEl>
                                          </p:spTgt>
                                        </p:tgtEl>
                                        <p:attrNameLst>
                                          <p:attrName>style.visibility</p:attrName>
                                        </p:attrNameLst>
                                      </p:cBhvr>
                                      <p:to>
                                        <p:strVal val="visible"/>
                                      </p:to>
                                    </p:set>
                                    <p:animEffect transition="in" filter="wipe(down)">
                                      <p:cBhvr>
                                        <p:cTn id="32" dur="500"/>
                                        <p:tgtEl>
                                          <p:spTgt spid="5">
                                            <p:graphicEl>
                                              <a:chart seriesIdx="-4" categoryIdx="7" bldStep="category"/>
                                            </p:graphic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
                                            <p:graphicEl>
                                              <a:chart seriesIdx="-4" categoryIdx="8" bldStep="category"/>
                                            </p:graphicEl>
                                          </p:spTgt>
                                        </p:tgtEl>
                                        <p:attrNameLst>
                                          <p:attrName>style.visibility</p:attrName>
                                        </p:attrNameLst>
                                      </p:cBhvr>
                                      <p:to>
                                        <p:strVal val="visible"/>
                                      </p:to>
                                    </p:set>
                                    <p:animEffect transition="in" filter="wipe(down)">
                                      <p:cBhvr>
                                        <p:cTn id="35" dur="500"/>
                                        <p:tgtEl>
                                          <p:spTgt spid="5">
                                            <p:graphicEl>
                                              <a:chart seriesIdx="-4" categoryIdx="8" bldStep="category"/>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graphicEl>
                                              <a:chart seriesIdx="-4" categoryIdx="9" bldStep="category"/>
                                            </p:graphicEl>
                                          </p:spTgt>
                                        </p:tgtEl>
                                        <p:attrNameLst>
                                          <p:attrName>style.visibility</p:attrName>
                                        </p:attrNameLst>
                                      </p:cBhvr>
                                      <p:to>
                                        <p:strVal val="visible"/>
                                      </p:to>
                                    </p:set>
                                    <p:animEffect transition="in" filter="wipe(down)">
                                      <p:cBhvr>
                                        <p:cTn id="38" dur="500"/>
                                        <p:tgtEl>
                                          <p:spTgt spid="5">
                                            <p:graphicEl>
                                              <a:chart seriesIdx="-4" categoryIdx="9" bldStep="category"/>
                                            </p:graphic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
                                            <p:graphicEl>
                                              <a:chart seriesIdx="-4" categoryIdx="10" bldStep="category"/>
                                            </p:graphicEl>
                                          </p:spTgt>
                                        </p:tgtEl>
                                        <p:attrNameLst>
                                          <p:attrName>style.visibility</p:attrName>
                                        </p:attrNameLst>
                                      </p:cBhvr>
                                      <p:to>
                                        <p:strVal val="visible"/>
                                      </p:to>
                                    </p:set>
                                    <p:animEffect transition="in" filter="wipe(down)">
                                      <p:cBhvr>
                                        <p:cTn id="41" dur="500"/>
                                        <p:tgtEl>
                                          <p:spTgt spid="5">
                                            <p:graphicEl>
                                              <a:chart seriesIdx="-4" categoryIdx="1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ext uri="{D42A27DB-BD31-4B8C-83A1-F6EECF244321}">
                <p14:modId xmlns:p14="http://schemas.microsoft.com/office/powerpoint/2010/main" val="20694917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24"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pic>
        <p:nvPicPr>
          <p:cNvPr id="10" name="Graphic 19">
            <a:extLst>
              <a:ext uri="{FF2B5EF4-FFF2-40B4-BE49-F238E27FC236}">
                <a16:creationId xmlns:a16="http://schemas.microsoft.com/office/drawing/2014/main" id="{5401308B-6560-4C29-9987-389E789D2E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686584" flipH="1">
            <a:off x="2045540" y="-3200233"/>
            <a:ext cx="2101092" cy="7330783"/>
          </a:xfrm>
          <a:prstGeom prst="rect">
            <a:avLst/>
          </a:prstGeom>
        </p:spPr>
      </p:pic>
      <p:sp>
        <p:nvSpPr>
          <p:cNvPr id="2" name="Title 1"/>
          <p:cNvSpPr>
            <a:spLocks noGrp="1"/>
          </p:cNvSpPr>
          <p:nvPr>
            <p:ph type="title"/>
          </p:nvPr>
        </p:nvSpPr>
        <p:spPr/>
        <p:txBody>
          <a:bodyPr/>
          <a:lstStyle/>
          <a:p>
            <a:r>
              <a:rPr lang="fr-FR" dirty="0" err="1">
                <a:solidFill>
                  <a:schemeClr val="bg1"/>
                </a:solidFill>
              </a:rPr>
              <a:t>Quarterly</a:t>
            </a:r>
            <a:r>
              <a:rPr lang="fr-FR" dirty="0">
                <a:solidFill>
                  <a:schemeClr val="bg1"/>
                </a:solidFill>
              </a:rPr>
              <a:t> Revenue Evolution</a:t>
            </a:r>
            <a:br>
              <a:rPr lang="fr-FR" dirty="0">
                <a:solidFill>
                  <a:schemeClr val="bg1"/>
                </a:solidFill>
              </a:rPr>
            </a:br>
            <a:r>
              <a:rPr lang="en-US" sz="2800" dirty="0">
                <a:solidFill>
                  <a:schemeClr val="bg1"/>
                </a:solidFill>
              </a:rPr>
              <a:t>2012 - 2016</a:t>
            </a:r>
            <a:r>
              <a:rPr lang="fr-FR" dirty="0">
                <a:solidFill>
                  <a:schemeClr val="bg1"/>
                </a:solidFill>
              </a:rPr>
              <a:t> </a:t>
            </a:r>
          </a:p>
        </p:txBody>
      </p:sp>
      <p:sp>
        <p:nvSpPr>
          <p:cNvPr id="3" name="Rectangle 192">
            <a:extLst>
              <a:ext uri="{FF2B5EF4-FFF2-40B4-BE49-F238E27FC236}">
                <a16:creationId xmlns:a16="http://schemas.microsoft.com/office/drawing/2014/main" id="{A648E2AE-E3F2-44B7-9DA8-97A2A5BB8D5F}"/>
              </a:ext>
            </a:extLst>
          </p:cNvPr>
          <p:cNvSpPr>
            <a:spLocks noChangeArrowheads="1"/>
          </p:cNvSpPr>
          <p:nvPr>
            <p:custDataLst>
              <p:tags r:id="rId3"/>
            </p:custDataLst>
          </p:nvPr>
        </p:nvSpPr>
        <p:spPr bwMode="auto">
          <a:xfrm>
            <a:off x="2004738" y="1619336"/>
            <a:ext cx="1713950" cy="4668474"/>
          </a:xfrm>
          <a:prstGeom prst="rect">
            <a:avLst/>
          </a:prstGeom>
          <a:noFill/>
          <a:ln w="9525" algn="ctr">
            <a:solidFill>
              <a:schemeClr val="bg1">
                <a:lumMod val="85000"/>
              </a:schemeClr>
            </a:solidFill>
            <a:miter lim="800000"/>
            <a:headEnd/>
            <a:tailEnd/>
          </a:ln>
          <a:effectLst/>
        </p:spPr>
        <p:txBody>
          <a:bodyPr wrap="none" lIns="0" tIns="107965" rIns="0" bIns="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fr-FR" sz="1999" b="1" i="0" u="none" strike="noStrike" kern="0" cap="none" spc="0" normalizeH="0" baseline="0" noProof="0" dirty="0">
                <a:ln>
                  <a:noFill/>
                </a:ln>
                <a:solidFill>
                  <a:srgbClr val="12ABDB"/>
                </a:solidFill>
                <a:effectLst/>
                <a:uLnTx/>
                <a:uFillTx/>
              </a:rPr>
              <a:t>FY 2012</a:t>
            </a:r>
          </a:p>
          <a:p>
            <a:pPr lvl="0" algn="ctr" defTabSz="914400">
              <a:lnSpc>
                <a:spcPct val="90000"/>
              </a:lnSpc>
              <a:buClr>
                <a:schemeClr val="accent2"/>
              </a:buClr>
              <a:defRPr/>
            </a:pPr>
            <a:r>
              <a:rPr lang="en-US" sz="1800" kern="0" dirty="0">
                <a:solidFill>
                  <a:schemeClr val="tx1">
                    <a:lumMod val="75000"/>
                    <a:lumOff val="25000"/>
                  </a:schemeClr>
                </a:solidFill>
              </a:rPr>
              <a:t>€ 10,264m</a:t>
            </a:r>
          </a:p>
        </p:txBody>
      </p:sp>
      <p:sp>
        <p:nvSpPr>
          <p:cNvPr id="4" name="Rectangle 193">
            <a:extLst>
              <a:ext uri="{FF2B5EF4-FFF2-40B4-BE49-F238E27FC236}">
                <a16:creationId xmlns:a16="http://schemas.microsoft.com/office/drawing/2014/main" id="{082BB4D0-370E-4BE0-A86D-5AD27774FCDA}"/>
              </a:ext>
            </a:extLst>
          </p:cNvPr>
          <p:cNvSpPr>
            <a:spLocks noChangeArrowheads="1"/>
          </p:cNvSpPr>
          <p:nvPr>
            <p:custDataLst>
              <p:tags r:id="rId4"/>
            </p:custDataLst>
          </p:nvPr>
        </p:nvSpPr>
        <p:spPr bwMode="auto">
          <a:xfrm>
            <a:off x="3726623" y="1619336"/>
            <a:ext cx="1713950" cy="4668474"/>
          </a:xfrm>
          <a:prstGeom prst="rect">
            <a:avLst/>
          </a:prstGeom>
          <a:noFill/>
          <a:ln w="9525" algn="ctr">
            <a:solidFill>
              <a:schemeClr val="bg1">
                <a:lumMod val="85000"/>
              </a:schemeClr>
            </a:solidFill>
            <a:miter lim="800000"/>
            <a:headEnd/>
            <a:tailEnd/>
          </a:ln>
          <a:effectLst/>
        </p:spPr>
        <p:txBody>
          <a:bodyPr wrap="none" lIns="0" tIns="107965" rIns="0" bIns="0"/>
          <a:lstStyle/>
          <a:p>
            <a:pPr marL="0" marR="0" lvl="0" indent="0" algn="ctr" defTabSz="914400" eaLnBrk="1" fontAlgn="auto" latinLnBrk="0" hangingPunct="1">
              <a:lnSpc>
                <a:spcPct val="90000"/>
              </a:lnSpc>
              <a:spcBef>
                <a:spcPts val="0"/>
              </a:spcBef>
              <a:spcAft>
                <a:spcPts val="0"/>
              </a:spcAft>
              <a:buClr>
                <a:schemeClr val="accent2"/>
              </a:buClr>
              <a:buSzTx/>
              <a:buFontTx/>
              <a:buNone/>
              <a:tabLst/>
              <a:defRPr/>
            </a:pPr>
            <a:r>
              <a:rPr kumimoji="0" lang="fr-FR" sz="1999" b="1" i="0" u="none" strike="noStrike" kern="0" cap="none" spc="0" normalizeH="0" baseline="0" noProof="0" dirty="0">
                <a:ln>
                  <a:noFill/>
                </a:ln>
                <a:solidFill>
                  <a:srgbClr val="FF304C"/>
                </a:solidFill>
                <a:effectLst/>
                <a:uLnTx/>
                <a:uFillTx/>
              </a:rPr>
              <a:t>FY 2013</a:t>
            </a:r>
          </a:p>
          <a:p>
            <a:pPr algn="ctr" defTabSz="914400">
              <a:lnSpc>
                <a:spcPct val="90000"/>
              </a:lnSpc>
              <a:buClr>
                <a:schemeClr val="accent2"/>
              </a:buClr>
              <a:defRPr/>
            </a:pPr>
            <a:r>
              <a:rPr lang="en-US" sz="1800" kern="0" dirty="0">
                <a:solidFill>
                  <a:schemeClr val="tx1">
                    <a:lumMod val="75000"/>
                    <a:lumOff val="25000"/>
                  </a:schemeClr>
                </a:solidFill>
              </a:rPr>
              <a:t>€ 10,092m</a:t>
            </a:r>
          </a:p>
        </p:txBody>
      </p:sp>
      <p:sp>
        <p:nvSpPr>
          <p:cNvPr id="5" name="Rectangle 194">
            <a:extLst>
              <a:ext uri="{FF2B5EF4-FFF2-40B4-BE49-F238E27FC236}">
                <a16:creationId xmlns:a16="http://schemas.microsoft.com/office/drawing/2014/main" id="{A1318881-A163-4A72-9C9E-A1F2B246A9BF}"/>
              </a:ext>
            </a:extLst>
          </p:cNvPr>
          <p:cNvSpPr>
            <a:spLocks noChangeArrowheads="1"/>
          </p:cNvSpPr>
          <p:nvPr>
            <p:custDataLst>
              <p:tags r:id="rId5"/>
            </p:custDataLst>
          </p:nvPr>
        </p:nvSpPr>
        <p:spPr bwMode="auto">
          <a:xfrm>
            <a:off x="5446921" y="1619336"/>
            <a:ext cx="1713950" cy="4668474"/>
          </a:xfrm>
          <a:prstGeom prst="rect">
            <a:avLst/>
          </a:prstGeom>
          <a:noFill/>
          <a:ln w="9525" algn="ctr">
            <a:solidFill>
              <a:schemeClr val="bg1">
                <a:lumMod val="85000"/>
              </a:schemeClr>
            </a:solidFill>
            <a:miter lim="800000"/>
            <a:headEnd/>
            <a:tailEnd/>
          </a:ln>
          <a:effectLst/>
        </p:spPr>
        <p:txBody>
          <a:bodyPr wrap="none" lIns="0" tIns="107965" rIns="0" bIns="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99" b="1" i="0" u="none" strike="noStrike" kern="0" cap="none" spc="0" normalizeH="0" baseline="0" noProof="0" dirty="0">
                <a:ln>
                  <a:noFill/>
                </a:ln>
                <a:solidFill>
                  <a:schemeClr val="bg1">
                    <a:lumMod val="50000"/>
                  </a:schemeClr>
                </a:solidFill>
                <a:effectLst/>
                <a:uLnTx/>
                <a:uFillTx/>
              </a:rPr>
              <a:t>FY 2014</a:t>
            </a:r>
          </a:p>
          <a:p>
            <a:pPr algn="ctr" defTabSz="914400">
              <a:lnSpc>
                <a:spcPct val="90000"/>
              </a:lnSpc>
              <a:defRPr/>
            </a:pPr>
            <a:r>
              <a:rPr lang="en-US" sz="1800" kern="0" dirty="0">
                <a:solidFill>
                  <a:schemeClr val="tx1">
                    <a:lumMod val="75000"/>
                    <a:lumOff val="25000"/>
                  </a:schemeClr>
                </a:solidFill>
              </a:rPr>
              <a:t>€ 10,573m</a:t>
            </a:r>
          </a:p>
        </p:txBody>
      </p:sp>
      <p:sp>
        <p:nvSpPr>
          <p:cNvPr id="6" name="Rectangle 195">
            <a:extLst>
              <a:ext uri="{FF2B5EF4-FFF2-40B4-BE49-F238E27FC236}">
                <a16:creationId xmlns:a16="http://schemas.microsoft.com/office/drawing/2014/main" id="{EE82FADF-DF5D-424A-A599-8BEABDCEE733}"/>
              </a:ext>
            </a:extLst>
          </p:cNvPr>
          <p:cNvSpPr>
            <a:spLocks noChangeArrowheads="1"/>
          </p:cNvSpPr>
          <p:nvPr>
            <p:custDataLst>
              <p:tags r:id="rId6"/>
            </p:custDataLst>
          </p:nvPr>
        </p:nvSpPr>
        <p:spPr bwMode="auto">
          <a:xfrm>
            <a:off x="7168806" y="1619336"/>
            <a:ext cx="1713950" cy="4668474"/>
          </a:xfrm>
          <a:prstGeom prst="rect">
            <a:avLst/>
          </a:prstGeom>
          <a:noFill/>
          <a:ln w="9525" algn="ctr">
            <a:solidFill>
              <a:schemeClr val="bg1">
                <a:lumMod val="85000"/>
              </a:schemeClr>
            </a:solidFill>
            <a:miter lim="800000"/>
            <a:headEnd/>
            <a:tailEnd/>
          </a:ln>
          <a:effectLst/>
        </p:spPr>
        <p:txBody>
          <a:bodyPr wrap="none" lIns="0" tIns="107965" rIns="0" bIns="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99" b="1" i="0" u="none" strike="noStrike" kern="0" cap="none" spc="0" normalizeH="0" baseline="0" noProof="0" dirty="0">
                <a:ln>
                  <a:noFill/>
                </a:ln>
                <a:solidFill>
                  <a:srgbClr val="0070AD"/>
                </a:solidFill>
                <a:effectLst/>
                <a:uLnTx/>
                <a:uFillTx/>
              </a:rPr>
              <a:t>FY 2015</a:t>
            </a:r>
          </a:p>
          <a:p>
            <a:pPr algn="ctr" defTabSz="914400">
              <a:lnSpc>
                <a:spcPct val="90000"/>
              </a:lnSpc>
              <a:defRPr/>
            </a:pPr>
            <a:r>
              <a:rPr lang="en-US" sz="1800" kern="0" dirty="0">
                <a:solidFill>
                  <a:schemeClr val="tx1">
                    <a:lumMod val="75000"/>
                    <a:lumOff val="25000"/>
                  </a:schemeClr>
                </a:solidFill>
              </a:rPr>
              <a:t>€ 11,915m</a:t>
            </a:r>
          </a:p>
        </p:txBody>
      </p:sp>
      <p:sp>
        <p:nvSpPr>
          <p:cNvPr id="7" name="Rectangle 196">
            <a:extLst>
              <a:ext uri="{FF2B5EF4-FFF2-40B4-BE49-F238E27FC236}">
                <a16:creationId xmlns:a16="http://schemas.microsoft.com/office/drawing/2014/main" id="{1D7670DF-F24C-4348-BECC-DBF1322B7B18}"/>
              </a:ext>
            </a:extLst>
          </p:cNvPr>
          <p:cNvSpPr>
            <a:spLocks noChangeArrowheads="1"/>
          </p:cNvSpPr>
          <p:nvPr>
            <p:custDataLst>
              <p:tags r:id="rId7"/>
            </p:custDataLst>
          </p:nvPr>
        </p:nvSpPr>
        <p:spPr bwMode="auto">
          <a:xfrm>
            <a:off x="8877045" y="1619336"/>
            <a:ext cx="1713950" cy="4668474"/>
          </a:xfrm>
          <a:prstGeom prst="rect">
            <a:avLst/>
          </a:prstGeom>
          <a:noFill/>
          <a:ln w="9525" algn="ctr">
            <a:solidFill>
              <a:schemeClr val="bg1">
                <a:lumMod val="85000"/>
              </a:schemeClr>
            </a:solidFill>
            <a:miter lim="800000"/>
            <a:headEnd/>
            <a:tailEnd/>
          </a:ln>
          <a:effectLst/>
        </p:spPr>
        <p:txBody>
          <a:bodyPr wrap="none" lIns="0" tIns="107965" rIns="0" bIns="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99" b="1" i="0" u="none" strike="noStrike" kern="0" cap="none" spc="0" normalizeH="0" baseline="0" noProof="0" dirty="0">
                <a:ln>
                  <a:noFill/>
                </a:ln>
                <a:solidFill>
                  <a:srgbClr val="300B48"/>
                </a:solidFill>
                <a:effectLst/>
                <a:uLnTx/>
                <a:uFillTx/>
              </a:rPr>
              <a:t>FY 2016</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fr-FR" sz="1800" i="0" u="none" strike="noStrike" kern="0" cap="none" spc="0" normalizeH="0" baseline="0" noProof="0" dirty="0">
                <a:ln>
                  <a:noFill/>
                </a:ln>
                <a:solidFill>
                  <a:schemeClr val="tx1">
                    <a:lumMod val="75000"/>
                    <a:lumOff val="25000"/>
                  </a:schemeClr>
                </a:solidFill>
                <a:effectLst/>
                <a:uLnTx/>
                <a:uFillTx/>
              </a:rPr>
              <a:t>€12,539m</a:t>
            </a:r>
            <a:endParaRPr kumimoji="0" lang="en-US" sz="1800" i="0" u="none" strike="noStrike" kern="0" cap="none" spc="0" normalizeH="0" baseline="0" noProof="0" dirty="0">
              <a:ln>
                <a:noFill/>
              </a:ln>
              <a:solidFill>
                <a:schemeClr val="tx1">
                  <a:lumMod val="75000"/>
                  <a:lumOff val="25000"/>
                </a:schemeClr>
              </a:solidFill>
              <a:effectLst/>
              <a:uLnTx/>
              <a:uFillTx/>
            </a:endParaRPr>
          </a:p>
        </p:txBody>
      </p:sp>
      <p:graphicFrame>
        <p:nvGraphicFramePr>
          <p:cNvPr id="8" name="Object 3">
            <a:extLst>
              <a:ext uri="{FF2B5EF4-FFF2-40B4-BE49-F238E27FC236}">
                <a16:creationId xmlns:a16="http://schemas.microsoft.com/office/drawing/2014/main" id="{21EBDE89-4EC4-480D-8ADF-FF727A7FE916}"/>
              </a:ext>
            </a:extLst>
          </p:cNvPr>
          <p:cNvGraphicFramePr>
            <a:graphicFrameLocks/>
          </p:cNvGraphicFramePr>
          <p:nvPr>
            <p:custDataLst>
              <p:tags r:id="rId8"/>
            </p:custDataLst>
            <p:extLst>
              <p:ext uri="{D42A27DB-BD31-4B8C-83A1-F6EECF244321}">
                <p14:modId xmlns:p14="http://schemas.microsoft.com/office/powerpoint/2010/main" val="1182291577"/>
              </p:ext>
            </p:extLst>
          </p:nvPr>
        </p:nvGraphicFramePr>
        <p:xfrm>
          <a:off x="1452467" y="2316991"/>
          <a:ext cx="9283898" cy="3948434"/>
        </p:xfrm>
        <a:graphic>
          <a:graphicData uri="http://schemas.openxmlformats.org/drawingml/2006/chart">
            <c:chart xmlns:c="http://schemas.openxmlformats.org/drawingml/2006/chart" xmlns:r="http://schemas.openxmlformats.org/officeDocument/2006/relationships" r:id="rId15"/>
          </a:graphicData>
        </a:graphic>
      </p:graphicFrame>
      <p:sp>
        <p:nvSpPr>
          <p:cNvPr id="9" name="TextBox 7">
            <a:extLst>
              <a:ext uri="{FF2B5EF4-FFF2-40B4-BE49-F238E27FC236}">
                <a16:creationId xmlns:a16="http://schemas.microsoft.com/office/drawing/2014/main" id="{58976B4A-B679-4F6F-BC85-80F80BD09B08}"/>
              </a:ext>
            </a:extLst>
          </p:cNvPr>
          <p:cNvSpPr txBox="1"/>
          <p:nvPr>
            <p:custDataLst>
              <p:tags r:id="rId9"/>
            </p:custDataLst>
          </p:nvPr>
        </p:nvSpPr>
        <p:spPr>
          <a:xfrm>
            <a:off x="1363597" y="1836983"/>
            <a:ext cx="675185" cy="307777"/>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75000"/>
                    <a:lumOff val="25000"/>
                  </a:schemeClr>
                </a:solidFill>
                <a:effectLst/>
                <a:uLnTx/>
                <a:uFillTx/>
              </a:rPr>
              <a:t>in M€</a:t>
            </a:r>
          </a:p>
        </p:txBody>
      </p:sp>
    </p:spTree>
    <p:extLst>
      <p:ext uri="{BB962C8B-B14F-4D97-AF65-F5344CB8AC3E}">
        <p14:creationId xmlns:p14="http://schemas.microsoft.com/office/powerpoint/2010/main" val="216187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22" presetClass="entr" presetSubtype="4"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4"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75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Graphic spid="8" grpId="0">
        <p:bldAsOne/>
      </p:bldGraphic>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12788792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24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0" name="Graphic 5">
            <a:extLst>
              <a:ext uri="{FF2B5EF4-FFF2-40B4-BE49-F238E27FC236}">
                <a16:creationId xmlns:a16="http://schemas.microsoft.com/office/drawing/2014/main" id="{94FA8B45-E2EE-44B2-B783-9F10D93DD03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5145" r="54197" b="67833"/>
          <a:stretch/>
        </p:blipFill>
        <p:spPr>
          <a:xfrm rot="16200000">
            <a:off x="7615865" y="3501273"/>
            <a:ext cx="6908800" cy="3411451"/>
          </a:xfrm>
          <a:prstGeom prst="rect">
            <a:avLst/>
          </a:prstGeom>
        </p:spPr>
      </p:pic>
      <p:pic>
        <p:nvPicPr>
          <p:cNvPr id="24" name="Picture 23">
            <a:extLst>
              <a:ext uri="{FF2B5EF4-FFF2-40B4-BE49-F238E27FC236}">
                <a16:creationId xmlns:a16="http://schemas.microsoft.com/office/drawing/2014/main" id="{8AE19210-E5B9-4D68-BBD1-0B38D26DF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3661" y="1645920"/>
            <a:ext cx="854916" cy="873475"/>
          </a:xfrm>
          <a:prstGeom prst="rect">
            <a:avLst/>
          </a:prstGeom>
        </p:spPr>
      </p:pic>
      <p:pic>
        <p:nvPicPr>
          <p:cNvPr id="25" name="Picture 4">
            <a:extLst>
              <a:ext uri="{FF2B5EF4-FFF2-40B4-BE49-F238E27FC236}">
                <a16:creationId xmlns:a16="http://schemas.microsoft.com/office/drawing/2014/main" id="{C9C13E74-64D1-4766-AB7A-A00FE0E854B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165" r="24945" b="46110"/>
          <a:stretch/>
        </p:blipFill>
        <p:spPr>
          <a:xfrm>
            <a:off x="1786415" y="1624433"/>
            <a:ext cx="928891" cy="928891"/>
          </a:xfrm>
          <a:prstGeom prst="ellipse">
            <a:avLst/>
          </a:prstGeom>
          <a:ln>
            <a:solidFill>
              <a:srgbClr val="12ABDB"/>
            </a:solidFill>
          </a:ln>
        </p:spPr>
      </p:pic>
      <p:pic>
        <p:nvPicPr>
          <p:cNvPr id="26" name="Picture 9">
            <a:extLst>
              <a:ext uri="{FF2B5EF4-FFF2-40B4-BE49-F238E27FC236}">
                <a16:creationId xmlns:a16="http://schemas.microsoft.com/office/drawing/2014/main" id="{695F1DA5-AE0B-46C8-9469-418E17947F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18694" y="1624382"/>
            <a:ext cx="917348" cy="911351"/>
          </a:xfrm>
          <a:prstGeom prst="ellipse">
            <a:avLst/>
          </a:prstGeom>
          <a:ln>
            <a:solidFill>
              <a:srgbClr val="12ABDB"/>
            </a:solidFill>
          </a:ln>
        </p:spPr>
      </p:pic>
      <p:pic>
        <p:nvPicPr>
          <p:cNvPr id="27" name="Picture 6">
            <a:extLst>
              <a:ext uri="{FF2B5EF4-FFF2-40B4-BE49-F238E27FC236}">
                <a16:creationId xmlns:a16="http://schemas.microsoft.com/office/drawing/2014/main" id="{21A82A01-F0F0-44F4-8D57-CFC43F2DF80A}"/>
              </a:ext>
            </a:extLst>
          </p:cNvPr>
          <p:cNvPicPr>
            <a:picLocks noChangeAspect="1"/>
          </p:cNvPicPr>
          <p:nvPr/>
        </p:nvPicPr>
        <p:blipFill rotWithShape="1">
          <a:blip r:embed="rId11">
            <a:extLst>
              <a:ext uri="{28A0092B-C50C-407E-A947-70E740481C1C}">
                <a14:useLocalDpi xmlns:a14="http://schemas.microsoft.com/office/drawing/2010/main" val="0"/>
              </a:ext>
            </a:extLst>
          </a:blip>
          <a:srcRect l="18099" t="1725" r="13916" b="4824"/>
          <a:stretch/>
        </p:blipFill>
        <p:spPr>
          <a:xfrm>
            <a:off x="3997240" y="1594318"/>
            <a:ext cx="883072" cy="969489"/>
          </a:xfrm>
          <a:prstGeom prst="ellipse">
            <a:avLst/>
          </a:prstGeom>
          <a:ln>
            <a:solidFill>
              <a:srgbClr val="12ABDB"/>
            </a:solidFill>
          </a:ln>
        </p:spPr>
      </p:pic>
      <p:pic>
        <p:nvPicPr>
          <p:cNvPr id="28" name="Picture 5">
            <a:extLst>
              <a:ext uri="{FF2B5EF4-FFF2-40B4-BE49-F238E27FC236}">
                <a16:creationId xmlns:a16="http://schemas.microsoft.com/office/drawing/2014/main" id="{E6058E7A-C2C3-4831-9F3F-21961886A3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13312" y="1637163"/>
            <a:ext cx="864397" cy="887145"/>
          </a:xfrm>
          <a:prstGeom prst="rect">
            <a:avLst/>
          </a:prstGeom>
        </p:spPr>
      </p:pic>
      <p:pic>
        <p:nvPicPr>
          <p:cNvPr id="29" name="Picture 2">
            <a:extLst>
              <a:ext uri="{FF2B5EF4-FFF2-40B4-BE49-F238E27FC236}">
                <a16:creationId xmlns:a16="http://schemas.microsoft.com/office/drawing/2014/main" id="{BE78A347-DBAB-4CDC-BF7E-C0E15C5EB8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9172" y="1571105"/>
            <a:ext cx="1562892" cy="1857895"/>
          </a:xfrm>
          <a:prstGeom prst="rect">
            <a:avLst/>
          </a:prstGeom>
        </p:spPr>
      </p:pic>
      <p:pic>
        <p:nvPicPr>
          <p:cNvPr id="30" name="Picture 131">
            <a:extLst>
              <a:ext uri="{FF2B5EF4-FFF2-40B4-BE49-F238E27FC236}">
                <a16:creationId xmlns:a16="http://schemas.microsoft.com/office/drawing/2014/main" id="{AB282BF5-9979-4BA7-AB0F-370F92B42D2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91651" y="1609076"/>
            <a:ext cx="927718" cy="903304"/>
          </a:xfrm>
          <a:custGeom>
            <a:avLst/>
            <a:gdLst>
              <a:gd name="connsiteX0" fmla="*/ 463860 w 927718"/>
              <a:gd name="connsiteY0" fmla="*/ 0 h 927718"/>
              <a:gd name="connsiteX1" fmla="*/ 927718 w 927718"/>
              <a:gd name="connsiteY1" fmla="*/ 463859 h 927718"/>
              <a:gd name="connsiteX2" fmla="*/ 463860 w 927718"/>
              <a:gd name="connsiteY2" fmla="*/ 927718 h 927718"/>
              <a:gd name="connsiteX3" fmla="*/ 0 w 927718"/>
              <a:gd name="connsiteY3" fmla="*/ 463859 h 927718"/>
              <a:gd name="connsiteX4" fmla="*/ 463860 w 927718"/>
              <a:gd name="connsiteY4" fmla="*/ 0 h 92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718" h="927718">
                <a:moveTo>
                  <a:pt x="463860" y="0"/>
                </a:moveTo>
                <a:cubicBezTo>
                  <a:pt x="720040" y="0"/>
                  <a:pt x="927718" y="207677"/>
                  <a:pt x="927718" y="463859"/>
                </a:cubicBezTo>
                <a:cubicBezTo>
                  <a:pt x="927718" y="720041"/>
                  <a:pt x="720040" y="927718"/>
                  <a:pt x="463860" y="927718"/>
                </a:cubicBezTo>
                <a:cubicBezTo>
                  <a:pt x="207676" y="927718"/>
                  <a:pt x="0" y="720041"/>
                  <a:pt x="0" y="463859"/>
                </a:cubicBezTo>
                <a:cubicBezTo>
                  <a:pt x="0" y="207677"/>
                  <a:pt x="207676" y="0"/>
                  <a:pt x="463860" y="0"/>
                </a:cubicBezTo>
                <a:close/>
              </a:path>
            </a:pathLst>
          </a:custGeom>
          <a:ln>
            <a:solidFill>
              <a:srgbClr val="12ABDB"/>
            </a:solidFill>
          </a:ln>
        </p:spPr>
      </p:pic>
      <p:sp>
        <p:nvSpPr>
          <p:cNvPr id="31" name="Rectangle 18">
            <a:extLst>
              <a:ext uri="{FF2B5EF4-FFF2-40B4-BE49-F238E27FC236}">
                <a16:creationId xmlns:a16="http://schemas.microsoft.com/office/drawing/2014/main" id="{A2FAF633-B250-43EB-854F-068FFF333D3E}"/>
              </a:ext>
            </a:extLst>
          </p:cNvPr>
          <p:cNvSpPr/>
          <p:nvPr/>
        </p:nvSpPr>
        <p:spPr>
          <a:xfrm>
            <a:off x="502675" y="2593181"/>
            <a:ext cx="1330053" cy="411514"/>
          </a:xfrm>
          <a:prstGeom prst="rect">
            <a:avLst/>
          </a:prstGeom>
        </p:spPr>
        <p:txBody>
          <a:bodyPr wrap="square" lIns="0" tIns="36000" rIns="0" bIns="3600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Paul </a:t>
            </a:r>
            <a:r>
              <a:rPr kumimoji="0" lang="en-US"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Hermelin</a:t>
            </a:r>
            <a:endPar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00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Chairman and CEO</a:t>
            </a:r>
          </a:p>
        </p:txBody>
      </p:sp>
      <p:sp>
        <p:nvSpPr>
          <p:cNvPr id="32" name="ZoneTexte 21">
            <a:extLst>
              <a:ext uri="{FF2B5EF4-FFF2-40B4-BE49-F238E27FC236}">
                <a16:creationId xmlns:a16="http://schemas.microsoft.com/office/drawing/2014/main" id="{E7B549F4-2D83-4C6A-9228-FA9608DD082D}"/>
              </a:ext>
            </a:extLst>
          </p:cNvPr>
          <p:cNvSpPr txBox="1"/>
          <p:nvPr/>
        </p:nvSpPr>
        <p:spPr>
          <a:xfrm>
            <a:off x="1700035" y="2593181"/>
            <a:ext cx="1087388" cy="38010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Daniel Bernard</a:t>
            </a:r>
          </a:p>
        </p:txBody>
      </p:sp>
      <p:sp>
        <p:nvSpPr>
          <p:cNvPr id="33" name="ZoneTexte 15">
            <a:extLst>
              <a:ext uri="{FF2B5EF4-FFF2-40B4-BE49-F238E27FC236}">
                <a16:creationId xmlns:a16="http://schemas.microsoft.com/office/drawing/2014/main" id="{04799158-F4DB-4E2A-ACB4-48766EE9AB10}"/>
              </a:ext>
            </a:extLst>
          </p:cNvPr>
          <p:cNvSpPr txBox="1"/>
          <p:nvPr/>
        </p:nvSpPr>
        <p:spPr>
          <a:xfrm>
            <a:off x="2777974" y="2593181"/>
            <a:ext cx="1101169" cy="38010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Anne </a:t>
            </a:r>
            <a:r>
              <a:rPr kumimoji="0" lang="en-US"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Bouverot</a:t>
            </a:r>
            <a:endPar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sp>
        <p:nvSpPr>
          <p:cNvPr id="34" name="ZoneTexte 5">
            <a:extLst>
              <a:ext uri="{FF2B5EF4-FFF2-40B4-BE49-F238E27FC236}">
                <a16:creationId xmlns:a16="http://schemas.microsoft.com/office/drawing/2014/main" id="{AEE50CF9-DB51-415A-8533-7811828E3982}"/>
              </a:ext>
            </a:extLst>
          </p:cNvPr>
          <p:cNvSpPr txBox="1"/>
          <p:nvPr/>
        </p:nvSpPr>
        <p:spPr>
          <a:xfrm>
            <a:off x="3917333" y="2593181"/>
            <a:ext cx="1053809" cy="523990"/>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Yann</a:t>
            </a: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 </a:t>
            </a:r>
            <a:r>
              <a:rPr kumimoji="0" lang="en-US"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Delabrière</a:t>
            </a:r>
            <a:endPar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sp>
        <p:nvSpPr>
          <p:cNvPr id="35" name="ZoneTexte 4">
            <a:extLst>
              <a:ext uri="{FF2B5EF4-FFF2-40B4-BE49-F238E27FC236}">
                <a16:creationId xmlns:a16="http://schemas.microsoft.com/office/drawing/2014/main" id="{67CDB4B8-2EFE-459D-9F13-A92A84343603}"/>
              </a:ext>
            </a:extLst>
          </p:cNvPr>
          <p:cNvSpPr txBox="1"/>
          <p:nvPr/>
        </p:nvSpPr>
        <p:spPr>
          <a:xfrm>
            <a:off x="5100323" y="2593181"/>
            <a:ext cx="904737" cy="38010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Laurence </a:t>
            </a:r>
            <a:b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br>
            <a:r>
              <a:rPr kumimoji="0" lang="en-US"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Dors</a:t>
            </a:r>
            <a:endPar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sp>
        <p:nvSpPr>
          <p:cNvPr id="36" name="ZoneTexte 3">
            <a:extLst>
              <a:ext uri="{FF2B5EF4-FFF2-40B4-BE49-F238E27FC236}">
                <a16:creationId xmlns:a16="http://schemas.microsoft.com/office/drawing/2014/main" id="{2B68FA8F-E6CF-471E-AD8B-D12568BE691A}"/>
              </a:ext>
            </a:extLst>
          </p:cNvPr>
          <p:cNvSpPr txBox="1"/>
          <p:nvPr/>
        </p:nvSpPr>
        <p:spPr>
          <a:xfrm>
            <a:off x="6163468" y="2593181"/>
            <a:ext cx="1007507" cy="38010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Carole </a:t>
            </a:r>
            <a:r>
              <a:rPr kumimoji="0" lang="en-US"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Ferrand</a:t>
            </a:r>
            <a:endPar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sp>
        <p:nvSpPr>
          <p:cNvPr id="47" name="Elipse 23">
            <a:extLst>
              <a:ext uri="{FF2B5EF4-FFF2-40B4-BE49-F238E27FC236}">
                <a16:creationId xmlns:a16="http://schemas.microsoft.com/office/drawing/2014/main" id="{2DBA531E-C900-4E9E-8F0B-7D86953FC003}"/>
              </a:ext>
            </a:extLst>
          </p:cNvPr>
          <p:cNvSpPr/>
          <p:nvPr/>
        </p:nvSpPr>
        <p:spPr>
          <a:xfrm>
            <a:off x="689925" y="1622800"/>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48" name="Elipse 24">
            <a:extLst>
              <a:ext uri="{FF2B5EF4-FFF2-40B4-BE49-F238E27FC236}">
                <a16:creationId xmlns:a16="http://schemas.microsoft.com/office/drawing/2014/main" id="{AA00AD4E-DA3C-4E7D-9C2B-7813B2D659FE}"/>
              </a:ext>
            </a:extLst>
          </p:cNvPr>
          <p:cNvSpPr/>
          <p:nvPr/>
        </p:nvSpPr>
        <p:spPr>
          <a:xfrm>
            <a:off x="1796652" y="1619598"/>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49" name="Elipse 25">
            <a:extLst>
              <a:ext uri="{FF2B5EF4-FFF2-40B4-BE49-F238E27FC236}">
                <a16:creationId xmlns:a16="http://schemas.microsoft.com/office/drawing/2014/main" id="{392CC26A-F66A-4D32-87A6-6B14CCA6A69F}"/>
              </a:ext>
            </a:extLst>
          </p:cNvPr>
          <p:cNvSpPr/>
          <p:nvPr/>
        </p:nvSpPr>
        <p:spPr>
          <a:xfrm>
            <a:off x="2887830" y="1623055"/>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50" name="Elipse 26">
            <a:extLst>
              <a:ext uri="{FF2B5EF4-FFF2-40B4-BE49-F238E27FC236}">
                <a16:creationId xmlns:a16="http://schemas.microsoft.com/office/drawing/2014/main" id="{61B6DAF1-CC15-4D6A-9ACB-3219BAA28D7B}"/>
              </a:ext>
            </a:extLst>
          </p:cNvPr>
          <p:cNvSpPr/>
          <p:nvPr/>
        </p:nvSpPr>
        <p:spPr>
          <a:xfrm>
            <a:off x="3986662" y="1621382"/>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51" name="Elipse 27">
            <a:extLst>
              <a:ext uri="{FF2B5EF4-FFF2-40B4-BE49-F238E27FC236}">
                <a16:creationId xmlns:a16="http://schemas.microsoft.com/office/drawing/2014/main" id="{5162DFF2-4412-4B02-8A20-678617B9635E}"/>
              </a:ext>
            </a:extLst>
          </p:cNvPr>
          <p:cNvSpPr/>
          <p:nvPr/>
        </p:nvSpPr>
        <p:spPr>
          <a:xfrm>
            <a:off x="5085124" y="1622572"/>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52" name="Elipse 28">
            <a:extLst>
              <a:ext uri="{FF2B5EF4-FFF2-40B4-BE49-F238E27FC236}">
                <a16:creationId xmlns:a16="http://schemas.microsoft.com/office/drawing/2014/main" id="{BAC9C735-9A83-4A50-A83D-C9D01E0BBD6E}"/>
              </a:ext>
            </a:extLst>
          </p:cNvPr>
          <p:cNvSpPr/>
          <p:nvPr/>
        </p:nvSpPr>
        <p:spPr>
          <a:xfrm>
            <a:off x="8404630" y="1622378"/>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53" name="ZoneTexte 3">
            <a:extLst>
              <a:ext uri="{FF2B5EF4-FFF2-40B4-BE49-F238E27FC236}">
                <a16:creationId xmlns:a16="http://schemas.microsoft.com/office/drawing/2014/main" id="{450F69F7-66A3-4447-9942-6AD852D907A1}"/>
              </a:ext>
            </a:extLst>
          </p:cNvPr>
          <p:cNvSpPr txBox="1"/>
          <p:nvPr/>
        </p:nvSpPr>
        <p:spPr>
          <a:xfrm>
            <a:off x="8173659" y="2593181"/>
            <a:ext cx="1484554" cy="38010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Si</a:t>
            </a:r>
            <a:r>
              <a:rPr kumimoji="0" lang="fr-FR" sz="1100" b="1" i="0" u="none" strike="noStrike" kern="1200" cap="none" spc="0" normalizeH="0" baseline="0" noProof="0" dirty="0">
                <a:ln>
                  <a:noFill/>
                </a:ln>
                <a:solidFill>
                  <a:srgbClr val="00264A"/>
                </a:solidFill>
                <a:effectLst/>
                <a:uLnTx/>
                <a:uFillTx/>
                <a:latin typeface="+mj-lt"/>
                <a:ea typeface="+mn-ea"/>
                <a:cs typeface="+mn-cs"/>
              </a:rPr>
              <a:t>â</a:t>
            </a: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n</a:t>
            </a:r>
            <a:b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br>
            <a:r>
              <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Herbert-Jones</a:t>
            </a:r>
          </a:p>
        </p:txBody>
      </p:sp>
      <p:sp>
        <p:nvSpPr>
          <p:cNvPr id="54" name="Elipse 48">
            <a:extLst>
              <a:ext uri="{FF2B5EF4-FFF2-40B4-BE49-F238E27FC236}">
                <a16:creationId xmlns:a16="http://schemas.microsoft.com/office/drawing/2014/main" id="{DF2CE23A-161E-40A4-8730-142B3FB71D0F}"/>
              </a:ext>
            </a:extLst>
          </p:cNvPr>
          <p:cNvSpPr/>
          <p:nvPr/>
        </p:nvSpPr>
        <p:spPr>
          <a:xfrm>
            <a:off x="6201927" y="1619598"/>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grpSp>
        <p:nvGrpSpPr>
          <p:cNvPr id="58" name="Group 26">
            <a:extLst>
              <a:ext uri="{FF2B5EF4-FFF2-40B4-BE49-F238E27FC236}">
                <a16:creationId xmlns:a16="http://schemas.microsoft.com/office/drawing/2014/main" id="{AEB5C271-EA9E-4462-A473-9924BC8BF7A3}"/>
              </a:ext>
            </a:extLst>
          </p:cNvPr>
          <p:cNvGrpSpPr/>
          <p:nvPr/>
        </p:nvGrpSpPr>
        <p:grpSpPr>
          <a:xfrm>
            <a:off x="335883" y="4659291"/>
            <a:ext cx="4486941" cy="1307004"/>
            <a:chOff x="323183" y="4815085"/>
            <a:chExt cx="4486941" cy="1307004"/>
          </a:xfrm>
        </p:grpSpPr>
        <p:sp>
          <p:nvSpPr>
            <p:cNvPr id="59" name="Retângulo 40">
              <a:extLst>
                <a:ext uri="{FF2B5EF4-FFF2-40B4-BE49-F238E27FC236}">
                  <a16:creationId xmlns:a16="http://schemas.microsoft.com/office/drawing/2014/main" id="{CDCA5FB2-BE69-43D3-BD1F-29E1B04006F5}"/>
                </a:ext>
              </a:extLst>
            </p:cNvPr>
            <p:cNvSpPr/>
            <p:nvPr/>
          </p:nvSpPr>
          <p:spPr>
            <a:xfrm>
              <a:off x="323183" y="4815085"/>
              <a:ext cx="4486941" cy="1294135"/>
            </a:xfrm>
            <a:prstGeom prst="rect">
              <a:avLst/>
            </a:prstGeom>
            <a:solidFill>
              <a:srgbClr val="535353">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mj-lt"/>
                <a:ea typeface="+mn-ea"/>
                <a:cs typeface="+mn-cs"/>
              </a:endParaRPr>
            </a:p>
          </p:txBody>
        </p:sp>
        <p:pic>
          <p:nvPicPr>
            <p:cNvPr id="60" name="Picture 19">
              <a:extLst>
                <a:ext uri="{FF2B5EF4-FFF2-40B4-BE49-F238E27FC236}">
                  <a16:creationId xmlns:a16="http://schemas.microsoft.com/office/drawing/2014/main" id="{FCD9685F-0948-4382-AB76-8A387101B81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6571" t="8136" r="23729" b="32204"/>
            <a:stretch/>
          </p:blipFill>
          <p:spPr>
            <a:xfrm>
              <a:off x="2062540" y="4890095"/>
              <a:ext cx="833060" cy="832525"/>
            </a:xfrm>
            <a:prstGeom prst="ellipse">
              <a:avLst/>
            </a:prstGeom>
          </p:spPr>
        </p:pic>
        <p:sp>
          <p:nvSpPr>
            <p:cNvPr id="61" name="Rectangle 14">
              <a:extLst>
                <a:ext uri="{FF2B5EF4-FFF2-40B4-BE49-F238E27FC236}">
                  <a16:creationId xmlns:a16="http://schemas.microsoft.com/office/drawing/2014/main" id="{CC8C218F-2736-4482-8CCF-D0938F22A8A7}"/>
                </a:ext>
              </a:extLst>
            </p:cNvPr>
            <p:cNvSpPr/>
            <p:nvPr/>
          </p:nvSpPr>
          <p:spPr>
            <a:xfrm>
              <a:off x="331169" y="4815892"/>
              <a:ext cx="1257395" cy="1287561"/>
            </a:xfrm>
            <a:prstGeom prst="rect">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rgbClr val="9F958F">
                    <a:lumMod val="50000"/>
                  </a:srgbClr>
                </a:solidFill>
                <a:effectLst/>
                <a:uLnTx/>
                <a:uFillTx/>
                <a:latin typeface="+mj-lt"/>
                <a:ea typeface="+mn-ea"/>
                <a:cs typeface="+mn-cs"/>
              </a:endParaRPr>
            </a:p>
          </p:txBody>
        </p:sp>
        <p:sp>
          <p:nvSpPr>
            <p:cNvPr id="62" name="CaixaDeTexto 62">
              <a:extLst>
                <a:ext uri="{FF2B5EF4-FFF2-40B4-BE49-F238E27FC236}">
                  <a16:creationId xmlns:a16="http://schemas.microsoft.com/office/drawing/2014/main" id="{940D8DFF-4B25-42BA-8DC4-14D94D13D9C1}"/>
                </a:ext>
              </a:extLst>
            </p:cNvPr>
            <p:cNvSpPr txBox="1"/>
            <p:nvPr/>
          </p:nvSpPr>
          <p:spPr>
            <a:xfrm>
              <a:off x="403001" y="5152957"/>
              <a:ext cx="1154483" cy="584775"/>
            </a:xfrm>
            <a:prstGeom prst="rect">
              <a:avLst/>
            </a:prstGeom>
            <a:noFill/>
            <a:effectLst/>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PT" sz="1600" b="0" i="0" u="none" strike="noStrike" kern="0" cap="none" spc="0" normalizeH="0" baseline="0" noProof="0" dirty="0">
                  <a:ln>
                    <a:noFill/>
                  </a:ln>
                  <a:solidFill>
                    <a:prstClr val="white"/>
                  </a:solidFill>
                  <a:effectLst/>
                  <a:uLnTx/>
                  <a:uFillTx/>
                  <a:latin typeface="+mj-lt"/>
                  <a:ea typeface="+mn-ea"/>
                  <a:cs typeface="Arial" panose="020B0604020202020204" pitchFamily="34" charset="0"/>
                </a:rPr>
                <a:t>Statutory</a:t>
              </a:r>
              <a:br>
                <a:rPr kumimoji="0" lang="pt-PT" sz="1600" b="0" i="0" u="none" strike="noStrike" kern="0" cap="none" spc="0" normalizeH="0" baseline="0" noProof="0" dirty="0">
                  <a:ln>
                    <a:noFill/>
                  </a:ln>
                  <a:solidFill>
                    <a:prstClr val="white"/>
                  </a:solidFill>
                  <a:effectLst/>
                  <a:uLnTx/>
                  <a:uFillTx/>
                  <a:latin typeface="+mj-lt"/>
                  <a:ea typeface="+mn-ea"/>
                  <a:cs typeface="Arial" panose="020B0604020202020204" pitchFamily="34" charset="0"/>
                </a:rPr>
              </a:br>
              <a:r>
                <a:rPr kumimoji="0" lang="pt-PT" sz="1600" b="0" i="0" u="none" strike="noStrike" kern="0" cap="none" spc="0" normalizeH="0" baseline="0" noProof="0" dirty="0">
                  <a:ln>
                    <a:noFill/>
                  </a:ln>
                  <a:solidFill>
                    <a:prstClr val="white"/>
                  </a:solidFill>
                  <a:effectLst/>
                  <a:uLnTx/>
                  <a:uFillTx/>
                  <a:latin typeface="+mj-lt"/>
                  <a:ea typeface="+mn-ea"/>
                  <a:cs typeface="Arial" panose="020B0604020202020204" pitchFamily="34" charset="0"/>
                </a:rPr>
                <a:t>Auditors</a:t>
              </a:r>
            </a:p>
          </p:txBody>
        </p:sp>
        <p:sp>
          <p:nvSpPr>
            <p:cNvPr id="63" name="ZoneTexte 21">
              <a:extLst>
                <a:ext uri="{FF2B5EF4-FFF2-40B4-BE49-F238E27FC236}">
                  <a16:creationId xmlns:a16="http://schemas.microsoft.com/office/drawing/2014/main" id="{9622A473-C9C9-4802-81F6-96D603086F44}"/>
                </a:ext>
              </a:extLst>
            </p:cNvPr>
            <p:cNvSpPr txBox="1"/>
            <p:nvPr/>
          </p:nvSpPr>
          <p:spPr>
            <a:xfrm>
              <a:off x="1774756" y="5715824"/>
              <a:ext cx="1452215"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Françoise </a:t>
              </a:r>
              <a:b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br>
              <a:r>
                <a:rPr kumimoji="0" lang="en-US" sz="12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Garnier</a:t>
              </a:r>
              <a: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 </a:t>
              </a:r>
              <a:r>
                <a:rPr kumimoji="0" lang="en-US" sz="12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pwc</a:t>
              </a:r>
              <a:endPar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sp>
          <p:nvSpPr>
            <p:cNvPr id="64" name="ZoneTexte 15">
              <a:extLst>
                <a:ext uri="{FF2B5EF4-FFF2-40B4-BE49-F238E27FC236}">
                  <a16:creationId xmlns:a16="http://schemas.microsoft.com/office/drawing/2014/main" id="{C68159D9-4671-43C0-BCA2-3575D1D789A9}"/>
                </a:ext>
              </a:extLst>
            </p:cNvPr>
            <p:cNvSpPr txBox="1"/>
            <p:nvPr/>
          </p:nvSpPr>
          <p:spPr>
            <a:xfrm>
              <a:off x="3198560" y="5715824"/>
              <a:ext cx="1611246"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Frédéric </a:t>
              </a:r>
              <a:r>
                <a:rPr kumimoji="0" lang="en-US" sz="12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Quelin</a:t>
              </a:r>
              <a:b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br>
              <a: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KPMG</a:t>
              </a:r>
            </a:p>
          </p:txBody>
        </p:sp>
        <p:pic>
          <p:nvPicPr>
            <p:cNvPr id="65" name="Picture 21">
              <a:extLst>
                <a:ext uri="{FF2B5EF4-FFF2-40B4-BE49-F238E27FC236}">
                  <a16:creationId xmlns:a16="http://schemas.microsoft.com/office/drawing/2014/main" id="{C968C390-0E9A-4D99-91E6-641560DA068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93430" y="4881262"/>
              <a:ext cx="833956" cy="840088"/>
            </a:xfrm>
            <a:prstGeom prst="ellipse">
              <a:avLst/>
            </a:prstGeom>
          </p:spPr>
        </p:pic>
      </p:grpSp>
      <p:grpSp>
        <p:nvGrpSpPr>
          <p:cNvPr id="66" name="Group 24">
            <a:extLst>
              <a:ext uri="{FF2B5EF4-FFF2-40B4-BE49-F238E27FC236}">
                <a16:creationId xmlns:a16="http://schemas.microsoft.com/office/drawing/2014/main" id="{2B8AC024-2100-4B90-A083-BCAD61AAD833}"/>
              </a:ext>
            </a:extLst>
          </p:cNvPr>
          <p:cNvGrpSpPr/>
          <p:nvPr/>
        </p:nvGrpSpPr>
        <p:grpSpPr>
          <a:xfrm>
            <a:off x="5014866" y="4653000"/>
            <a:ext cx="3941552" cy="1300428"/>
            <a:chOff x="5002166" y="4808794"/>
            <a:chExt cx="3941552" cy="1300428"/>
          </a:xfrm>
        </p:grpSpPr>
        <p:sp>
          <p:nvSpPr>
            <p:cNvPr id="67" name="Retângulo 40">
              <a:extLst>
                <a:ext uri="{FF2B5EF4-FFF2-40B4-BE49-F238E27FC236}">
                  <a16:creationId xmlns:a16="http://schemas.microsoft.com/office/drawing/2014/main" id="{EAA5A583-F945-4A4D-9C4E-18BFD8CD9C7B}"/>
                </a:ext>
              </a:extLst>
            </p:cNvPr>
            <p:cNvSpPr/>
            <p:nvPr/>
          </p:nvSpPr>
          <p:spPr>
            <a:xfrm>
              <a:off x="5032717" y="4808794"/>
              <a:ext cx="3911001" cy="1300428"/>
            </a:xfrm>
            <a:prstGeom prst="rect">
              <a:avLst/>
            </a:prstGeom>
            <a:solidFill>
              <a:srgbClr val="535353">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68" name="Rectangle 174">
              <a:extLst>
                <a:ext uri="{FF2B5EF4-FFF2-40B4-BE49-F238E27FC236}">
                  <a16:creationId xmlns:a16="http://schemas.microsoft.com/office/drawing/2014/main" id="{FF4A4A0F-34FC-4F98-9A9E-CCF5E7926D1A}"/>
                </a:ext>
              </a:extLst>
            </p:cNvPr>
            <p:cNvSpPr/>
            <p:nvPr/>
          </p:nvSpPr>
          <p:spPr>
            <a:xfrm>
              <a:off x="5035190" y="4809604"/>
              <a:ext cx="1489861" cy="1293822"/>
            </a:xfrm>
            <a:prstGeom prst="rect">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rgbClr val="9F958F">
                    <a:lumMod val="50000"/>
                  </a:srgbClr>
                </a:solidFill>
                <a:effectLst/>
                <a:uLnTx/>
                <a:uFillTx/>
                <a:latin typeface="+mj-lt"/>
                <a:ea typeface="+mn-ea"/>
                <a:cs typeface="+mn-cs"/>
              </a:endParaRPr>
            </a:p>
          </p:txBody>
        </p:sp>
        <p:sp>
          <p:nvSpPr>
            <p:cNvPr id="69" name="CaixaDeTexto 62">
              <a:extLst>
                <a:ext uri="{FF2B5EF4-FFF2-40B4-BE49-F238E27FC236}">
                  <a16:creationId xmlns:a16="http://schemas.microsoft.com/office/drawing/2014/main" id="{77166F5F-A595-4C61-9CE6-23FF015B8ED2}"/>
                </a:ext>
              </a:extLst>
            </p:cNvPr>
            <p:cNvSpPr txBox="1"/>
            <p:nvPr/>
          </p:nvSpPr>
          <p:spPr>
            <a:xfrm>
              <a:off x="5002166" y="4978604"/>
              <a:ext cx="1501306" cy="954107"/>
            </a:xfrm>
            <a:prstGeom prst="rect">
              <a:avLst/>
            </a:prstGeom>
            <a:noFill/>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j-lt"/>
                  <a:ea typeface="+mn-ea"/>
                  <a:cs typeface="Arial" panose="020B0604020202020204" pitchFamily="34" charset="0"/>
                </a:rPr>
                <a:t>Secretary </a:t>
              </a:r>
              <a:br>
                <a:rPr kumimoji="0" lang="en-US" sz="1400" b="0" i="0" u="none" strike="noStrike" kern="0" cap="none" spc="0" normalizeH="0" baseline="0" noProof="0" dirty="0">
                  <a:ln>
                    <a:noFill/>
                  </a:ln>
                  <a:solidFill>
                    <a:prstClr val="white"/>
                  </a:solidFill>
                  <a:effectLst/>
                  <a:uLnTx/>
                  <a:uFillTx/>
                  <a:latin typeface="+mj-lt"/>
                  <a:ea typeface="+mn-ea"/>
                  <a:cs typeface="Arial" panose="020B0604020202020204" pitchFamily="34" charset="0"/>
                </a:rPr>
              </a:br>
              <a:r>
                <a:rPr kumimoji="0" lang="en-US" sz="1400" b="0" i="0" u="none" strike="noStrike" kern="0" cap="none" spc="0" normalizeH="0" baseline="0" noProof="0" dirty="0">
                  <a:ln>
                    <a:noFill/>
                  </a:ln>
                  <a:solidFill>
                    <a:prstClr val="white"/>
                  </a:solidFill>
                  <a:effectLst/>
                  <a:uLnTx/>
                  <a:uFillTx/>
                  <a:latin typeface="+mj-lt"/>
                  <a:ea typeface="+mn-ea"/>
                  <a:cs typeface="Arial" panose="020B0604020202020204" pitchFamily="34" charset="0"/>
                </a:rPr>
                <a:t>of the International Works Council</a:t>
              </a:r>
            </a:p>
          </p:txBody>
        </p:sp>
        <p:sp>
          <p:nvSpPr>
            <p:cNvPr id="70" name="ZoneTexte 15">
              <a:extLst>
                <a:ext uri="{FF2B5EF4-FFF2-40B4-BE49-F238E27FC236}">
                  <a16:creationId xmlns:a16="http://schemas.microsoft.com/office/drawing/2014/main" id="{5B5A7D08-A2BC-48C0-B76E-5AB7791EB734}"/>
                </a:ext>
              </a:extLst>
            </p:cNvPr>
            <p:cNvSpPr txBox="1"/>
            <p:nvPr/>
          </p:nvSpPr>
          <p:spPr>
            <a:xfrm>
              <a:off x="6950343" y="5818826"/>
              <a:ext cx="1427832" cy="249299"/>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Kevin Masters</a:t>
              </a:r>
            </a:p>
          </p:txBody>
        </p:sp>
        <p:pic>
          <p:nvPicPr>
            <p:cNvPr id="71" name="Picture 22">
              <a:extLst>
                <a:ext uri="{FF2B5EF4-FFF2-40B4-BE49-F238E27FC236}">
                  <a16:creationId xmlns:a16="http://schemas.microsoft.com/office/drawing/2014/main" id="{C60D2C28-FBFB-4453-B688-1098398D32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20700" y="4912861"/>
              <a:ext cx="837590" cy="843659"/>
            </a:xfrm>
            <a:prstGeom prst="ellipse">
              <a:avLst/>
            </a:prstGeom>
          </p:spPr>
        </p:pic>
      </p:grpSp>
      <p:pic>
        <p:nvPicPr>
          <p:cNvPr id="72" name="Image 96">
            <a:extLst>
              <a:ext uri="{FF2B5EF4-FFF2-40B4-BE49-F238E27FC236}">
                <a16:creationId xmlns:a16="http://schemas.microsoft.com/office/drawing/2014/main" id="{4FBC65D3-48C6-4C94-8FEB-558818640D9E}"/>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1971" t="5370" r="11806" b="13422"/>
          <a:stretch/>
        </p:blipFill>
        <p:spPr>
          <a:xfrm>
            <a:off x="7288980" y="1609076"/>
            <a:ext cx="928800" cy="910780"/>
          </a:xfrm>
          <a:prstGeom prst="ellipse">
            <a:avLst/>
          </a:prstGeom>
          <a:ln w="63500" cap="rnd">
            <a:noFill/>
          </a:ln>
          <a:effectLst/>
        </p:spPr>
      </p:pic>
      <p:sp>
        <p:nvSpPr>
          <p:cNvPr id="73" name="Elipse 49">
            <a:extLst>
              <a:ext uri="{FF2B5EF4-FFF2-40B4-BE49-F238E27FC236}">
                <a16:creationId xmlns:a16="http://schemas.microsoft.com/office/drawing/2014/main" id="{D896FEEF-FD02-4F19-B0F2-16EE445CB8C6}"/>
              </a:ext>
            </a:extLst>
          </p:cNvPr>
          <p:cNvSpPr/>
          <p:nvPr/>
        </p:nvSpPr>
        <p:spPr>
          <a:xfrm>
            <a:off x="7297417" y="1609076"/>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74" name="ZoneTexte 3">
            <a:extLst>
              <a:ext uri="{FF2B5EF4-FFF2-40B4-BE49-F238E27FC236}">
                <a16:creationId xmlns:a16="http://schemas.microsoft.com/office/drawing/2014/main" id="{EC166862-2CD8-4F80-9CC2-188E48F98456}"/>
              </a:ext>
            </a:extLst>
          </p:cNvPr>
          <p:cNvSpPr txBox="1"/>
          <p:nvPr/>
        </p:nvSpPr>
        <p:spPr>
          <a:xfrm>
            <a:off x="7406645" y="2593181"/>
            <a:ext cx="761812" cy="38010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fr-FR"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t>Robert</a:t>
            </a:r>
            <a:br>
              <a:rPr kumimoji="0" lang="fr-FR"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rPr>
            </a:br>
            <a:r>
              <a:rPr kumimoji="0" lang="fr-FR" sz="1100" b="1" i="0" u="none" strike="noStrike" kern="0" cap="none" spc="0" normalizeH="0" baseline="0" noProof="0" dirty="0" err="1">
                <a:ln>
                  <a:noFill/>
                </a:ln>
                <a:solidFill>
                  <a:srgbClr val="324146"/>
                </a:solidFill>
                <a:effectLst/>
                <a:uLnTx/>
                <a:uFillTx/>
                <a:latin typeface="+mj-lt"/>
                <a:ea typeface="+mn-ea"/>
                <a:cs typeface="Arial" panose="020B0604020202020204" pitchFamily="34" charset="0"/>
              </a:rPr>
              <a:t>Fretel</a:t>
            </a:r>
            <a:endParaRPr kumimoji="0" lang="en-US" sz="1100" b="1"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pic>
        <p:nvPicPr>
          <p:cNvPr id="75" name="Image 95">
            <a:extLst>
              <a:ext uri="{FF2B5EF4-FFF2-40B4-BE49-F238E27FC236}">
                <a16:creationId xmlns:a16="http://schemas.microsoft.com/office/drawing/2014/main" id="{60A60807-B07D-4DF0-B913-D710D30EFDD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7229" t="9396" r="17711" b="8819"/>
          <a:stretch/>
        </p:blipFill>
        <p:spPr>
          <a:xfrm>
            <a:off x="6411090" y="3095160"/>
            <a:ext cx="928800" cy="933629"/>
          </a:xfrm>
          <a:prstGeom prst="ellipse">
            <a:avLst/>
          </a:prstGeom>
          <a:ln w="63500" cap="rnd">
            <a:noFill/>
          </a:ln>
          <a:effectLst/>
        </p:spPr>
      </p:pic>
      <p:pic>
        <p:nvPicPr>
          <p:cNvPr id="76" name="Image 97">
            <a:extLst>
              <a:ext uri="{FF2B5EF4-FFF2-40B4-BE49-F238E27FC236}">
                <a16:creationId xmlns:a16="http://schemas.microsoft.com/office/drawing/2014/main" id="{A3EFB1FB-662E-43B7-805D-2BA6EE76F746}"/>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9914" t="5368" r="15564" b="12752"/>
          <a:stretch/>
        </p:blipFill>
        <p:spPr>
          <a:xfrm>
            <a:off x="2006112" y="3082097"/>
            <a:ext cx="928800" cy="942505"/>
          </a:xfrm>
          <a:prstGeom prst="ellipse">
            <a:avLst/>
          </a:prstGeom>
          <a:ln w="63500" cap="rnd">
            <a:noFill/>
          </a:ln>
          <a:effectLst/>
        </p:spPr>
      </p:pic>
      <p:pic>
        <p:nvPicPr>
          <p:cNvPr id="77" name="Image 100">
            <a:extLst>
              <a:ext uri="{FF2B5EF4-FFF2-40B4-BE49-F238E27FC236}">
                <a16:creationId xmlns:a16="http://schemas.microsoft.com/office/drawing/2014/main" id="{CC47BC7D-58F1-439D-B0DC-A8B53C9F607D}"/>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17434" t="671" r="12042" b="11409"/>
          <a:stretch/>
        </p:blipFill>
        <p:spPr>
          <a:xfrm>
            <a:off x="5316234" y="3084279"/>
            <a:ext cx="928800" cy="926727"/>
          </a:xfrm>
          <a:prstGeom prst="ellipse">
            <a:avLst/>
          </a:prstGeom>
          <a:ln w="63500" cap="rnd">
            <a:noFill/>
          </a:ln>
          <a:effectLst/>
        </p:spPr>
      </p:pic>
      <p:pic>
        <p:nvPicPr>
          <p:cNvPr id="78" name="Image 102">
            <a:extLst>
              <a:ext uri="{FF2B5EF4-FFF2-40B4-BE49-F238E27FC236}">
                <a16:creationId xmlns:a16="http://schemas.microsoft.com/office/drawing/2014/main" id="{2CBBAB87-D368-49AD-92A2-FEBAD71D3A56}"/>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22509" t="8054" r="14490" b="13423"/>
          <a:stretch/>
        </p:blipFill>
        <p:spPr>
          <a:xfrm>
            <a:off x="4225000" y="3116041"/>
            <a:ext cx="928800" cy="925694"/>
          </a:xfrm>
          <a:prstGeom prst="ellipse">
            <a:avLst/>
          </a:prstGeom>
          <a:ln w="63500" cap="rnd">
            <a:noFill/>
          </a:ln>
          <a:effectLst/>
        </p:spPr>
      </p:pic>
      <p:pic>
        <p:nvPicPr>
          <p:cNvPr id="79" name="Image 90">
            <a:extLst>
              <a:ext uri="{FF2B5EF4-FFF2-40B4-BE49-F238E27FC236}">
                <a16:creationId xmlns:a16="http://schemas.microsoft.com/office/drawing/2014/main" id="{365371C6-6C21-4EF0-A186-4F7AF7BF77C1}"/>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25693" t="13066" r="14027" b="11120"/>
          <a:stretch/>
        </p:blipFill>
        <p:spPr>
          <a:xfrm>
            <a:off x="7542289" y="3101124"/>
            <a:ext cx="928800" cy="934124"/>
          </a:xfrm>
          <a:prstGeom prst="ellipse">
            <a:avLst/>
          </a:prstGeom>
          <a:ln w="63500" cap="rnd">
            <a:noFill/>
          </a:ln>
          <a:effectLst/>
        </p:spPr>
      </p:pic>
      <p:pic>
        <p:nvPicPr>
          <p:cNvPr id="80" name="Image 88">
            <a:extLst>
              <a:ext uri="{FF2B5EF4-FFF2-40B4-BE49-F238E27FC236}">
                <a16:creationId xmlns:a16="http://schemas.microsoft.com/office/drawing/2014/main" id="{6230F62A-44CC-42B7-8BF8-4461535A0AD2}"/>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16111" t="8549" r="29333" b="24023"/>
          <a:stretch/>
        </p:blipFill>
        <p:spPr>
          <a:xfrm>
            <a:off x="911256" y="3130542"/>
            <a:ext cx="928800" cy="917941"/>
          </a:xfrm>
          <a:prstGeom prst="ellipse">
            <a:avLst/>
          </a:prstGeom>
          <a:ln w="63500" cap="rnd">
            <a:noFill/>
          </a:ln>
          <a:effectLst/>
        </p:spPr>
      </p:pic>
      <p:pic>
        <p:nvPicPr>
          <p:cNvPr id="81" name="Image 8">
            <a:extLst>
              <a:ext uri="{FF2B5EF4-FFF2-40B4-BE49-F238E27FC236}">
                <a16:creationId xmlns:a16="http://schemas.microsoft.com/office/drawing/2014/main" id="{559CFABB-9DF1-4CA6-B5D9-1666FD5A0F42}"/>
              </a:ext>
            </a:extLst>
          </p:cNvPr>
          <p:cNvPicPr>
            <a:picLocks noChangeAspect="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l="8033" r="18305" b="22323"/>
          <a:stretch/>
        </p:blipFill>
        <p:spPr>
          <a:xfrm>
            <a:off x="3122944" y="3100385"/>
            <a:ext cx="936000" cy="913901"/>
          </a:xfrm>
          <a:prstGeom prst="ellipse">
            <a:avLst/>
          </a:prstGeom>
          <a:solidFill>
            <a:schemeClr val="tx2">
              <a:lumMod val="40000"/>
              <a:lumOff val="60000"/>
            </a:schemeClr>
          </a:solidFill>
          <a:ln>
            <a:noFill/>
          </a:ln>
        </p:spPr>
      </p:pic>
      <p:sp>
        <p:nvSpPr>
          <p:cNvPr id="82" name="ZoneTexte 15">
            <a:extLst>
              <a:ext uri="{FF2B5EF4-FFF2-40B4-BE49-F238E27FC236}">
                <a16:creationId xmlns:a16="http://schemas.microsoft.com/office/drawing/2014/main" id="{481F1E59-B996-4609-9661-CD42D5D36DF5}"/>
              </a:ext>
            </a:extLst>
          </p:cNvPr>
          <p:cNvSpPr txBox="1"/>
          <p:nvPr/>
        </p:nvSpPr>
        <p:spPr>
          <a:xfrm>
            <a:off x="1919631" y="4080476"/>
            <a:ext cx="1101169"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Xavier </a:t>
            </a:r>
            <a:r>
              <a:rPr kumimoji="0" lang="en-US" sz="1200" b="1"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Musca</a:t>
            </a:r>
            <a:endPar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endParaRPr>
          </a:p>
        </p:txBody>
      </p:sp>
      <p:sp>
        <p:nvSpPr>
          <p:cNvPr id="83" name="ZoneTexte 5">
            <a:extLst>
              <a:ext uri="{FF2B5EF4-FFF2-40B4-BE49-F238E27FC236}">
                <a16:creationId xmlns:a16="http://schemas.microsoft.com/office/drawing/2014/main" id="{8FAC2449-3E5F-4A66-A2DC-B72CDC289B7A}"/>
              </a:ext>
            </a:extLst>
          </p:cNvPr>
          <p:cNvSpPr txBox="1"/>
          <p:nvPr/>
        </p:nvSpPr>
        <p:spPr>
          <a:xfrm>
            <a:off x="4199900" y="4080476"/>
            <a:ext cx="958008"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Pierre </a:t>
            </a:r>
            <a:r>
              <a:rPr kumimoji="0" lang="en-US" sz="1200" b="1"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Pringuet</a:t>
            </a:r>
            <a:endPar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endParaRPr>
          </a:p>
        </p:txBody>
      </p:sp>
      <p:sp>
        <p:nvSpPr>
          <p:cNvPr id="84" name="ZoneTexte 4">
            <a:extLst>
              <a:ext uri="{FF2B5EF4-FFF2-40B4-BE49-F238E27FC236}">
                <a16:creationId xmlns:a16="http://schemas.microsoft.com/office/drawing/2014/main" id="{0A8A359B-70CB-4973-8DEC-C5F59CDF01BA}"/>
              </a:ext>
            </a:extLst>
          </p:cNvPr>
          <p:cNvSpPr txBox="1"/>
          <p:nvPr/>
        </p:nvSpPr>
        <p:spPr>
          <a:xfrm>
            <a:off x="5426719" y="4080476"/>
            <a:ext cx="721270"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Bruno </a:t>
            </a:r>
            <a:b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Roger</a:t>
            </a:r>
          </a:p>
        </p:txBody>
      </p:sp>
      <p:sp>
        <p:nvSpPr>
          <p:cNvPr id="85" name="ZoneTexte 3">
            <a:extLst>
              <a:ext uri="{FF2B5EF4-FFF2-40B4-BE49-F238E27FC236}">
                <a16:creationId xmlns:a16="http://schemas.microsoft.com/office/drawing/2014/main" id="{2ECD99D7-4684-4E17-A3AD-337EB1B1DD14}"/>
              </a:ext>
            </a:extLst>
          </p:cNvPr>
          <p:cNvSpPr txBox="1"/>
          <p:nvPr/>
        </p:nvSpPr>
        <p:spPr>
          <a:xfrm>
            <a:off x="6181078" y="4080476"/>
            <a:ext cx="1380662"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Lucia</a:t>
            </a:r>
            <a:b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200" b="1"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Sinapi</a:t>
            </a: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-Thomas</a:t>
            </a:r>
          </a:p>
        </p:txBody>
      </p:sp>
      <p:sp>
        <p:nvSpPr>
          <p:cNvPr id="86" name="Elipse 46">
            <a:extLst>
              <a:ext uri="{FF2B5EF4-FFF2-40B4-BE49-F238E27FC236}">
                <a16:creationId xmlns:a16="http://schemas.microsoft.com/office/drawing/2014/main" id="{AC2C905F-227A-4221-81D1-06115676A690}"/>
              </a:ext>
            </a:extLst>
          </p:cNvPr>
          <p:cNvSpPr/>
          <p:nvPr/>
        </p:nvSpPr>
        <p:spPr>
          <a:xfrm>
            <a:off x="2029028" y="3106893"/>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87" name="Elipse 47">
            <a:extLst>
              <a:ext uri="{FF2B5EF4-FFF2-40B4-BE49-F238E27FC236}">
                <a16:creationId xmlns:a16="http://schemas.microsoft.com/office/drawing/2014/main" id="{F616D9F8-BA06-4349-B1A7-A1C10D1AA965}"/>
              </a:ext>
            </a:extLst>
          </p:cNvPr>
          <p:cNvSpPr/>
          <p:nvPr/>
        </p:nvSpPr>
        <p:spPr>
          <a:xfrm>
            <a:off x="4225000" y="3106893"/>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88" name="Elipse 48">
            <a:extLst>
              <a:ext uri="{FF2B5EF4-FFF2-40B4-BE49-F238E27FC236}">
                <a16:creationId xmlns:a16="http://schemas.microsoft.com/office/drawing/2014/main" id="{F8577C44-910B-4493-A093-AA8F13ABA81B}"/>
              </a:ext>
            </a:extLst>
          </p:cNvPr>
          <p:cNvSpPr/>
          <p:nvPr/>
        </p:nvSpPr>
        <p:spPr>
          <a:xfrm>
            <a:off x="5329674" y="3106893"/>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89" name="Elipse 49">
            <a:extLst>
              <a:ext uri="{FF2B5EF4-FFF2-40B4-BE49-F238E27FC236}">
                <a16:creationId xmlns:a16="http://schemas.microsoft.com/office/drawing/2014/main" id="{D238AC22-1C7F-4666-8572-5CF413675254}"/>
              </a:ext>
            </a:extLst>
          </p:cNvPr>
          <p:cNvSpPr/>
          <p:nvPr/>
        </p:nvSpPr>
        <p:spPr>
          <a:xfrm>
            <a:off x="7548999" y="3106893"/>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90" name="ZoneTexte 3">
            <a:extLst>
              <a:ext uri="{FF2B5EF4-FFF2-40B4-BE49-F238E27FC236}">
                <a16:creationId xmlns:a16="http://schemas.microsoft.com/office/drawing/2014/main" id="{ECCEFB66-A605-4AD8-989E-49FFD15B54D5}"/>
              </a:ext>
            </a:extLst>
          </p:cNvPr>
          <p:cNvSpPr txBox="1"/>
          <p:nvPr/>
        </p:nvSpPr>
        <p:spPr>
          <a:xfrm>
            <a:off x="7369224" y="4080476"/>
            <a:ext cx="1591405"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Caroline</a:t>
            </a:r>
            <a:b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200" b="1"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Watteeuw</a:t>
            </a: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-Carlisle</a:t>
            </a:r>
          </a:p>
        </p:txBody>
      </p:sp>
      <p:sp>
        <p:nvSpPr>
          <p:cNvPr id="91" name="Elipse 48">
            <a:extLst>
              <a:ext uri="{FF2B5EF4-FFF2-40B4-BE49-F238E27FC236}">
                <a16:creationId xmlns:a16="http://schemas.microsoft.com/office/drawing/2014/main" id="{CD082C3D-BC1B-4820-BCC3-D65FEA056A8D}"/>
              </a:ext>
            </a:extLst>
          </p:cNvPr>
          <p:cNvSpPr/>
          <p:nvPr/>
        </p:nvSpPr>
        <p:spPr>
          <a:xfrm>
            <a:off x="6436594" y="3106893"/>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92" name="ZoneTexte 15">
            <a:extLst>
              <a:ext uri="{FF2B5EF4-FFF2-40B4-BE49-F238E27FC236}">
                <a16:creationId xmlns:a16="http://schemas.microsoft.com/office/drawing/2014/main" id="{6F6C080E-8E02-4D88-A37B-2C9C24E90280}"/>
              </a:ext>
            </a:extLst>
          </p:cNvPr>
          <p:cNvSpPr txBox="1"/>
          <p:nvPr/>
        </p:nvSpPr>
        <p:spPr>
          <a:xfrm>
            <a:off x="2999187" y="4072924"/>
            <a:ext cx="1101169"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Patrick</a:t>
            </a:r>
            <a:b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200" b="1"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Pouyanné</a:t>
            </a:r>
            <a:endPar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endParaRPr>
          </a:p>
        </p:txBody>
      </p:sp>
      <p:sp>
        <p:nvSpPr>
          <p:cNvPr id="93" name="Elipse 46">
            <a:extLst>
              <a:ext uri="{FF2B5EF4-FFF2-40B4-BE49-F238E27FC236}">
                <a16:creationId xmlns:a16="http://schemas.microsoft.com/office/drawing/2014/main" id="{1D2F7A8E-D3E2-436D-8B3C-E4A60D227809}"/>
              </a:ext>
            </a:extLst>
          </p:cNvPr>
          <p:cNvSpPr/>
          <p:nvPr/>
        </p:nvSpPr>
        <p:spPr>
          <a:xfrm>
            <a:off x="3108584" y="3099341"/>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94" name="ZoneTexte 15">
            <a:extLst>
              <a:ext uri="{FF2B5EF4-FFF2-40B4-BE49-F238E27FC236}">
                <a16:creationId xmlns:a16="http://schemas.microsoft.com/office/drawing/2014/main" id="{5AC8EA02-2FD0-4DB7-B4B4-CE202D974515}"/>
              </a:ext>
            </a:extLst>
          </p:cNvPr>
          <p:cNvSpPr txBox="1"/>
          <p:nvPr/>
        </p:nvSpPr>
        <p:spPr>
          <a:xfrm>
            <a:off x="806353" y="4114420"/>
            <a:ext cx="1101169"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300"/>
              </a:spcBef>
              <a:spcAft>
                <a:spcPts val="200"/>
              </a:spcAft>
              <a:buClrTx/>
              <a:buSzTx/>
              <a:buFontTx/>
              <a:buNone/>
              <a:tabLst/>
              <a:defRPr/>
            </a:pPr>
            <a: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t>Phil</a:t>
            </a:r>
            <a:br>
              <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rPr>
            </a:br>
            <a:r>
              <a:rPr kumimoji="0" lang="en-US" sz="1200" b="1" i="0" u="none" strike="noStrike" kern="0" cap="none" spc="0" normalizeH="0" baseline="0" noProof="0" dirty="0" err="1">
                <a:ln>
                  <a:noFill/>
                </a:ln>
                <a:solidFill>
                  <a:srgbClr val="324146"/>
                </a:solidFill>
                <a:effectLst/>
                <a:uLnTx/>
                <a:uFillTx/>
                <a:latin typeface="Arial" panose="020B0604020202020204" pitchFamily="34" charset="0"/>
                <a:ea typeface="+mn-ea"/>
                <a:cs typeface="Arial" panose="020B0604020202020204" pitchFamily="34" charset="0"/>
              </a:rPr>
              <a:t>Laskawy</a:t>
            </a:r>
            <a:endParaRPr kumimoji="0" lang="en-US" sz="1200" b="1" i="0" u="none" strike="noStrike" kern="0" cap="none" spc="0" normalizeH="0" baseline="0" noProof="0" dirty="0">
              <a:ln>
                <a:noFill/>
              </a:ln>
              <a:solidFill>
                <a:srgbClr val="324146"/>
              </a:solidFill>
              <a:effectLst/>
              <a:uLnTx/>
              <a:uFillTx/>
              <a:latin typeface="Arial" panose="020B0604020202020204" pitchFamily="34" charset="0"/>
              <a:ea typeface="+mn-ea"/>
              <a:cs typeface="Arial" panose="020B0604020202020204" pitchFamily="34" charset="0"/>
            </a:endParaRPr>
          </a:p>
        </p:txBody>
      </p:sp>
      <p:sp>
        <p:nvSpPr>
          <p:cNvPr id="95" name="Elipse 46">
            <a:extLst>
              <a:ext uri="{FF2B5EF4-FFF2-40B4-BE49-F238E27FC236}">
                <a16:creationId xmlns:a16="http://schemas.microsoft.com/office/drawing/2014/main" id="{02F7EB6E-4B1A-43DA-9F9A-00460FA08FD0}"/>
              </a:ext>
            </a:extLst>
          </p:cNvPr>
          <p:cNvSpPr/>
          <p:nvPr/>
        </p:nvSpPr>
        <p:spPr>
          <a:xfrm>
            <a:off x="915750" y="3140837"/>
            <a:ext cx="915360" cy="915360"/>
          </a:xfrm>
          <a:prstGeom prst="ellipse">
            <a:avLst/>
          </a:prstGeom>
          <a:noFill/>
          <a:ln w="762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Board of Directors</a:t>
            </a:r>
            <a:br>
              <a:rPr lang="en-US" dirty="0"/>
            </a:br>
            <a:r>
              <a:rPr lang="en-US" sz="2800" dirty="0"/>
              <a:t>(As of May 10, 2017)</a:t>
            </a:r>
          </a:p>
        </p:txBody>
      </p: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45</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57"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November 2017</a:t>
            </a:r>
          </a:p>
        </p:txBody>
      </p:sp>
    </p:spTree>
    <p:extLst>
      <p:ext uri="{BB962C8B-B14F-4D97-AF65-F5344CB8AC3E}">
        <p14:creationId xmlns:p14="http://schemas.microsoft.com/office/powerpoint/2010/main" val="129746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1+#ppt_w/2"/>
                                          </p:val>
                                        </p:tav>
                                        <p:tav tm="100000">
                                          <p:val>
                                            <p:strVal val="#ppt_x"/>
                                          </p:val>
                                        </p:tav>
                                      </p:tavLst>
                                    </p:anim>
                                    <p:anim calcmode="lin" valueType="num">
                                      <p:cBhvr additive="base">
                                        <p:cTn id="8" dur="8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1" presetClass="entr" presetSubtype="1"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heel(1)">
                                      <p:cBhvr>
                                        <p:cTn id="12" dur="500"/>
                                        <p:tgtEl>
                                          <p:spTgt spid="4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heel(1)">
                                      <p:cBhvr>
                                        <p:cTn id="15" dur="500"/>
                                        <p:tgtEl>
                                          <p:spTgt spid="4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heel(1)">
                                      <p:cBhvr>
                                        <p:cTn id="18" dur="500"/>
                                        <p:tgtEl>
                                          <p:spTgt spid="49"/>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heel(1)">
                                      <p:cBhvr>
                                        <p:cTn id="21" dur="500"/>
                                        <p:tgtEl>
                                          <p:spTgt spid="50"/>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heel(1)">
                                      <p:cBhvr>
                                        <p:cTn id="24" dur="500"/>
                                        <p:tgtEl>
                                          <p:spTgt spid="51"/>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heel(1)">
                                      <p:cBhvr>
                                        <p:cTn id="27" dur="500"/>
                                        <p:tgtEl>
                                          <p:spTgt spid="54"/>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heel(1)">
                                      <p:cBhvr>
                                        <p:cTn id="30" dur="500"/>
                                        <p:tgtEl>
                                          <p:spTgt spid="52"/>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wheel(1)">
                                      <p:cBhvr>
                                        <p:cTn id="33" dur="500"/>
                                        <p:tgtEl>
                                          <p:spTgt spid="73"/>
                                        </p:tgtEl>
                                      </p:cBhvr>
                                    </p:animEffect>
                                  </p:childTnLst>
                                </p:cTn>
                              </p:par>
                            </p:childTnLst>
                          </p:cTn>
                        </p:par>
                        <p:par>
                          <p:cTn id="34" fill="hold">
                            <p:stCondLst>
                              <p:cond delay="1600"/>
                            </p:stCondLst>
                            <p:childTnLst>
                              <p:par>
                                <p:cTn id="35" presetID="21" presetClass="entr" presetSubtype="1" fill="hold" grpId="0" nodeType="after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heel(1)">
                                      <p:cBhvr>
                                        <p:cTn id="37" dur="500"/>
                                        <p:tgtEl>
                                          <p:spTgt spid="89"/>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heel(1)">
                                      <p:cBhvr>
                                        <p:cTn id="40" dur="500"/>
                                        <p:tgtEl>
                                          <p:spTgt spid="91"/>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heel(1)">
                                      <p:cBhvr>
                                        <p:cTn id="43" dur="500"/>
                                        <p:tgtEl>
                                          <p:spTgt spid="88"/>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wheel(1)">
                                      <p:cBhvr>
                                        <p:cTn id="46" dur="500"/>
                                        <p:tgtEl>
                                          <p:spTgt spid="8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heel(1)">
                                      <p:cBhvr>
                                        <p:cTn id="49" dur="500"/>
                                        <p:tgtEl>
                                          <p:spTgt spid="93"/>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heel(1)">
                                      <p:cBhvr>
                                        <p:cTn id="52" dur="500"/>
                                        <p:tgtEl>
                                          <p:spTgt spid="95"/>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heel(1)">
                                      <p:cBhvr>
                                        <p:cTn id="55" dur="500"/>
                                        <p:tgtEl>
                                          <p:spTgt spid="86"/>
                                        </p:tgtEl>
                                      </p:cBhvr>
                                    </p:animEffect>
                                  </p:childTnLst>
                                </p:cTn>
                              </p:par>
                            </p:childTnLst>
                          </p:cTn>
                        </p:par>
                        <p:par>
                          <p:cTn id="56" fill="hold">
                            <p:stCondLst>
                              <p:cond delay="2100"/>
                            </p:stCondLst>
                            <p:childTnLst>
                              <p:par>
                                <p:cTn id="57" presetID="10"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par>
                                <p:cTn id="93" presetID="10" presetClass="entr" presetSubtype="0"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500"/>
                                        <p:tgtEl>
                                          <p:spTgt spid="2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fade">
                                      <p:cBhvr>
                                        <p:cTn id="98" dur="500"/>
                                        <p:tgtEl>
                                          <p:spTgt spid="74"/>
                                        </p:tgtEl>
                                      </p:cBhvr>
                                    </p:animEffect>
                                  </p:childTnLst>
                                </p:cTn>
                              </p:par>
                              <p:par>
                                <p:cTn id="99" presetID="10"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par>
                                <p:cTn id="105" presetID="10"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500"/>
                                        <p:tgtEl>
                                          <p:spTgt spid="79"/>
                                        </p:tgtEl>
                                      </p:cBhvr>
                                    </p:animEffect>
                                  </p:childTnLst>
                                </p:cTn>
                              </p:par>
                              <p:par>
                                <p:cTn id="108" presetID="10" presetClass="entr" presetSubtype="0" fill="hold" nodeType="with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500"/>
                                        <p:tgtEl>
                                          <p:spTgt spid="75"/>
                                        </p:tgtEl>
                                      </p:cBhvr>
                                    </p:animEffect>
                                  </p:childTnLst>
                                </p:cTn>
                              </p:par>
                              <p:par>
                                <p:cTn id="111" presetID="10" presetClass="entr" presetSubtype="0" fill="hold"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fade">
                                      <p:cBhvr>
                                        <p:cTn id="113" dur="500"/>
                                        <p:tgtEl>
                                          <p:spTgt spid="77"/>
                                        </p:tgtEl>
                                      </p:cBhvr>
                                    </p:animEffect>
                                  </p:childTnLst>
                                </p:cTn>
                              </p:par>
                              <p:par>
                                <p:cTn id="114" presetID="10" presetClass="entr" presetSubtype="0" fill="hold"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par>
                                <p:cTn id="117" presetID="10" presetClass="entr" presetSubtype="0" fill="hold" nodeType="with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fade">
                                      <p:cBhvr>
                                        <p:cTn id="119" dur="500"/>
                                        <p:tgtEl>
                                          <p:spTgt spid="80"/>
                                        </p:tgtEl>
                                      </p:cBhvr>
                                    </p:animEffect>
                                  </p:childTnLst>
                                </p:cTn>
                              </p:par>
                              <p:par>
                                <p:cTn id="120" presetID="10" presetClass="entr" presetSubtype="0" fill="hold" nodeType="with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500"/>
                                        <p:tgtEl>
                                          <p:spTgt spid="76"/>
                                        </p:tgtEl>
                                      </p:cBhvr>
                                    </p:animEffect>
                                  </p:childTnLst>
                                </p:cTn>
                              </p:par>
                              <p:par>
                                <p:cTn id="123" presetID="10" presetClass="entr" presetSubtype="0" fill="hold"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500"/>
                                        <p:tgtEl>
                                          <p:spTgt spid="8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94"/>
                                        </p:tgtEl>
                                        <p:attrNameLst>
                                          <p:attrName>style.visibility</p:attrName>
                                        </p:attrNameLst>
                                      </p:cBhvr>
                                      <p:to>
                                        <p:strVal val="visible"/>
                                      </p:to>
                                    </p:set>
                                    <p:animEffect transition="in" filter="fade">
                                      <p:cBhvr>
                                        <p:cTn id="128" dur="500"/>
                                        <p:tgtEl>
                                          <p:spTgt spid="9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500"/>
                                        <p:tgtEl>
                                          <p:spTgt spid="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2"/>
                                        </p:tgtEl>
                                        <p:attrNameLst>
                                          <p:attrName>style.visibility</p:attrName>
                                        </p:attrNameLst>
                                      </p:cBhvr>
                                      <p:to>
                                        <p:strVal val="visible"/>
                                      </p:to>
                                    </p:set>
                                    <p:animEffect transition="in" filter="fade">
                                      <p:cBhvr>
                                        <p:cTn id="134" dur="500"/>
                                        <p:tgtEl>
                                          <p:spTgt spid="9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fade">
                                      <p:cBhvr>
                                        <p:cTn id="137" dur="500"/>
                                        <p:tgtEl>
                                          <p:spTgt spid="8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4"/>
                                        </p:tgtEl>
                                        <p:attrNameLst>
                                          <p:attrName>style.visibility</p:attrName>
                                        </p:attrNameLst>
                                      </p:cBhvr>
                                      <p:to>
                                        <p:strVal val="visible"/>
                                      </p:to>
                                    </p:set>
                                    <p:animEffect transition="in" filter="fade">
                                      <p:cBhvr>
                                        <p:cTn id="140" dur="500"/>
                                        <p:tgtEl>
                                          <p:spTgt spid="8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5"/>
                                        </p:tgtEl>
                                        <p:attrNameLst>
                                          <p:attrName>style.visibility</p:attrName>
                                        </p:attrNameLst>
                                      </p:cBhvr>
                                      <p:to>
                                        <p:strVal val="visible"/>
                                      </p:to>
                                    </p:set>
                                    <p:animEffect transition="in" filter="fade">
                                      <p:cBhvr>
                                        <p:cTn id="143" dur="500"/>
                                        <p:tgtEl>
                                          <p:spTgt spid="8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0"/>
                                        </p:tgtEl>
                                        <p:attrNameLst>
                                          <p:attrName>style.visibility</p:attrName>
                                        </p:attrNameLst>
                                      </p:cBhvr>
                                      <p:to>
                                        <p:strVal val="visible"/>
                                      </p:to>
                                    </p:set>
                                    <p:animEffect transition="in" filter="fade">
                                      <p:cBhvr>
                                        <p:cTn id="146" dur="500"/>
                                        <p:tgtEl>
                                          <p:spTgt spid="90"/>
                                        </p:tgtEl>
                                      </p:cBhvr>
                                    </p:animEffect>
                                  </p:childTnLst>
                                </p:cTn>
                              </p:par>
                            </p:childTnLst>
                          </p:cTn>
                        </p:par>
                        <p:par>
                          <p:cTn id="147" fill="hold">
                            <p:stCondLst>
                              <p:cond delay="2600"/>
                            </p:stCondLst>
                            <p:childTnLst>
                              <p:par>
                                <p:cTn id="148" presetID="22" presetClass="entr" presetSubtype="8" fill="hold"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wipe(left)">
                                      <p:cBhvr>
                                        <p:cTn id="150" dur="750"/>
                                        <p:tgtEl>
                                          <p:spTgt spid="58"/>
                                        </p:tgtEl>
                                      </p:cBhvr>
                                    </p:animEffect>
                                  </p:childTnLst>
                                </p:cTn>
                              </p:par>
                            </p:childTnLst>
                          </p:cTn>
                        </p:par>
                        <p:par>
                          <p:cTn id="151" fill="hold">
                            <p:stCondLst>
                              <p:cond delay="3350"/>
                            </p:stCondLst>
                            <p:childTnLst>
                              <p:par>
                                <p:cTn id="152" presetID="22" presetClass="entr" presetSubtype="8" fill="hold" nodeType="afterEffect">
                                  <p:stCondLst>
                                    <p:cond delay="0"/>
                                  </p:stCondLst>
                                  <p:childTnLst>
                                    <p:set>
                                      <p:cBhvr>
                                        <p:cTn id="153" dur="1" fill="hold">
                                          <p:stCondLst>
                                            <p:cond delay="0"/>
                                          </p:stCondLst>
                                        </p:cTn>
                                        <p:tgtEl>
                                          <p:spTgt spid="66"/>
                                        </p:tgtEl>
                                        <p:attrNameLst>
                                          <p:attrName>style.visibility</p:attrName>
                                        </p:attrNameLst>
                                      </p:cBhvr>
                                      <p:to>
                                        <p:strVal val="visible"/>
                                      </p:to>
                                    </p:set>
                                    <p:animEffect transition="in" filter="wipe(left)">
                                      <p:cBhvr>
                                        <p:cTn id="154"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47" grpId="0" animBg="1"/>
      <p:bldP spid="48" grpId="0" animBg="1"/>
      <p:bldP spid="49" grpId="0" animBg="1"/>
      <p:bldP spid="50" grpId="0" animBg="1"/>
      <p:bldP spid="51" grpId="0" animBg="1"/>
      <p:bldP spid="52" grpId="0" animBg="1"/>
      <p:bldP spid="53" grpId="0"/>
      <p:bldP spid="54" grpId="0" animBg="1"/>
      <p:bldP spid="73" grpId="0" animBg="1"/>
      <p:bldP spid="74" grpId="0"/>
      <p:bldP spid="82" grpId="0"/>
      <p:bldP spid="83" grpId="0"/>
      <p:bldP spid="84" grpId="0"/>
      <p:bldP spid="85" grpId="0"/>
      <p:bldP spid="86" grpId="0" animBg="1"/>
      <p:bldP spid="87" grpId="0" animBg="1"/>
      <p:bldP spid="88" grpId="0" animBg="1"/>
      <p:bldP spid="89" grpId="0" animBg="1"/>
      <p:bldP spid="90" grpId="0"/>
      <p:bldP spid="91" grpId="0" animBg="1"/>
      <p:bldP spid="92" grpId="0"/>
      <p:bldP spid="93" grpId="0" animBg="1"/>
      <p:bldP spid="94" grpId="0"/>
      <p:bldP spid="9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ext uri="{D42A27DB-BD31-4B8C-83A1-F6EECF244321}">
                <p14:modId xmlns:p14="http://schemas.microsoft.com/office/powerpoint/2010/main" val="41149948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2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3" name="Graphic 5">
            <a:extLst>
              <a:ext uri="{FF2B5EF4-FFF2-40B4-BE49-F238E27FC236}">
                <a16:creationId xmlns:a16="http://schemas.microsoft.com/office/drawing/2014/main" id="{17E9E0CA-85D3-4907-BACE-45D57AA34A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5145" r="54197" b="67833"/>
          <a:stretch/>
        </p:blipFill>
        <p:spPr>
          <a:xfrm rot="16200000">
            <a:off x="7041163" y="3419212"/>
            <a:ext cx="6908800" cy="3411451"/>
          </a:xfrm>
          <a:prstGeom prst="rect">
            <a:avLst/>
          </a:prstGeom>
        </p:spPr>
      </p:pic>
      <p:pic>
        <p:nvPicPr>
          <p:cNvPr id="124" name="Picture 58" descr="GEC_26012016.jpg">
            <a:extLst>
              <a:ext uri="{FF2B5EF4-FFF2-40B4-BE49-F238E27FC236}">
                <a16:creationId xmlns:a16="http://schemas.microsoft.com/office/drawing/2014/main" id="{E922F207-9258-4C40-8A8D-E1AD0D2BF293}"/>
              </a:ext>
            </a:extLst>
          </p:cNvPr>
          <p:cNvPicPr>
            <a:picLocks noChangeAspect="1"/>
          </p:cNvPicPr>
          <p:nvPr/>
        </p:nvPicPr>
        <p:blipFill rotWithShape="1">
          <a:blip r:embed="rId8" cstate="print"/>
          <a:srcRect l="88563" t="2978" r="630" b="77827"/>
          <a:stretch/>
        </p:blipFill>
        <p:spPr>
          <a:xfrm>
            <a:off x="532397" y="3478374"/>
            <a:ext cx="1180800" cy="1180800"/>
          </a:xfrm>
          <a:custGeom>
            <a:avLst/>
            <a:gdLst>
              <a:gd name="connsiteX0" fmla="*/ 497815 w 995630"/>
              <a:gd name="connsiteY0" fmla="*/ 0 h 995630"/>
              <a:gd name="connsiteX1" fmla="*/ 995630 w 995630"/>
              <a:gd name="connsiteY1" fmla="*/ 497815 h 995630"/>
              <a:gd name="connsiteX2" fmla="*/ 497815 w 995630"/>
              <a:gd name="connsiteY2" fmla="*/ 995630 h 995630"/>
              <a:gd name="connsiteX3" fmla="*/ 0 w 995630"/>
              <a:gd name="connsiteY3" fmla="*/ 497815 h 995630"/>
              <a:gd name="connsiteX4" fmla="*/ 497815 w 995630"/>
              <a:gd name="connsiteY4" fmla="*/ 0 h 9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30" h="995630">
                <a:moveTo>
                  <a:pt x="497815" y="0"/>
                </a:moveTo>
                <a:cubicBezTo>
                  <a:pt x="772751" y="0"/>
                  <a:pt x="995630" y="222879"/>
                  <a:pt x="995630" y="497815"/>
                </a:cubicBezTo>
                <a:cubicBezTo>
                  <a:pt x="995630" y="772751"/>
                  <a:pt x="772751" y="995630"/>
                  <a:pt x="497815" y="995630"/>
                </a:cubicBezTo>
                <a:cubicBezTo>
                  <a:pt x="222879" y="995630"/>
                  <a:pt x="0" y="772751"/>
                  <a:pt x="0" y="497815"/>
                </a:cubicBezTo>
                <a:cubicBezTo>
                  <a:pt x="0" y="222879"/>
                  <a:pt x="222879" y="0"/>
                  <a:pt x="497815" y="0"/>
                </a:cubicBezTo>
                <a:close/>
              </a:path>
            </a:pathLst>
          </a:custGeom>
          <a:ln w="38100">
            <a:noFill/>
          </a:ln>
        </p:spPr>
      </p:pic>
      <p:pic>
        <p:nvPicPr>
          <p:cNvPr id="125" name="Image 1">
            <a:extLst>
              <a:ext uri="{FF2B5EF4-FFF2-40B4-BE49-F238E27FC236}">
                <a16:creationId xmlns:a16="http://schemas.microsoft.com/office/drawing/2014/main" id="{1B741E50-4EE0-4A05-A16E-18CBC18BE6C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687" t="13450" r="19912" b="40250"/>
          <a:stretch/>
        </p:blipFill>
        <p:spPr>
          <a:xfrm>
            <a:off x="1843759" y="3467100"/>
            <a:ext cx="1185178" cy="1186030"/>
          </a:xfrm>
          <a:prstGeom prst="ellipse">
            <a:avLst/>
          </a:prstGeom>
        </p:spPr>
      </p:pic>
      <p:pic>
        <p:nvPicPr>
          <p:cNvPr id="126" name="Imagem 8">
            <a:extLst>
              <a:ext uri="{FF2B5EF4-FFF2-40B4-BE49-F238E27FC236}">
                <a16:creationId xmlns:a16="http://schemas.microsoft.com/office/drawing/2014/main" id="{8DCDAE91-B9BD-4F50-97C4-031862A6C078}"/>
              </a:ext>
            </a:extLst>
          </p:cNvPr>
          <p:cNvPicPr>
            <a:picLocks noChangeAspect="1"/>
          </p:cNvPicPr>
          <p:nvPr/>
        </p:nvPicPr>
        <p:blipFill rotWithShape="1">
          <a:blip r:embed="rId10">
            <a:extLst>
              <a:ext uri="{28A0092B-C50C-407E-A947-70E740481C1C}">
                <a14:useLocalDpi xmlns:a14="http://schemas.microsoft.com/office/drawing/2010/main" val="0"/>
              </a:ext>
            </a:extLst>
          </a:blip>
          <a:srcRect l="23307" t="48333" r="32640" b="30277"/>
          <a:stretch/>
        </p:blipFill>
        <p:spPr>
          <a:xfrm>
            <a:off x="3101490" y="3292891"/>
            <a:ext cx="5369565" cy="1466850"/>
          </a:xfrm>
          <a:prstGeom prst="rect">
            <a:avLst/>
          </a:prstGeom>
        </p:spPr>
      </p:pic>
      <p:pic>
        <p:nvPicPr>
          <p:cNvPr id="127" name="Picture 60">
            <a:extLst>
              <a:ext uri="{FF2B5EF4-FFF2-40B4-BE49-F238E27FC236}">
                <a16:creationId xmlns:a16="http://schemas.microsoft.com/office/drawing/2014/main" id="{A2DED682-CF93-4ED6-ADC5-76CA6F7133A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211" t="6066" r="25490" b="44634"/>
          <a:stretch/>
        </p:blipFill>
        <p:spPr>
          <a:xfrm>
            <a:off x="3911739" y="1149821"/>
            <a:ext cx="1180962" cy="1180960"/>
          </a:xfrm>
          <a:prstGeom prst="ellipse">
            <a:avLst/>
          </a:prstGeom>
        </p:spPr>
      </p:pic>
      <p:sp>
        <p:nvSpPr>
          <p:cNvPr id="128" name="Elipse 10">
            <a:extLst>
              <a:ext uri="{FF2B5EF4-FFF2-40B4-BE49-F238E27FC236}">
                <a16:creationId xmlns:a16="http://schemas.microsoft.com/office/drawing/2014/main" id="{D4D03CCB-9E5A-48BB-A84C-DCA3939E818D}"/>
              </a:ext>
            </a:extLst>
          </p:cNvPr>
          <p:cNvSpPr/>
          <p:nvPr/>
        </p:nvSpPr>
        <p:spPr>
          <a:xfrm>
            <a:off x="3923562" y="1148334"/>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29" name="Rectangle 18">
            <a:extLst>
              <a:ext uri="{FF2B5EF4-FFF2-40B4-BE49-F238E27FC236}">
                <a16:creationId xmlns:a16="http://schemas.microsoft.com/office/drawing/2014/main" id="{5F2A8D75-ACEC-455A-969F-8C5B6A87B51C}"/>
              </a:ext>
            </a:extLst>
          </p:cNvPr>
          <p:cNvSpPr/>
          <p:nvPr/>
        </p:nvSpPr>
        <p:spPr>
          <a:xfrm>
            <a:off x="450011" y="4749800"/>
            <a:ext cx="1330053" cy="747247"/>
          </a:xfrm>
          <a:prstGeom prst="rect">
            <a:avLst/>
          </a:prstGeom>
        </p:spPr>
        <p:txBody>
          <a:bodyPr wrap="square" lIns="0" tIns="36000" rIns="0" bIns="36000">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Thierry</a:t>
            </a:r>
            <a:b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br>
            <a:r>
              <a:rPr kumimoji="0" lang="en-US" sz="1200" b="1" i="0" u="none" strike="noStrike" kern="0" cap="none" spc="0" normalizeH="0" baseline="0" noProof="0" dirty="0" err="1">
                <a:ln>
                  <a:noFill/>
                </a:ln>
                <a:solidFill>
                  <a:srgbClr val="0070AD"/>
                </a:solidFill>
                <a:effectLst/>
                <a:uLnTx/>
                <a:uFillTx/>
                <a:latin typeface="+mj-lt"/>
                <a:ea typeface="+mn-ea"/>
                <a:cs typeface="Arial" panose="020B0604020202020204" pitchFamily="34" charset="0"/>
              </a:rPr>
              <a:t>Delaporte</a:t>
            </a:r>
            <a:endPar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endParaRPr>
          </a:p>
          <a:p>
            <a:pPr lvl="0" algn="ctr">
              <a:lnSpc>
                <a:spcPct val="90000"/>
              </a:lnSpc>
              <a:spcBef>
                <a:spcPts val="200"/>
              </a:spcBef>
              <a:spcAft>
                <a:spcPts val="200"/>
              </a:spcAft>
              <a:defRPr/>
            </a:pPr>
            <a:r>
              <a:rPr lang="en-US" sz="1050" kern="0" dirty="0">
                <a:solidFill>
                  <a:srgbClr val="324146"/>
                </a:solidFill>
                <a:cs typeface="Arial" panose="020B0604020202020204" pitchFamily="34" charset="0"/>
              </a:rPr>
              <a:t>Chief Operating Officer</a:t>
            </a:r>
          </a:p>
        </p:txBody>
      </p:sp>
      <p:sp>
        <p:nvSpPr>
          <p:cNvPr id="130" name="ZoneTexte 21">
            <a:extLst>
              <a:ext uri="{FF2B5EF4-FFF2-40B4-BE49-F238E27FC236}">
                <a16:creationId xmlns:a16="http://schemas.microsoft.com/office/drawing/2014/main" id="{087B4E2F-7055-4C08-A89B-039942BA5699}"/>
              </a:ext>
            </a:extLst>
          </p:cNvPr>
          <p:cNvSpPr txBox="1"/>
          <p:nvPr/>
        </p:nvSpPr>
        <p:spPr>
          <a:xfrm>
            <a:off x="1849303" y="4749800"/>
            <a:ext cx="1181100" cy="139987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err="1">
                <a:ln>
                  <a:noFill/>
                </a:ln>
                <a:solidFill>
                  <a:srgbClr val="0070AD"/>
                </a:solidFill>
                <a:effectLst/>
                <a:uLnTx/>
                <a:uFillTx/>
                <a:latin typeface="+mj-lt"/>
                <a:ea typeface="+mn-ea"/>
                <a:cs typeface="Arial" panose="020B0604020202020204" pitchFamily="34" charset="0"/>
              </a:rPr>
              <a:t>Aiman</a:t>
            </a:r>
            <a:b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br>
            <a:r>
              <a:rPr kumimoji="0" lang="en-US" sz="1200" b="1" i="0" u="none" strike="noStrike" kern="0" cap="none" spc="0" normalizeH="0" baseline="0" noProof="0" dirty="0" err="1">
                <a:ln>
                  <a:noFill/>
                </a:ln>
                <a:solidFill>
                  <a:srgbClr val="0070AD"/>
                </a:solidFill>
                <a:effectLst/>
                <a:uLnTx/>
                <a:uFillTx/>
                <a:latin typeface="+mj-lt"/>
                <a:ea typeface="+mn-ea"/>
                <a:cs typeface="Arial" panose="020B0604020202020204" pitchFamily="34" charset="0"/>
              </a:rPr>
              <a:t>Ezzat</a:t>
            </a:r>
            <a:endPar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endParaRPr>
          </a:p>
          <a:p>
            <a:pPr lvl="0" algn="ctr">
              <a:lnSpc>
                <a:spcPct val="90000"/>
              </a:lnSpc>
              <a:spcBef>
                <a:spcPts val="200"/>
              </a:spcBef>
              <a:spcAft>
                <a:spcPts val="200"/>
              </a:spcAft>
              <a:defRPr/>
            </a:pPr>
            <a:r>
              <a:rPr lang="en-US" sz="1050" kern="0" dirty="0">
                <a:solidFill>
                  <a:srgbClr val="324146"/>
                </a:solidFill>
                <a:latin typeface="+mj-lt"/>
                <a:cs typeface="Arial" panose="020B0604020202020204" pitchFamily="34" charset="0"/>
              </a:rPr>
              <a:t>Chief Operating Officer</a:t>
            </a:r>
          </a:p>
          <a:p>
            <a:pPr lvl="0" algn="ctr">
              <a:lnSpc>
                <a:spcPct val="90000"/>
              </a:lnSpc>
              <a:spcBef>
                <a:spcPts val="200"/>
              </a:spcBef>
              <a:spcAft>
                <a:spcPts val="200"/>
              </a:spcAft>
              <a:defRPr/>
            </a:pPr>
            <a:r>
              <a:rPr lang="en-US" sz="1050" kern="0" dirty="0">
                <a:solidFill>
                  <a:srgbClr val="324146"/>
                </a:solidFill>
                <a:latin typeface="+mj-lt"/>
                <a:cs typeface="Arial" panose="020B0604020202020204" pitchFamily="34" charset="0"/>
              </a:rPr>
              <a:t>Chief</a:t>
            </a:r>
            <a:b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br>
            <a: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Financial Officer </a:t>
            </a:r>
          </a:p>
        </p:txBody>
      </p:sp>
      <p:sp>
        <p:nvSpPr>
          <p:cNvPr id="131" name="ZoneTexte 15">
            <a:extLst>
              <a:ext uri="{FF2B5EF4-FFF2-40B4-BE49-F238E27FC236}">
                <a16:creationId xmlns:a16="http://schemas.microsoft.com/office/drawing/2014/main" id="{CA19BA5A-E5DC-4974-A8D6-945B3B72AE7E}"/>
              </a:ext>
            </a:extLst>
          </p:cNvPr>
          <p:cNvSpPr txBox="1"/>
          <p:nvPr/>
        </p:nvSpPr>
        <p:spPr>
          <a:xfrm>
            <a:off x="3102523" y="4749800"/>
            <a:ext cx="1336128" cy="105772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Hubert</a:t>
            </a:r>
            <a:b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b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Giraud</a:t>
            </a:r>
          </a:p>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People Management and Transformation</a:t>
            </a:r>
          </a:p>
        </p:txBody>
      </p:sp>
      <p:sp>
        <p:nvSpPr>
          <p:cNvPr id="132" name="ZoneTexte 5">
            <a:extLst>
              <a:ext uri="{FF2B5EF4-FFF2-40B4-BE49-F238E27FC236}">
                <a16:creationId xmlns:a16="http://schemas.microsoft.com/office/drawing/2014/main" id="{8C81185F-CBC4-49F2-AC91-4812446BCF8B}"/>
              </a:ext>
            </a:extLst>
          </p:cNvPr>
          <p:cNvSpPr txBox="1"/>
          <p:nvPr/>
        </p:nvSpPr>
        <p:spPr>
          <a:xfrm>
            <a:off x="4452191" y="4749800"/>
            <a:ext cx="1300910" cy="91230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Patrick</a:t>
            </a:r>
            <a:b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b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Nicolet</a:t>
            </a:r>
          </a:p>
          <a:p>
            <a:pPr lvl="0" algn="ctr">
              <a:lnSpc>
                <a:spcPct val="90000"/>
              </a:lnSpc>
              <a:spcBef>
                <a:spcPts val="200"/>
              </a:spcBef>
              <a:spcAft>
                <a:spcPts val="200"/>
              </a:spcAft>
              <a:defRPr/>
            </a:pPr>
            <a:r>
              <a:rPr lang="en-US" sz="1050" kern="0" dirty="0">
                <a:solidFill>
                  <a:srgbClr val="324146"/>
                </a:solidFill>
                <a:latin typeface="+mj-lt"/>
                <a:cs typeface="Arial" panose="020B0604020202020204" pitchFamily="34" charset="0"/>
              </a:rPr>
              <a:t>Chief Technology Officer</a:t>
            </a:r>
            <a:endPar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endParaRPr>
          </a:p>
        </p:txBody>
      </p:sp>
      <p:sp>
        <p:nvSpPr>
          <p:cNvPr id="133" name="ZoneTexte 4">
            <a:extLst>
              <a:ext uri="{FF2B5EF4-FFF2-40B4-BE49-F238E27FC236}">
                <a16:creationId xmlns:a16="http://schemas.microsoft.com/office/drawing/2014/main" id="{100ED43F-7765-4C70-9C45-E25CB7BC23D3}"/>
              </a:ext>
            </a:extLst>
          </p:cNvPr>
          <p:cNvSpPr txBox="1"/>
          <p:nvPr/>
        </p:nvSpPr>
        <p:spPr>
          <a:xfrm>
            <a:off x="5713531" y="4749800"/>
            <a:ext cx="1457087" cy="86946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err="1">
                <a:ln>
                  <a:noFill/>
                </a:ln>
                <a:solidFill>
                  <a:srgbClr val="0070AD"/>
                </a:solidFill>
                <a:effectLst/>
                <a:uLnTx/>
                <a:uFillTx/>
                <a:latin typeface="+mj-lt"/>
                <a:ea typeface="+mn-ea"/>
                <a:cs typeface="Arial" panose="020B0604020202020204" pitchFamily="34" charset="0"/>
              </a:rPr>
              <a:t>Anirban</a:t>
            </a: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 </a:t>
            </a:r>
          </a:p>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Bose</a:t>
            </a:r>
          </a:p>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Financial </a:t>
            </a:r>
          </a:p>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Services</a:t>
            </a:r>
          </a:p>
        </p:txBody>
      </p:sp>
      <p:sp>
        <p:nvSpPr>
          <p:cNvPr id="134" name="ZoneTexte 3">
            <a:extLst>
              <a:ext uri="{FF2B5EF4-FFF2-40B4-BE49-F238E27FC236}">
                <a16:creationId xmlns:a16="http://schemas.microsoft.com/office/drawing/2014/main" id="{221A6B87-687B-4E8E-852A-2D61C7E7A3C4}"/>
              </a:ext>
            </a:extLst>
          </p:cNvPr>
          <p:cNvSpPr txBox="1"/>
          <p:nvPr/>
        </p:nvSpPr>
        <p:spPr>
          <a:xfrm>
            <a:off x="7089357" y="4749800"/>
            <a:ext cx="1528410" cy="134857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Olivier</a:t>
            </a:r>
            <a:b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br>
            <a:r>
              <a:rPr kumimoji="0" lang="en-US" sz="12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Sevillia</a:t>
            </a:r>
          </a:p>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Application Services Two, Business Services, Capgemini Consulting and Digital Services</a:t>
            </a:r>
          </a:p>
        </p:txBody>
      </p:sp>
      <p:sp>
        <p:nvSpPr>
          <p:cNvPr id="135" name="Elipse 17">
            <a:extLst>
              <a:ext uri="{FF2B5EF4-FFF2-40B4-BE49-F238E27FC236}">
                <a16:creationId xmlns:a16="http://schemas.microsoft.com/office/drawing/2014/main" id="{D7D85D2C-EA69-4205-B977-96ED8B94FC22}"/>
              </a:ext>
            </a:extLst>
          </p:cNvPr>
          <p:cNvSpPr/>
          <p:nvPr/>
        </p:nvSpPr>
        <p:spPr>
          <a:xfrm>
            <a:off x="524482" y="3475528"/>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36" name="Elipse 18">
            <a:extLst>
              <a:ext uri="{FF2B5EF4-FFF2-40B4-BE49-F238E27FC236}">
                <a16:creationId xmlns:a16="http://schemas.microsoft.com/office/drawing/2014/main" id="{9351ECD4-F75D-45CD-AA35-D00388DB1A52}"/>
              </a:ext>
            </a:extLst>
          </p:cNvPr>
          <p:cNvSpPr/>
          <p:nvPr/>
        </p:nvSpPr>
        <p:spPr>
          <a:xfrm>
            <a:off x="1849303" y="3475528"/>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37" name="Elipse 19">
            <a:extLst>
              <a:ext uri="{FF2B5EF4-FFF2-40B4-BE49-F238E27FC236}">
                <a16:creationId xmlns:a16="http://schemas.microsoft.com/office/drawing/2014/main" id="{964B1948-3973-4791-B5DB-BA427C298EA1}"/>
              </a:ext>
            </a:extLst>
          </p:cNvPr>
          <p:cNvSpPr/>
          <p:nvPr/>
        </p:nvSpPr>
        <p:spPr>
          <a:xfrm>
            <a:off x="3180031" y="3475528"/>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38" name="Elipse 20">
            <a:extLst>
              <a:ext uri="{FF2B5EF4-FFF2-40B4-BE49-F238E27FC236}">
                <a16:creationId xmlns:a16="http://schemas.microsoft.com/office/drawing/2014/main" id="{1FBCF1BC-69CB-48C3-9BFA-46B6FFCF0D4B}"/>
              </a:ext>
            </a:extLst>
          </p:cNvPr>
          <p:cNvSpPr/>
          <p:nvPr/>
        </p:nvSpPr>
        <p:spPr>
          <a:xfrm>
            <a:off x="4512090" y="3475528"/>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40" name="Elipse 22">
            <a:extLst>
              <a:ext uri="{FF2B5EF4-FFF2-40B4-BE49-F238E27FC236}">
                <a16:creationId xmlns:a16="http://schemas.microsoft.com/office/drawing/2014/main" id="{82AAB6B5-D017-42E8-B8BF-66E303B67A88}"/>
              </a:ext>
            </a:extLst>
          </p:cNvPr>
          <p:cNvSpPr/>
          <p:nvPr/>
        </p:nvSpPr>
        <p:spPr>
          <a:xfrm>
            <a:off x="7209887" y="3475528"/>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41" name="ZoneTexte 15">
            <a:extLst>
              <a:ext uri="{FF2B5EF4-FFF2-40B4-BE49-F238E27FC236}">
                <a16:creationId xmlns:a16="http://schemas.microsoft.com/office/drawing/2014/main" id="{1D9B87DB-157C-4572-9DCC-4841A2DE8B84}"/>
              </a:ext>
            </a:extLst>
          </p:cNvPr>
          <p:cNvSpPr txBox="1"/>
          <p:nvPr/>
        </p:nvSpPr>
        <p:spPr>
          <a:xfrm>
            <a:off x="1517104" y="1505116"/>
            <a:ext cx="2316796" cy="46935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AD"/>
                </a:solidFill>
                <a:effectLst/>
                <a:uLnTx/>
                <a:uFillTx/>
                <a:latin typeface="+mj-lt"/>
                <a:ea typeface="+mn-ea"/>
                <a:cs typeface="Arial" panose="020B0604020202020204" pitchFamily="34" charset="0"/>
              </a:rPr>
              <a:t>Paul </a:t>
            </a:r>
            <a:r>
              <a:rPr kumimoji="0" lang="en-US" sz="1400" b="1" i="0" u="none" strike="noStrike" kern="0" cap="none" spc="0" normalizeH="0" baseline="0" noProof="0" dirty="0" err="1">
                <a:ln>
                  <a:noFill/>
                </a:ln>
                <a:solidFill>
                  <a:srgbClr val="0070AD"/>
                </a:solidFill>
                <a:effectLst/>
                <a:uLnTx/>
                <a:uFillTx/>
                <a:latin typeface="+mj-lt"/>
                <a:ea typeface="+mn-ea"/>
                <a:cs typeface="Arial" panose="020B0604020202020204" pitchFamily="34" charset="0"/>
              </a:rPr>
              <a:t>Hermelin</a:t>
            </a:r>
            <a:endParaRPr kumimoji="0" lang="en-US" sz="1400" b="1" i="0" u="none" strike="noStrike" kern="0" cap="none" spc="0" normalizeH="0" baseline="0" noProof="0" dirty="0">
              <a:ln>
                <a:noFill/>
              </a:ln>
              <a:solidFill>
                <a:srgbClr val="0070AD"/>
              </a:solidFill>
              <a:effectLst/>
              <a:uLnTx/>
              <a:uFillTx/>
              <a:latin typeface="+mj-lt"/>
              <a:ea typeface="+mn-ea"/>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24146"/>
                </a:solidFill>
                <a:effectLst/>
                <a:uLnTx/>
                <a:uFillTx/>
                <a:latin typeface="+mj-lt"/>
                <a:ea typeface="+mn-ea"/>
                <a:cs typeface="Arial" panose="020B0604020202020204" pitchFamily="34" charset="0"/>
              </a:rPr>
              <a:t>Group Chairman and CEO</a:t>
            </a:r>
          </a:p>
        </p:txBody>
      </p:sp>
      <p:cxnSp>
        <p:nvCxnSpPr>
          <p:cNvPr id="142" name="Conector reto 24">
            <a:extLst>
              <a:ext uri="{FF2B5EF4-FFF2-40B4-BE49-F238E27FC236}">
                <a16:creationId xmlns:a16="http://schemas.microsoft.com/office/drawing/2014/main" id="{8A726FFE-CACC-46DA-A616-2A8C8C56C814}"/>
              </a:ext>
            </a:extLst>
          </p:cNvPr>
          <p:cNvCxnSpPr>
            <a:stCxn id="128" idx="4"/>
          </p:cNvCxnSpPr>
          <p:nvPr/>
        </p:nvCxnSpPr>
        <p:spPr>
          <a:xfrm>
            <a:off x="4514112" y="2329434"/>
            <a:ext cx="0" cy="63483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grpSp>
        <p:nvGrpSpPr>
          <p:cNvPr id="143" name="Grupo 52">
            <a:extLst>
              <a:ext uri="{FF2B5EF4-FFF2-40B4-BE49-F238E27FC236}">
                <a16:creationId xmlns:a16="http://schemas.microsoft.com/office/drawing/2014/main" id="{89F6A153-041D-48C0-A593-BFF29AA3C005}"/>
              </a:ext>
            </a:extLst>
          </p:cNvPr>
          <p:cNvGrpSpPr/>
          <p:nvPr/>
        </p:nvGrpSpPr>
        <p:grpSpPr>
          <a:xfrm>
            <a:off x="1113979" y="2964269"/>
            <a:ext cx="6670880" cy="495055"/>
            <a:chOff x="856165" y="2964264"/>
            <a:chExt cx="6670880" cy="495055"/>
          </a:xfrm>
        </p:grpSpPr>
        <p:cxnSp>
          <p:nvCxnSpPr>
            <p:cNvPr id="144" name="Conector reto 26">
              <a:extLst>
                <a:ext uri="{FF2B5EF4-FFF2-40B4-BE49-F238E27FC236}">
                  <a16:creationId xmlns:a16="http://schemas.microsoft.com/office/drawing/2014/main" id="{E09BBD96-253F-44D4-8169-04D3E13B2D5B}"/>
                </a:ext>
              </a:extLst>
            </p:cNvPr>
            <p:cNvCxnSpPr/>
            <p:nvPr/>
          </p:nvCxnSpPr>
          <p:spPr>
            <a:xfrm>
              <a:off x="4838566" y="2964264"/>
              <a:ext cx="0" cy="4950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45" name="Conector reto 27">
              <a:extLst>
                <a:ext uri="{FF2B5EF4-FFF2-40B4-BE49-F238E27FC236}">
                  <a16:creationId xmlns:a16="http://schemas.microsoft.com/office/drawing/2014/main" id="{0414E768-A53F-4E08-AD55-26252E01DCEF}"/>
                </a:ext>
              </a:extLst>
            </p:cNvPr>
            <p:cNvCxnSpPr/>
            <p:nvPr/>
          </p:nvCxnSpPr>
          <p:spPr>
            <a:xfrm>
              <a:off x="6184255" y="2964264"/>
              <a:ext cx="0" cy="4950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46" name="Conector reto 28">
              <a:extLst>
                <a:ext uri="{FF2B5EF4-FFF2-40B4-BE49-F238E27FC236}">
                  <a16:creationId xmlns:a16="http://schemas.microsoft.com/office/drawing/2014/main" id="{561FA5C4-08F5-4643-A779-DD9820F5086C}"/>
                </a:ext>
              </a:extLst>
            </p:cNvPr>
            <p:cNvCxnSpPr/>
            <p:nvPr/>
          </p:nvCxnSpPr>
          <p:spPr>
            <a:xfrm>
              <a:off x="7527045" y="2964264"/>
              <a:ext cx="0" cy="4950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47" name="Conector reto 29">
              <a:extLst>
                <a:ext uri="{FF2B5EF4-FFF2-40B4-BE49-F238E27FC236}">
                  <a16:creationId xmlns:a16="http://schemas.microsoft.com/office/drawing/2014/main" id="{CF192DD7-32B5-475D-9053-80AE06884886}"/>
                </a:ext>
              </a:extLst>
            </p:cNvPr>
            <p:cNvCxnSpPr/>
            <p:nvPr/>
          </p:nvCxnSpPr>
          <p:spPr>
            <a:xfrm>
              <a:off x="3512767" y="2964264"/>
              <a:ext cx="0" cy="4950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48" name="Conector reto 30">
              <a:extLst>
                <a:ext uri="{FF2B5EF4-FFF2-40B4-BE49-F238E27FC236}">
                  <a16:creationId xmlns:a16="http://schemas.microsoft.com/office/drawing/2014/main" id="{7F3EBE99-7347-48E8-BDB7-EC3DE68D7950}"/>
                </a:ext>
              </a:extLst>
            </p:cNvPr>
            <p:cNvCxnSpPr/>
            <p:nvPr/>
          </p:nvCxnSpPr>
          <p:spPr>
            <a:xfrm>
              <a:off x="2159343" y="2964264"/>
              <a:ext cx="0" cy="4950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49" name="Conector reto 31">
              <a:extLst>
                <a:ext uri="{FF2B5EF4-FFF2-40B4-BE49-F238E27FC236}">
                  <a16:creationId xmlns:a16="http://schemas.microsoft.com/office/drawing/2014/main" id="{FEE03009-9965-4373-B7C3-54217728ADC8}"/>
                </a:ext>
              </a:extLst>
            </p:cNvPr>
            <p:cNvCxnSpPr/>
            <p:nvPr/>
          </p:nvCxnSpPr>
          <p:spPr>
            <a:xfrm>
              <a:off x="856165" y="2964264"/>
              <a:ext cx="0" cy="4950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grpSp>
      <p:cxnSp>
        <p:nvCxnSpPr>
          <p:cNvPr id="150" name="Conector reto 32">
            <a:extLst>
              <a:ext uri="{FF2B5EF4-FFF2-40B4-BE49-F238E27FC236}">
                <a16:creationId xmlns:a16="http://schemas.microsoft.com/office/drawing/2014/main" id="{D3F947A1-56E0-4023-9A25-805A0BF10EAF}"/>
              </a:ext>
            </a:extLst>
          </p:cNvPr>
          <p:cNvCxnSpPr/>
          <p:nvPr/>
        </p:nvCxnSpPr>
        <p:spPr>
          <a:xfrm>
            <a:off x="1098400" y="2964264"/>
            <a:ext cx="6703131"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Group Executive Board (GEB) </a:t>
            </a:r>
            <a:br>
              <a:rPr lang="en-US" dirty="0"/>
            </a:br>
            <a:r>
              <a:rPr lang="en-US" sz="2800" dirty="0"/>
              <a:t>(As of January 2018)</a:t>
            </a:r>
          </a:p>
        </p:txBody>
      </p:sp>
      <p:sp>
        <p:nvSpPr>
          <p:cNvPr id="21" name="Retângulo 43">
            <a:extLst>
              <a:ext uri="{FF2B5EF4-FFF2-40B4-BE49-F238E27FC236}">
                <a16:creationId xmlns:a16="http://schemas.microsoft.com/office/drawing/2014/main" id="{25FC8637-25BD-4C09-AF25-56B4243DAB3D}"/>
              </a:ext>
            </a:extLst>
          </p:cNvPr>
          <p:cNvSpPr/>
          <p:nvPr/>
        </p:nvSpPr>
        <p:spPr>
          <a:xfrm>
            <a:off x="11796553" y="6650661"/>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46</a:t>
            </a:fld>
            <a:endParaRPr lang="en-US" sz="800" dirty="0">
              <a:solidFill>
                <a:schemeClr val="bg1"/>
              </a:solidFill>
              <a:cs typeface="Arial" panose="020B0604020202020204" pitchFamily="34" charset="0"/>
            </a:endParaRPr>
          </a:p>
        </p:txBody>
      </p:sp>
      <p:sp>
        <p:nvSpPr>
          <p:cNvPr id="22"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57"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November 2017</a:t>
            </a:r>
          </a:p>
        </p:txBody>
      </p:sp>
      <p:pic>
        <p:nvPicPr>
          <p:cNvPr id="36" name="Picture 199">
            <a:extLst>
              <a:ext uri="{FF2B5EF4-FFF2-40B4-BE49-F238E27FC236}">
                <a16:creationId xmlns:a16="http://schemas.microsoft.com/office/drawing/2014/main" id="{A0068E29-4315-4315-9056-FD67CECB94B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8480"/>
          <a:stretch/>
        </p:blipFill>
        <p:spPr>
          <a:xfrm>
            <a:off x="5894741" y="3467139"/>
            <a:ext cx="1102909" cy="1177602"/>
          </a:xfrm>
          <a:prstGeom prst="ellipse">
            <a:avLst/>
          </a:prstGeom>
        </p:spPr>
      </p:pic>
      <p:sp>
        <p:nvSpPr>
          <p:cNvPr id="139" name="Elipse 21">
            <a:extLst>
              <a:ext uri="{FF2B5EF4-FFF2-40B4-BE49-F238E27FC236}">
                <a16:creationId xmlns:a16="http://schemas.microsoft.com/office/drawing/2014/main" id="{C095365B-AD88-47A5-A6AD-7F99961DFBE0}"/>
              </a:ext>
            </a:extLst>
          </p:cNvPr>
          <p:cNvSpPr/>
          <p:nvPr/>
        </p:nvSpPr>
        <p:spPr>
          <a:xfrm>
            <a:off x="5851519" y="3475528"/>
            <a:ext cx="1181100" cy="1181100"/>
          </a:xfrm>
          <a:prstGeom prst="ellipse">
            <a:avLst/>
          </a:prstGeom>
          <a:noFill/>
          <a:ln w="76200">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Arial"/>
              <a:ea typeface="+mn-ea"/>
              <a:cs typeface="+mn-cs"/>
            </a:endParaRPr>
          </a:p>
        </p:txBody>
      </p:sp>
    </p:spTree>
    <p:extLst>
      <p:ext uri="{BB962C8B-B14F-4D97-AF65-F5344CB8AC3E}">
        <p14:creationId xmlns:p14="http://schemas.microsoft.com/office/powerpoint/2010/main" val="2966701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Group </a:t>
            </a:r>
            <a:r>
              <a:rPr lang="fr-FR" dirty="0" err="1"/>
              <a:t>Executive</a:t>
            </a:r>
            <a:r>
              <a:rPr lang="fr-FR" dirty="0"/>
              <a:t> </a:t>
            </a:r>
            <a:r>
              <a:rPr lang="fr-FR" dirty="0" err="1"/>
              <a:t>Committee</a:t>
            </a:r>
            <a:r>
              <a:rPr lang="fr-FR" dirty="0"/>
              <a:t> (GEC)</a:t>
            </a:r>
            <a:br>
              <a:rPr lang="fr-FR" dirty="0"/>
            </a:br>
            <a:r>
              <a:rPr lang="fr-FR" sz="2800" dirty="0"/>
              <a:t>(As of </a:t>
            </a:r>
            <a:r>
              <a:rPr lang="fr-FR" sz="2800" dirty="0" err="1"/>
              <a:t>January</a:t>
            </a:r>
            <a:r>
              <a:rPr lang="fr-FR" sz="2800" dirty="0"/>
              <a:t> 2018) </a:t>
            </a:r>
            <a:endParaRPr lang="fr-FR" dirty="0"/>
          </a:p>
        </p:txBody>
      </p:sp>
      <p:grpSp>
        <p:nvGrpSpPr>
          <p:cNvPr id="55" name="Group 164">
            <a:extLst>
              <a:ext uri="{FF2B5EF4-FFF2-40B4-BE49-F238E27FC236}">
                <a16:creationId xmlns:a16="http://schemas.microsoft.com/office/drawing/2014/main" id="{56D903EB-D2A8-4F8D-BDDE-4A4E4BB9A0F1}"/>
              </a:ext>
            </a:extLst>
          </p:cNvPr>
          <p:cNvGrpSpPr/>
          <p:nvPr/>
        </p:nvGrpSpPr>
        <p:grpSpPr>
          <a:xfrm>
            <a:off x="1829987" y="2023268"/>
            <a:ext cx="8211714" cy="3346588"/>
            <a:chOff x="2989686" y="2283505"/>
            <a:chExt cx="10254600" cy="3346588"/>
          </a:xfrm>
        </p:grpSpPr>
        <p:cxnSp>
          <p:nvCxnSpPr>
            <p:cNvPr id="192" name="Straight Connector 300">
              <a:extLst>
                <a:ext uri="{FF2B5EF4-FFF2-40B4-BE49-F238E27FC236}">
                  <a16:creationId xmlns:a16="http://schemas.microsoft.com/office/drawing/2014/main" id="{19E5F61B-1A84-4763-863C-9B310E9E33A7}"/>
                </a:ext>
              </a:extLst>
            </p:cNvPr>
            <p:cNvCxnSpPr/>
            <p:nvPr/>
          </p:nvCxnSpPr>
          <p:spPr>
            <a:xfrm>
              <a:off x="2989686" y="3963631"/>
              <a:ext cx="873060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3" name="Rectangle 2732">
              <a:extLst>
                <a:ext uri="{FF2B5EF4-FFF2-40B4-BE49-F238E27FC236}">
                  <a16:creationId xmlns:a16="http://schemas.microsoft.com/office/drawing/2014/main" id="{5DE7EBAB-0BCF-4994-BC2C-3AD696E74EBA}"/>
                </a:ext>
              </a:extLst>
            </p:cNvPr>
            <p:cNvSpPr/>
            <p:nvPr/>
          </p:nvSpPr>
          <p:spPr>
            <a:xfrm>
              <a:off x="2989686" y="2283505"/>
              <a:ext cx="10254600" cy="3346588"/>
            </a:xfrm>
            <a:custGeom>
              <a:avLst/>
              <a:gdLst>
                <a:gd name="connsiteX0" fmla="*/ 0 w 10634384"/>
                <a:gd name="connsiteY0" fmla="*/ 0 h 3342861"/>
                <a:gd name="connsiteX1" fmla="*/ 10634384 w 10634384"/>
                <a:gd name="connsiteY1" fmla="*/ 0 h 3342861"/>
                <a:gd name="connsiteX2" fmla="*/ 10634384 w 10634384"/>
                <a:gd name="connsiteY2" fmla="*/ 3342861 h 3342861"/>
                <a:gd name="connsiteX3" fmla="*/ 0 w 10634384"/>
                <a:gd name="connsiteY3" fmla="*/ 3342861 h 3342861"/>
                <a:gd name="connsiteX4" fmla="*/ 0 w 10634384"/>
                <a:gd name="connsiteY4" fmla="*/ 0 h 3342861"/>
                <a:gd name="connsiteX0" fmla="*/ 10634384 w 10725824"/>
                <a:gd name="connsiteY0" fmla="*/ 3342861 h 3434301"/>
                <a:gd name="connsiteX1" fmla="*/ 0 w 10725824"/>
                <a:gd name="connsiteY1" fmla="*/ 3342861 h 3434301"/>
                <a:gd name="connsiteX2" fmla="*/ 0 w 10725824"/>
                <a:gd name="connsiteY2" fmla="*/ 0 h 3434301"/>
                <a:gd name="connsiteX3" fmla="*/ 10634384 w 10725824"/>
                <a:gd name="connsiteY3" fmla="*/ 0 h 3434301"/>
                <a:gd name="connsiteX4" fmla="*/ 10725824 w 10725824"/>
                <a:gd name="connsiteY4" fmla="*/ 3434301 h 3434301"/>
                <a:gd name="connsiteX0" fmla="*/ 10634384 w 10634384"/>
                <a:gd name="connsiteY0" fmla="*/ 3342861 h 3342861"/>
                <a:gd name="connsiteX1" fmla="*/ 0 w 10634384"/>
                <a:gd name="connsiteY1" fmla="*/ 3342861 h 3342861"/>
                <a:gd name="connsiteX2" fmla="*/ 0 w 10634384"/>
                <a:gd name="connsiteY2" fmla="*/ 0 h 3342861"/>
                <a:gd name="connsiteX3" fmla="*/ 10634384 w 10634384"/>
                <a:gd name="connsiteY3" fmla="*/ 0 h 3342861"/>
                <a:gd name="connsiteX0" fmla="*/ 10634384 w 10634384"/>
                <a:gd name="connsiteY0" fmla="*/ 3356113 h 3356113"/>
                <a:gd name="connsiteX1" fmla="*/ 0 w 10634384"/>
                <a:gd name="connsiteY1" fmla="*/ 3356113 h 3356113"/>
                <a:gd name="connsiteX2" fmla="*/ 0 w 10634384"/>
                <a:gd name="connsiteY2" fmla="*/ 13252 h 3356113"/>
                <a:gd name="connsiteX3" fmla="*/ 9004367 w 10634384"/>
                <a:gd name="connsiteY3" fmla="*/ 0 h 3356113"/>
                <a:gd name="connsiteX0" fmla="*/ 10634384 w 10634384"/>
                <a:gd name="connsiteY0" fmla="*/ 3346588 h 3346588"/>
                <a:gd name="connsiteX1" fmla="*/ 0 w 10634384"/>
                <a:gd name="connsiteY1" fmla="*/ 3346588 h 3346588"/>
                <a:gd name="connsiteX2" fmla="*/ 0 w 10634384"/>
                <a:gd name="connsiteY2" fmla="*/ 3727 h 3346588"/>
                <a:gd name="connsiteX3" fmla="*/ 9004367 w 10634384"/>
                <a:gd name="connsiteY3" fmla="*/ 0 h 3346588"/>
              </a:gdLst>
              <a:ahLst/>
              <a:cxnLst>
                <a:cxn ang="0">
                  <a:pos x="connsiteX0" y="connsiteY0"/>
                </a:cxn>
                <a:cxn ang="0">
                  <a:pos x="connsiteX1" y="connsiteY1"/>
                </a:cxn>
                <a:cxn ang="0">
                  <a:pos x="connsiteX2" y="connsiteY2"/>
                </a:cxn>
                <a:cxn ang="0">
                  <a:pos x="connsiteX3" y="connsiteY3"/>
                </a:cxn>
              </a:cxnLst>
              <a:rect l="l" t="t" r="r" b="b"/>
              <a:pathLst>
                <a:path w="10634384" h="3346588">
                  <a:moveTo>
                    <a:pt x="10634384" y="3346588"/>
                  </a:moveTo>
                  <a:lnTo>
                    <a:pt x="0" y="3346588"/>
                  </a:lnTo>
                  <a:lnTo>
                    <a:pt x="0" y="3727"/>
                  </a:lnTo>
                  <a:lnTo>
                    <a:pt x="9004367" y="0"/>
                  </a:lnTo>
                </a:path>
              </a:pathLst>
            </a:cu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sp>
        <p:nvSpPr>
          <p:cNvPr id="56" name="ZoneTexte 133">
            <a:extLst>
              <a:ext uri="{FF2B5EF4-FFF2-40B4-BE49-F238E27FC236}">
                <a16:creationId xmlns:a16="http://schemas.microsoft.com/office/drawing/2014/main" id="{2CC5E69F-0E83-40CA-975D-F737FD195B6F}"/>
              </a:ext>
            </a:extLst>
          </p:cNvPr>
          <p:cNvSpPr txBox="1"/>
          <p:nvPr/>
        </p:nvSpPr>
        <p:spPr>
          <a:xfrm rot="16200000">
            <a:off x="1066850" y="1970623"/>
            <a:ext cx="1208664"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410766" hangingPunct="0"/>
            <a:r>
              <a:rPr lang="en-US" sz="1200" b="1" dirty="0">
                <a:solidFill>
                  <a:schemeClr val="accent2"/>
                </a:solidFill>
              </a:rPr>
              <a:t>GEB members</a:t>
            </a:r>
            <a:endParaRPr lang="en-US" sz="1200" b="1" dirty="0">
              <a:solidFill>
                <a:schemeClr val="accent2"/>
              </a:solidFill>
              <a:sym typeface="Helvetica Light"/>
            </a:endParaRPr>
          </a:p>
        </p:txBody>
      </p:sp>
      <p:sp>
        <p:nvSpPr>
          <p:cNvPr id="57" name="ZoneTexte 135">
            <a:extLst>
              <a:ext uri="{FF2B5EF4-FFF2-40B4-BE49-F238E27FC236}">
                <a16:creationId xmlns:a16="http://schemas.microsoft.com/office/drawing/2014/main" id="{DB76D11A-1133-4241-8AB2-A4CA56E49559}"/>
              </a:ext>
            </a:extLst>
          </p:cNvPr>
          <p:cNvSpPr txBox="1"/>
          <p:nvPr/>
        </p:nvSpPr>
        <p:spPr>
          <a:xfrm rot="16200000">
            <a:off x="891705" y="5266049"/>
            <a:ext cx="1481175"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410766" hangingPunct="0"/>
            <a:r>
              <a:rPr lang="en-US" sz="1200" b="1" dirty="0">
                <a:solidFill>
                  <a:schemeClr val="accent2"/>
                </a:solidFill>
              </a:rPr>
              <a:t>Central functions</a:t>
            </a:r>
            <a:endParaRPr lang="en-US" sz="1200" b="1" dirty="0">
              <a:solidFill>
                <a:schemeClr val="accent2"/>
              </a:solidFill>
              <a:sym typeface="Helvetica Light"/>
            </a:endParaRPr>
          </a:p>
        </p:txBody>
      </p:sp>
      <p:sp>
        <p:nvSpPr>
          <p:cNvPr id="58" name="Rectangle 57">
            <a:extLst>
              <a:ext uri="{FF2B5EF4-FFF2-40B4-BE49-F238E27FC236}">
                <a16:creationId xmlns:a16="http://schemas.microsoft.com/office/drawing/2014/main" id="{41341C1B-A631-4FB1-A8C3-56207EF9000B}"/>
              </a:ext>
            </a:extLst>
          </p:cNvPr>
          <p:cNvSpPr>
            <a:spLocks/>
          </p:cNvSpPr>
          <p:nvPr/>
        </p:nvSpPr>
        <p:spPr>
          <a:xfrm>
            <a:off x="2336665"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59" name="Picture 168">
            <a:extLst>
              <a:ext uri="{FF2B5EF4-FFF2-40B4-BE49-F238E27FC236}">
                <a16:creationId xmlns:a16="http://schemas.microsoft.com/office/drawing/2014/main" id="{5214A633-B475-4F42-BBF5-4044CA73CE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363" y="1742643"/>
            <a:ext cx="548640" cy="640080"/>
          </a:xfrm>
          <a:prstGeom prst="rect">
            <a:avLst/>
          </a:prstGeom>
        </p:spPr>
      </p:pic>
      <p:sp>
        <p:nvSpPr>
          <p:cNvPr id="60" name="ZoneTexte 133">
            <a:extLst>
              <a:ext uri="{FF2B5EF4-FFF2-40B4-BE49-F238E27FC236}">
                <a16:creationId xmlns:a16="http://schemas.microsoft.com/office/drawing/2014/main" id="{87BE4D7B-C51D-48E9-A0DA-C131E98D2BA9}"/>
              </a:ext>
            </a:extLst>
          </p:cNvPr>
          <p:cNvSpPr txBox="1"/>
          <p:nvPr/>
        </p:nvSpPr>
        <p:spPr>
          <a:xfrm rot="16200000">
            <a:off x="1195891" y="3618559"/>
            <a:ext cx="95058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410766" hangingPunct="0"/>
            <a:r>
              <a:rPr lang="en-US" sz="1200" b="1" dirty="0">
                <a:solidFill>
                  <a:schemeClr val="accent2"/>
                </a:solidFill>
              </a:rPr>
              <a:t>Operations</a:t>
            </a:r>
          </a:p>
        </p:txBody>
      </p:sp>
      <p:sp>
        <p:nvSpPr>
          <p:cNvPr id="61" name="Rectangle 60">
            <a:extLst>
              <a:ext uri="{FF2B5EF4-FFF2-40B4-BE49-F238E27FC236}">
                <a16:creationId xmlns:a16="http://schemas.microsoft.com/office/drawing/2014/main" id="{EF065F17-7755-4892-9A7F-09F65E8D9012}"/>
              </a:ext>
            </a:extLst>
          </p:cNvPr>
          <p:cNvSpPr>
            <a:spLocks/>
          </p:cNvSpPr>
          <p:nvPr/>
        </p:nvSpPr>
        <p:spPr>
          <a:xfrm>
            <a:off x="2336665"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2" name="Rectangle 61">
            <a:extLst>
              <a:ext uri="{FF2B5EF4-FFF2-40B4-BE49-F238E27FC236}">
                <a16:creationId xmlns:a16="http://schemas.microsoft.com/office/drawing/2014/main" id="{FB726910-0CC6-4878-8B2D-8DB7CD65492A}"/>
              </a:ext>
            </a:extLst>
          </p:cNvPr>
          <p:cNvSpPr>
            <a:spLocks/>
          </p:cNvSpPr>
          <p:nvPr/>
        </p:nvSpPr>
        <p:spPr>
          <a:xfrm>
            <a:off x="2336665"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3" name="Rectangle 62">
            <a:extLst>
              <a:ext uri="{FF2B5EF4-FFF2-40B4-BE49-F238E27FC236}">
                <a16:creationId xmlns:a16="http://schemas.microsoft.com/office/drawing/2014/main" id="{EDD424F5-665D-41DA-846B-10DA4D859A04}"/>
              </a:ext>
            </a:extLst>
          </p:cNvPr>
          <p:cNvSpPr>
            <a:spLocks/>
          </p:cNvSpPr>
          <p:nvPr/>
        </p:nvSpPr>
        <p:spPr>
          <a:xfrm>
            <a:off x="3371812"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4" name="Rectangle 63">
            <a:extLst>
              <a:ext uri="{FF2B5EF4-FFF2-40B4-BE49-F238E27FC236}">
                <a16:creationId xmlns:a16="http://schemas.microsoft.com/office/drawing/2014/main" id="{6CF06E5E-0EFB-4882-9DBA-34266D443B2F}"/>
              </a:ext>
            </a:extLst>
          </p:cNvPr>
          <p:cNvSpPr>
            <a:spLocks/>
          </p:cNvSpPr>
          <p:nvPr/>
        </p:nvSpPr>
        <p:spPr>
          <a:xfrm>
            <a:off x="3371812"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5" name="Rectangle 64">
            <a:extLst>
              <a:ext uri="{FF2B5EF4-FFF2-40B4-BE49-F238E27FC236}">
                <a16:creationId xmlns:a16="http://schemas.microsoft.com/office/drawing/2014/main" id="{2D48E8CE-7534-40E9-A696-F429424F1AD4}"/>
              </a:ext>
            </a:extLst>
          </p:cNvPr>
          <p:cNvSpPr>
            <a:spLocks/>
          </p:cNvSpPr>
          <p:nvPr/>
        </p:nvSpPr>
        <p:spPr>
          <a:xfrm>
            <a:off x="3371812"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6" name="Rectangle 65">
            <a:extLst>
              <a:ext uri="{FF2B5EF4-FFF2-40B4-BE49-F238E27FC236}">
                <a16:creationId xmlns:a16="http://schemas.microsoft.com/office/drawing/2014/main" id="{F2659347-5767-4774-9CC9-952D1DDCBA88}"/>
              </a:ext>
            </a:extLst>
          </p:cNvPr>
          <p:cNvSpPr>
            <a:spLocks/>
          </p:cNvSpPr>
          <p:nvPr/>
        </p:nvSpPr>
        <p:spPr>
          <a:xfrm>
            <a:off x="4411841"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7" name="Rectangle 66">
            <a:extLst>
              <a:ext uri="{FF2B5EF4-FFF2-40B4-BE49-F238E27FC236}">
                <a16:creationId xmlns:a16="http://schemas.microsoft.com/office/drawing/2014/main" id="{0165327F-861A-4B3B-8F44-09B3306B0A79}"/>
              </a:ext>
            </a:extLst>
          </p:cNvPr>
          <p:cNvSpPr>
            <a:spLocks/>
          </p:cNvSpPr>
          <p:nvPr/>
        </p:nvSpPr>
        <p:spPr>
          <a:xfrm>
            <a:off x="4411841"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8" name="Rectangle 67">
            <a:extLst>
              <a:ext uri="{FF2B5EF4-FFF2-40B4-BE49-F238E27FC236}">
                <a16:creationId xmlns:a16="http://schemas.microsoft.com/office/drawing/2014/main" id="{6741C6F4-C23D-4199-B368-9B81E1F28E9F}"/>
              </a:ext>
            </a:extLst>
          </p:cNvPr>
          <p:cNvSpPr>
            <a:spLocks/>
          </p:cNvSpPr>
          <p:nvPr/>
        </p:nvSpPr>
        <p:spPr>
          <a:xfrm>
            <a:off x="4411841"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69" name="Rectangle 68">
            <a:extLst>
              <a:ext uri="{FF2B5EF4-FFF2-40B4-BE49-F238E27FC236}">
                <a16:creationId xmlns:a16="http://schemas.microsoft.com/office/drawing/2014/main" id="{A3C4B73B-9FFE-4D56-B251-6835FCCD26B9}"/>
              </a:ext>
            </a:extLst>
          </p:cNvPr>
          <p:cNvSpPr>
            <a:spLocks/>
          </p:cNvSpPr>
          <p:nvPr/>
        </p:nvSpPr>
        <p:spPr>
          <a:xfrm>
            <a:off x="5511798"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70" name="Rectangle 69">
            <a:extLst>
              <a:ext uri="{FF2B5EF4-FFF2-40B4-BE49-F238E27FC236}">
                <a16:creationId xmlns:a16="http://schemas.microsoft.com/office/drawing/2014/main" id="{40F1757E-32D2-4B0C-9D6C-5B93C3ED9EDF}"/>
              </a:ext>
            </a:extLst>
          </p:cNvPr>
          <p:cNvSpPr>
            <a:spLocks/>
          </p:cNvSpPr>
          <p:nvPr/>
        </p:nvSpPr>
        <p:spPr>
          <a:xfrm>
            <a:off x="5511798"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71" name="Picture 180">
            <a:extLst>
              <a:ext uri="{FF2B5EF4-FFF2-40B4-BE49-F238E27FC236}">
                <a16:creationId xmlns:a16="http://schemas.microsoft.com/office/drawing/2014/main" id="{0B029F5B-8812-4C01-B01D-A9AB26F035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9496" y="3390579"/>
            <a:ext cx="548640" cy="640080"/>
          </a:xfrm>
          <a:prstGeom prst="rect">
            <a:avLst/>
          </a:prstGeom>
        </p:spPr>
      </p:pic>
      <p:sp>
        <p:nvSpPr>
          <p:cNvPr id="72" name="Rectangle 71">
            <a:extLst>
              <a:ext uri="{FF2B5EF4-FFF2-40B4-BE49-F238E27FC236}">
                <a16:creationId xmlns:a16="http://schemas.microsoft.com/office/drawing/2014/main" id="{7F9DB6A6-08EA-4672-9E47-BD6F27333E2F}"/>
              </a:ext>
            </a:extLst>
          </p:cNvPr>
          <p:cNvSpPr>
            <a:spLocks/>
          </p:cNvSpPr>
          <p:nvPr/>
        </p:nvSpPr>
        <p:spPr>
          <a:xfrm>
            <a:off x="5511798"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73" name="Rectangle 72">
            <a:extLst>
              <a:ext uri="{FF2B5EF4-FFF2-40B4-BE49-F238E27FC236}">
                <a16:creationId xmlns:a16="http://schemas.microsoft.com/office/drawing/2014/main" id="{61A5020A-A2D2-471C-90D4-20D229379666}"/>
              </a:ext>
            </a:extLst>
          </p:cNvPr>
          <p:cNvSpPr>
            <a:spLocks/>
          </p:cNvSpPr>
          <p:nvPr/>
        </p:nvSpPr>
        <p:spPr>
          <a:xfrm>
            <a:off x="6545441"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74" name="Picture 183">
            <a:extLst>
              <a:ext uri="{FF2B5EF4-FFF2-40B4-BE49-F238E27FC236}">
                <a16:creationId xmlns:a16="http://schemas.microsoft.com/office/drawing/2014/main" id="{4FE4532C-B188-423F-8C3D-807F73BE4A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139" y="1742643"/>
            <a:ext cx="548640" cy="640080"/>
          </a:xfrm>
          <a:prstGeom prst="rect">
            <a:avLst/>
          </a:prstGeom>
          <a:solidFill>
            <a:schemeClr val="bg2"/>
          </a:solidFill>
        </p:spPr>
      </p:pic>
      <p:sp>
        <p:nvSpPr>
          <p:cNvPr id="75" name="Rectangle 74">
            <a:extLst>
              <a:ext uri="{FF2B5EF4-FFF2-40B4-BE49-F238E27FC236}">
                <a16:creationId xmlns:a16="http://schemas.microsoft.com/office/drawing/2014/main" id="{8983A69C-8AB3-4CC5-B345-A874C9B7ADE3}"/>
              </a:ext>
            </a:extLst>
          </p:cNvPr>
          <p:cNvSpPr>
            <a:spLocks/>
          </p:cNvSpPr>
          <p:nvPr/>
        </p:nvSpPr>
        <p:spPr>
          <a:xfrm>
            <a:off x="6545441"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76" name="Rectangle 75">
            <a:extLst>
              <a:ext uri="{FF2B5EF4-FFF2-40B4-BE49-F238E27FC236}">
                <a16:creationId xmlns:a16="http://schemas.microsoft.com/office/drawing/2014/main" id="{4B4CF4BE-5DC2-4825-A2FB-0E64A25EA4EC}"/>
              </a:ext>
            </a:extLst>
          </p:cNvPr>
          <p:cNvSpPr>
            <a:spLocks/>
          </p:cNvSpPr>
          <p:nvPr/>
        </p:nvSpPr>
        <p:spPr>
          <a:xfrm>
            <a:off x="6545441"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77" name="Picture 186">
            <a:extLst>
              <a:ext uri="{FF2B5EF4-FFF2-40B4-BE49-F238E27FC236}">
                <a16:creationId xmlns:a16="http://schemas.microsoft.com/office/drawing/2014/main" id="{886E8522-528D-47AC-A7AC-5825D8F2099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24695"/>
          <a:stretch/>
        </p:blipFill>
        <p:spPr>
          <a:xfrm>
            <a:off x="6545441" y="5114025"/>
            <a:ext cx="564036" cy="640080"/>
          </a:xfrm>
          <a:prstGeom prst="rect">
            <a:avLst/>
          </a:prstGeom>
        </p:spPr>
      </p:pic>
      <p:sp>
        <p:nvSpPr>
          <p:cNvPr id="78" name="Rectangle 77">
            <a:extLst>
              <a:ext uri="{FF2B5EF4-FFF2-40B4-BE49-F238E27FC236}">
                <a16:creationId xmlns:a16="http://schemas.microsoft.com/office/drawing/2014/main" id="{9D415C8E-3EBA-4425-9B25-3E0D1D0012A0}"/>
              </a:ext>
            </a:extLst>
          </p:cNvPr>
          <p:cNvSpPr>
            <a:spLocks/>
          </p:cNvSpPr>
          <p:nvPr/>
        </p:nvSpPr>
        <p:spPr>
          <a:xfrm>
            <a:off x="7638562"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79" name="Rectangle 78">
            <a:extLst>
              <a:ext uri="{FF2B5EF4-FFF2-40B4-BE49-F238E27FC236}">
                <a16:creationId xmlns:a16="http://schemas.microsoft.com/office/drawing/2014/main" id="{D400F107-2F07-4DBF-9FF4-2B6551847A95}"/>
              </a:ext>
            </a:extLst>
          </p:cNvPr>
          <p:cNvSpPr>
            <a:spLocks/>
          </p:cNvSpPr>
          <p:nvPr/>
        </p:nvSpPr>
        <p:spPr>
          <a:xfrm>
            <a:off x="7638562"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80" name="Picture 189">
            <a:extLst>
              <a:ext uri="{FF2B5EF4-FFF2-40B4-BE49-F238E27FC236}">
                <a16:creationId xmlns:a16="http://schemas.microsoft.com/office/drawing/2014/main" id="{B19F704A-472B-4CF0-AA6E-172362407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6260" y="3390579"/>
            <a:ext cx="548640" cy="640080"/>
          </a:xfrm>
          <a:prstGeom prst="rect">
            <a:avLst/>
          </a:prstGeom>
          <a:solidFill>
            <a:schemeClr val="bg2"/>
          </a:solidFill>
        </p:spPr>
      </p:pic>
      <p:sp>
        <p:nvSpPr>
          <p:cNvPr id="81" name="Rectangle 80">
            <a:extLst>
              <a:ext uri="{FF2B5EF4-FFF2-40B4-BE49-F238E27FC236}">
                <a16:creationId xmlns:a16="http://schemas.microsoft.com/office/drawing/2014/main" id="{0E763CD5-F713-41B2-BD53-C9ADD1AA265D}"/>
              </a:ext>
            </a:extLst>
          </p:cNvPr>
          <p:cNvSpPr>
            <a:spLocks/>
          </p:cNvSpPr>
          <p:nvPr/>
        </p:nvSpPr>
        <p:spPr>
          <a:xfrm>
            <a:off x="7638562"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82" name="Picture 191">
            <a:extLst>
              <a:ext uri="{FF2B5EF4-FFF2-40B4-BE49-F238E27FC236}">
                <a16:creationId xmlns:a16="http://schemas.microsoft.com/office/drawing/2014/main" id="{5860DB9D-4124-46D3-B814-BB3F791061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6260" y="5114025"/>
            <a:ext cx="548640" cy="640080"/>
          </a:xfrm>
          <a:prstGeom prst="rect">
            <a:avLst/>
          </a:prstGeom>
        </p:spPr>
      </p:pic>
      <p:sp>
        <p:nvSpPr>
          <p:cNvPr id="83" name="Rectangle 82">
            <a:extLst>
              <a:ext uri="{FF2B5EF4-FFF2-40B4-BE49-F238E27FC236}">
                <a16:creationId xmlns:a16="http://schemas.microsoft.com/office/drawing/2014/main" id="{E415EC68-BA89-476C-9D9C-0E02C9CE251A}"/>
              </a:ext>
            </a:extLst>
          </p:cNvPr>
          <p:cNvSpPr>
            <a:spLocks/>
          </p:cNvSpPr>
          <p:nvPr/>
        </p:nvSpPr>
        <p:spPr>
          <a:xfrm>
            <a:off x="8706283" y="1742643"/>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84" name="Rectangle 83">
            <a:extLst>
              <a:ext uri="{FF2B5EF4-FFF2-40B4-BE49-F238E27FC236}">
                <a16:creationId xmlns:a16="http://schemas.microsoft.com/office/drawing/2014/main" id="{6ABCF7E5-C719-49E3-995D-4CF052321426}"/>
              </a:ext>
            </a:extLst>
          </p:cNvPr>
          <p:cNvSpPr>
            <a:spLocks/>
          </p:cNvSpPr>
          <p:nvPr/>
        </p:nvSpPr>
        <p:spPr>
          <a:xfrm>
            <a:off x="8706283" y="3390579"/>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85" name="Picture 194">
            <a:extLst>
              <a:ext uri="{FF2B5EF4-FFF2-40B4-BE49-F238E27FC236}">
                <a16:creationId xmlns:a16="http://schemas.microsoft.com/office/drawing/2014/main" id="{E42327DC-86AB-4794-801F-00B8B800BF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13981" y="3390579"/>
            <a:ext cx="548640" cy="640080"/>
          </a:xfrm>
          <a:prstGeom prst="rect">
            <a:avLst/>
          </a:prstGeom>
        </p:spPr>
      </p:pic>
      <p:sp>
        <p:nvSpPr>
          <p:cNvPr id="86" name="Rectangle 85">
            <a:extLst>
              <a:ext uri="{FF2B5EF4-FFF2-40B4-BE49-F238E27FC236}">
                <a16:creationId xmlns:a16="http://schemas.microsoft.com/office/drawing/2014/main" id="{A46A9B0A-9126-4282-8E88-BA61C300DB43}"/>
              </a:ext>
            </a:extLst>
          </p:cNvPr>
          <p:cNvSpPr>
            <a:spLocks/>
          </p:cNvSpPr>
          <p:nvPr/>
        </p:nvSpPr>
        <p:spPr>
          <a:xfrm>
            <a:off x="8706283"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87" name="Rectangle 86">
            <a:extLst>
              <a:ext uri="{FF2B5EF4-FFF2-40B4-BE49-F238E27FC236}">
                <a16:creationId xmlns:a16="http://schemas.microsoft.com/office/drawing/2014/main" id="{9064CFF0-77FD-4215-81C0-E03D961BFA73}"/>
              </a:ext>
            </a:extLst>
          </p:cNvPr>
          <p:cNvSpPr>
            <a:spLocks/>
          </p:cNvSpPr>
          <p:nvPr/>
        </p:nvSpPr>
        <p:spPr>
          <a:xfrm>
            <a:off x="9787701" y="5114025"/>
            <a:ext cx="632733" cy="738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pic>
        <p:nvPicPr>
          <p:cNvPr id="88" name="Picture 197">
            <a:extLst>
              <a:ext uri="{FF2B5EF4-FFF2-40B4-BE49-F238E27FC236}">
                <a16:creationId xmlns:a16="http://schemas.microsoft.com/office/drawing/2014/main" id="{96BAAAE1-F3C8-4757-AF93-A4F31F1CDC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5399" y="5114025"/>
            <a:ext cx="548640" cy="640080"/>
          </a:xfrm>
          <a:prstGeom prst="rect">
            <a:avLst/>
          </a:prstGeom>
        </p:spPr>
      </p:pic>
      <p:pic>
        <p:nvPicPr>
          <p:cNvPr id="90" name="Picture 199">
            <a:extLst>
              <a:ext uri="{FF2B5EF4-FFF2-40B4-BE49-F238E27FC236}">
                <a16:creationId xmlns:a16="http://schemas.microsoft.com/office/drawing/2014/main" id="{580EB2E4-EB4D-4076-A7BC-C666F2B3C7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9610" y="1742643"/>
            <a:ext cx="548642" cy="640080"/>
          </a:xfrm>
          <a:prstGeom prst="rect">
            <a:avLst/>
          </a:prstGeom>
        </p:spPr>
      </p:pic>
      <p:pic>
        <p:nvPicPr>
          <p:cNvPr id="91" name="Picture 200">
            <a:extLst>
              <a:ext uri="{FF2B5EF4-FFF2-40B4-BE49-F238E27FC236}">
                <a16:creationId xmlns:a16="http://schemas.microsoft.com/office/drawing/2014/main" id="{ED60E1B5-522B-43E5-95A4-8181CF04DF1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1819" y="5114025"/>
            <a:ext cx="548642" cy="640080"/>
          </a:xfrm>
          <a:prstGeom prst="rect">
            <a:avLst/>
          </a:prstGeom>
        </p:spPr>
      </p:pic>
      <p:pic>
        <p:nvPicPr>
          <p:cNvPr id="92" name="Picture 201">
            <a:extLst>
              <a:ext uri="{FF2B5EF4-FFF2-40B4-BE49-F238E27FC236}">
                <a16:creationId xmlns:a16="http://schemas.microsoft.com/office/drawing/2014/main" id="{22E506FD-F643-45B4-972E-7991EAEDBA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1848" y="5114025"/>
            <a:ext cx="548642" cy="640080"/>
          </a:xfrm>
          <a:prstGeom prst="rect">
            <a:avLst/>
          </a:prstGeom>
        </p:spPr>
      </p:pic>
      <p:pic>
        <p:nvPicPr>
          <p:cNvPr id="93" name="Picture 202">
            <a:extLst>
              <a:ext uri="{FF2B5EF4-FFF2-40B4-BE49-F238E27FC236}">
                <a16:creationId xmlns:a16="http://schemas.microsoft.com/office/drawing/2014/main" id="{8EA6F492-7AAA-4443-B093-ABE55A974A7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06290" y="5114025"/>
            <a:ext cx="548642" cy="640080"/>
          </a:xfrm>
          <a:prstGeom prst="rect">
            <a:avLst/>
          </a:prstGeom>
        </p:spPr>
      </p:pic>
      <p:pic>
        <p:nvPicPr>
          <p:cNvPr id="94" name="Picture 203">
            <a:extLst>
              <a:ext uri="{FF2B5EF4-FFF2-40B4-BE49-F238E27FC236}">
                <a16:creationId xmlns:a16="http://schemas.microsoft.com/office/drawing/2014/main" id="{85AA2392-7090-4364-A7CC-79ABED37E70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11848" y="1742643"/>
            <a:ext cx="548642" cy="640080"/>
          </a:xfrm>
          <a:prstGeom prst="rect">
            <a:avLst/>
          </a:prstGeom>
        </p:spPr>
      </p:pic>
      <p:pic>
        <p:nvPicPr>
          <p:cNvPr id="95" name="Picture 204">
            <a:extLst>
              <a:ext uri="{FF2B5EF4-FFF2-40B4-BE49-F238E27FC236}">
                <a16:creationId xmlns:a16="http://schemas.microsoft.com/office/drawing/2014/main" id="{AD27ED20-28DD-479B-BF2F-4A0E42B2097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45448" y="3390579"/>
            <a:ext cx="548642" cy="640080"/>
          </a:xfrm>
          <a:prstGeom prst="rect">
            <a:avLst/>
          </a:prstGeom>
        </p:spPr>
      </p:pic>
      <p:pic>
        <p:nvPicPr>
          <p:cNvPr id="96" name="Picture 205">
            <a:extLst>
              <a:ext uri="{FF2B5EF4-FFF2-40B4-BE49-F238E27FC236}">
                <a16:creationId xmlns:a16="http://schemas.microsoft.com/office/drawing/2014/main" id="{AF959AC8-BC08-4ACA-9D2D-0885A004C44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11848" y="3390579"/>
            <a:ext cx="548642" cy="640080"/>
          </a:xfrm>
          <a:prstGeom prst="rect">
            <a:avLst/>
          </a:prstGeom>
        </p:spPr>
      </p:pic>
      <p:pic>
        <p:nvPicPr>
          <p:cNvPr id="97" name="Picture 206">
            <a:extLst>
              <a:ext uri="{FF2B5EF4-FFF2-40B4-BE49-F238E27FC236}">
                <a16:creationId xmlns:a16="http://schemas.microsoft.com/office/drawing/2014/main" id="{6B7148A2-DC59-45A5-B3B2-62CBA2E56FC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71819" y="1742643"/>
            <a:ext cx="548642" cy="640080"/>
          </a:xfrm>
          <a:prstGeom prst="rect">
            <a:avLst/>
          </a:prstGeom>
        </p:spPr>
      </p:pic>
      <p:pic>
        <p:nvPicPr>
          <p:cNvPr id="98" name="Picture 207">
            <a:extLst>
              <a:ext uri="{FF2B5EF4-FFF2-40B4-BE49-F238E27FC236}">
                <a16:creationId xmlns:a16="http://schemas.microsoft.com/office/drawing/2014/main" id="{C28DEFE5-D6E0-4DB5-A9FC-4BD9002BA2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11806" y="5114025"/>
            <a:ext cx="548643" cy="640080"/>
          </a:xfrm>
          <a:prstGeom prst="rect">
            <a:avLst/>
          </a:prstGeom>
        </p:spPr>
      </p:pic>
      <p:pic>
        <p:nvPicPr>
          <p:cNvPr id="99" name="Picture 208">
            <a:extLst>
              <a:ext uri="{FF2B5EF4-FFF2-40B4-BE49-F238E27FC236}">
                <a16:creationId xmlns:a16="http://schemas.microsoft.com/office/drawing/2014/main" id="{B2E59894-5A5E-43B8-8BA9-BE0B234B151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336672" y="3390579"/>
            <a:ext cx="548640" cy="640080"/>
          </a:xfrm>
          <a:prstGeom prst="rect">
            <a:avLst/>
          </a:prstGeom>
          <a:solidFill>
            <a:schemeClr val="bg2"/>
          </a:solidFill>
        </p:spPr>
      </p:pic>
      <p:pic>
        <p:nvPicPr>
          <p:cNvPr id="100" name="Picture 209">
            <a:extLst>
              <a:ext uri="{FF2B5EF4-FFF2-40B4-BE49-F238E27FC236}">
                <a16:creationId xmlns:a16="http://schemas.microsoft.com/office/drawing/2014/main" id="{51A89417-BDE0-4EF9-ACE3-890FEDF291F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336665" y="5114025"/>
            <a:ext cx="548642" cy="640080"/>
          </a:xfrm>
          <a:prstGeom prst="rect">
            <a:avLst/>
          </a:prstGeom>
          <a:solidFill>
            <a:schemeClr val="bg2"/>
          </a:solidFill>
        </p:spPr>
      </p:pic>
      <p:pic>
        <p:nvPicPr>
          <p:cNvPr id="101" name="Picture 210">
            <a:extLst>
              <a:ext uri="{FF2B5EF4-FFF2-40B4-BE49-F238E27FC236}">
                <a16:creationId xmlns:a16="http://schemas.microsoft.com/office/drawing/2014/main" id="{BCA97013-30D5-4F80-B0E0-C966613889A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11805" y="1742643"/>
            <a:ext cx="548642" cy="640080"/>
          </a:xfrm>
          <a:prstGeom prst="rect">
            <a:avLst/>
          </a:prstGeom>
        </p:spPr>
      </p:pic>
      <p:grpSp>
        <p:nvGrpSpPr>
          <p:cNvPr id="102" name="Group 211">
            <a:extLst>
              <a:ext uri="{FF2B5EF4-FFF2-40B4-BE49-F238E27FC236}">
                <a16:creationId xmlns:a16="http://schemas.microsoft.com/office/drawing/2014/main" id="{212D4921-E2CC-453B-B688-6045C264C80E}"/>
              </a:ext>
            </a:extLst>
          </p:cNvPr>
          <p:cNvGrpSpPr/>
          <p:nvPr/>
        </p:nvGrpSpPr>
        <p:grpSpPr>
          <a:xfrm>
            <a:off x="2100731" y="1371600"/>
            <a:ext cx="8503920" cy="3750834"/>
            <a:chOff x="4065971" y="1631837"/>
            <a:chExt cx="10559590" cy="3750834"/>
          </a:xfrm>
        </p:grpSpPr>
        <p:grpSp>
          <p:nvGrpSpPr>
            <p:cNvPr id="126" name="Group 234">
              <a:extLst>
                <a:ext uri="{FF2B5EF4-FFF2-40B4-BE49-F238E27FC236}">
                  <a16:creationId xmlns:a16="http://schemas.microsoft.com/office/drawing/2014/main" id="{6CE69ECF-418A-43C5-AEC7-C2A4DE14A2ED}"/>
                </a:ext>
              </a:extLst>
            </p:cNvPr>
            <p:cNvGrpSpPr/>
            <p:nvPr/>
          </p:nvGrpSpPr>
          <p:grpSpPr>
            <a:xfrm>
              <a:off x="4065971" y="3277548"/>
              <a:ext cx="1188720" cy="382231"/>
              <a:chOff x="5314157" y="-776287"/>
              <a:chExt cx="1188720" cy="382231"/>
            </a:xfrm>
          </p:grpSpPr>
          <p:sp>
            <p:nvSpPr>
              <p:cNvPr id="190" name="Freeform 1401">
                <a:extLst>
                  <a:ext uri="{FF2B5EF4-FFF2-40B4-BE49-F238E27FC236}">
                    <a16:creationId xmlns:a16="http://schemas.microsoft.com/office/drawing/2014/main" id="{2D9E95F1-1E50-4557-867E-E3B6DFDE0EB4}"/>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91" name="Freeform 1401">
                <a:extLst>
                  <a:ext uri="{FF2B5EF4-FFF2-40B4-BE49-F238E27FC236}">
                    <a16:creationId xmlns:a16="http://schemas.microsoft.com/office/drawing/2014/main" id="{0395A8BE-54D0-4A88-ACC5-EE5B201D46C6}"/>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Jean-Philippe Bol </a:t>
                </a:r>
              </a:p>
            </p:txBody>
          </p:sp>
        </p:grpSp>
        <p:grpSp>
          <p:nvGrpSpPr>
            <p:cNvPr id="127" name="Group 235">
              <a:extLst>
                <a:ext uri="{FF2B5EF4-FFF2-40B4-BE49-F238E27FC236}">
                  <a16:creationId xmlns:a16="http://schemas.microsoft.com/office/drawing/2014/main" id="{63170E69-DCD9-4B60-9620-EC33674D6EEC}"/>
                </a:ext>
              </a:extLst>
            </p:cNvPr>
            <p:cNvGrpSpPr/>
            <p:nvPr/>
          </p:nvGrpSpPr>
          <p:grpSpPr>
            <a:xfrm>
              <a:off x="5400392" y="3277548"/>
              <a:ext cx="1188720" cy="382231"/>
              <a:chOff x="5314157" y="-776287"/>
              <a:chExt cx="1188720" cy="382231"/>
            </a:xfrm>
          </p:grpSpPr>
          <p:sp>
            <p:nvSpPr>
              <p:cNvPr id="188" name="Freeform 1401">
                <a:extLst>
                  <a:ext uri="{FF2B5EF4-FFF2-40B4-BE49-F238E27FC236}">
                    <a16:creationId xmlns:a16="http://schemas.microsoft.com/office/drawing/2014/main" id="{76555A16-5569-457B-9014-B3C7744D1502}"/>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9" name="Freeform 1401">
                <a:extLst>
                  <a:ext uri="{FF2B5EF4-FFF2-40B4-BE49-F238E27FC236}">
                    <a16:creationId xmlns:a16="http://schemas.microsoft.com/office/drawing/2014/main" id="{4418EEBE-8C25-4B95-A3C4-3592BD8DD0EC}"/>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Cyril</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Garcia</a:t>
                </a:r>
              </a:p>
            </p:txBody>
          </p:sp>
        </p:grpSp>
        <p:grpSp>
          <p:nvGrpSpPr>
            <p:cNvPr id="128" name="Group 236">
              <a:extLst>
                <a:ext uri="{FF2B5EF4-FFF2-40B4-BE49-F238E27FC236}">
                  <a16:creationId xmlns:a16="http://schemas.microsoft.com/office/drawing/2014/main" id="{335A1D5C-8C49-4FB7-BFD4-1CC880B98F20}"/>
                </a:ext>
              </a:extLst>
            </p:cNvPr>
            <p:cNvGrpSpPr/>
            <p:nvPr/>
          </p:nvGrpSpPr>
          <p:grpSpPr>
            <a:xfrm>
              <a:off x="6734813" y="3277548"/>
              <a:ext cx="1188720" cy="382231"/>
              <a:chOff x="5314157" y="-776287"/>
              <a:chExt cx="1188720" cy="382231"/>
            </a:xfrm>
          </p:grpSpPr>
          <p:sp>
            <p:nvSpPr>
              <p:cNvPr id="186" name="Freeform 1401">
                <a:extLst>
                  <a:ext uri="{FF2B5EF4-FFF2-40B4-BE49-F238E27FC236}">
                    <a16:creationId xmlns:a16="http://schemas.microsoft.com/office/drawing/2014/main" id="{884F0C56-E170-49B5-AA92-7AABC1880DCD}"/>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7" name="Freeform 1401">
                <a:extLst>
                  <a:ext uri="{FF2B5EF4-FFF2-40B4-BE49-F238E27FC236}">
                    <a16:creationId xmlns:a16="http://schemas.microsoft.com/office/drawing/2014/main" id="{24BF174E-5214-4849-8FFB-2C368F80B4FD}"/>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Aruna</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Jayanthi</a:t>
                </a:r>
              </a:p>
            </p:txBody>
          </p:sp>
        </p:grpSp>
        <p:grpSp>
          <p:nvGrpSpPr>
            <p:cNvPr id="129" name="Group 237">
              <a:extLst>
                <a:ext uri="{FF2B5EF4-FFF2-40B4-BE49-F238E27FC236}">
                  <a16:creationId xmlns:a16="http://schemas.microsoft.com/office/drawing/2014/main" id="{6A21552A-E206-46A7-909E-19D15FF5E255}"/>
                </a:ext>
              </a:extLst>
            </p:cNvPr>
            <p:cNvGrpSpPr/>
            <p:nvPr/>
          </p:nvGrpSpPr>
          <p:grpSpPr>
            <a:xfrm>
              <a:off x="8069234" y="3277548"/>
              <a:ext cx="1188720" cy="382231"/>
              <a:chOff x="5314157" y="-776287"/>
              <a:chExt cx="1188720" cy="382231"/>
            </a:xfrm>
          </p:grpSpPr>
          <p:sp>
            <p:nvSpPr>
              <p:cNvPr id="184" name="Freeform 1401">
                <a:extLst>
                  <a:ext uri="{FF2B5EF4-FFF2-40B4-BE49-F238E27FC236}">
                    <a16:creationId xmlns:a16="http://schemas.microsoft.com/office/drawing/2014/main" id="{B9CC4F99-E194-4C24-9DA2-4CFBBF0E8E65}"/>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5" name="Freeform 1401">
                <a:extLst>
                  <a:ext uri="{FF2B5EF4-FFF2-40B4-BE49-F238E27FC236}">
                    <a16:creationId xmlns:a16="http://schemas.microsoft.com/office/drawing/2014/main" id="{EB0DFD9B-24FB-4907-AD92-BAABD7A80204}"/>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Srinivas Kandula</a:t>
                </a:r>
              </a:p>
            </p:txBody>
          </p:sp>
        </p:grpSp>
        <p:grpSp>
          <p:nvGrpSpPr>
            <p:cNvPr id="130" name="Group 238">
              <a:extLst>
                <a:ext uri="{FF2B5EF4-FFF2-40B4-BE49-F238E27FC236}">
                  <a16:creationId xmlns:a16="http://schemas.microsoft.com/office/drawing/2014/main" id="{D8B6FB53-B2BA-4CAF-95BD-EC8A5453FF75}"/>
                </a:ext>
              </a:extLst>
            </p:cNvPr>
            <p:cNvGrpSpPr/>
            <p:nvPr/>
          </p:nvGrpSpPr>
          <p:grpSpPr>
            <a:xfrm>
              <a:off x="9403655" y="3277548"/>
              <a:ext cx="1188720" cy="382231"/>
              <a:chOff x="5314157" y="-776287"/>
              <a:chExt cx="1188720" cy="382231"/>
            </a:xfrm>
          </p:grpSpPr>
          <p:sp>
            <p:nvSpPr>
              <p:cNvPr id="182" name="Freeform 1401">
                <a:extLst>
                  <a:ext uri="{FF2B5EF4-FFF2-40B4-BE49-F238E27FC236}">
                    <a16:creationId xmlns:a16="http://schemas.microsoft.com/office/drawing/2014/main" id="{4C588C18-8CDD-4750-9286-AA02F5A7860F}"/>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3" name="Freeform 1401">
                <a:extLst>
                  <a:ext uri="{FF2B5EF4-FFF2-40B4-BE49-F238E27FC236}">
                    <a16:creationId xmlns:a16="http://schemas.microsoft.com/office/drawing/2014/main" id="{5CE71CF2-F21E-43E7-98A7-03F2073675B4}"/>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Luc-François Salvador </a:t>
                </a:r>
              </a:p>
            </p:txBody>
          </p:sp>
        </p:grpSp>
        <p:grpSp>
          <p:nvGrpSpPr>
            <p:cNvPr id="131" name="Group 239">
              <a:extLst>
                <a:ext uri="{FF2B5EF4-FFF2-40B4-BE49-F238E27FC236}">
                  <a16:creationId xmlns:a16="http://schemas.microsoft.com/office/drawing/2014/main" id="{BE2D355F-AB65-43DB-A0E9-86E5E66008B8}"/>
                </a:ext>
              </a:extLst>
            </p:cNvPr>
            <p:cNvGrpSpPr/>
            <p:nvPr/>
          </p:nvGrpSpPr>
          <p:grpSpPr>
            <a:xfrm>
              <a:off x="10738076" y="3277548"/>
              <a:ext cx="1188720" cy="382231"/>
              <a:chOff x="5314157" y="-776287"/>
              <a:chExt cx="1188720" cy="382231"/>
            </a:xfrm>
          </p:grpSpPr>
          <p:sp>
            <p:nvSpPr>
              <p:cNvPr id="180" name="Freeform 1401">
                <a:extLst>
                  <a:ext uri="{FF2B5EF4-FFF2-40B4-BE49-F238E27FC236}">
                    <a16:creationId xmlns:a16="http://schemas.microsoft.com/office/drawing/2014/main" id="{456E1938-6E1F-442A-A33E-103E1AC9FD4D}"/>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1" name="Freeform 1401">
                <a:extLst>
                  <a:ext uri="{FF2B5EF4-FFF2-40B4-BE49-F238E27FC236}">
                    <a16:creationId xmlns:a16="http://schemas.microsoft.com/office/drawing/2014/main" id="{F4F02B8A-5DDE-4791-B137-B471E3B8F022}"/>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Hans van Waayenburg </a:t>
                </a:r>
              </a:p>
            </p:txBody>
          </p:sp>
        </p:grpSp>
        <p:grpSp>
          <p:nvGrpSpPr>
            <p:cNvPr id="132" name="Group 240">
              <a:extLst>
                <a:ext uri="{FF2B5EF4-FFF2-40B4-BE49-F238E27FC236}">
                  <a16:creationId xmlns:a16="http://schemas.microsoft.com/office/drawing/2014/main" id="{626724F7-1FB8-4C09-9254-6A1E08D98D3D}"/>
                </a:ext>
              </a:extLst>
            </p:cNvPr>
            <p:cNvGrpSpPr/>
            <p:nvPr/>
          </p:nvGrpSpPr>
          <p:grpSpPr>
            <a:xfrm>
              <a:off x="12072497" y="3277548"/>
              <a:ext cx="1188720" cy="382231"/>
              <a:chOff x="5314157" y="-776287"/>
              <a:chExt cx="1188720" cy="382231"/>
            </a:xfrm>
          </p:grpSpPr>
          <p:sp>
            <p:nvSpPr>
              <p:cNvPr id="178" name="Freeform 1401">
                <a:extLst>
                  <a:ext uri="{FF2B5EF4-FFF2-40B4-BE49-F238E27FC236}">
                    <a16:creationId xmlns:a16="http://schemas.microsoft.com/office/drawing/2014/main" id="{34DD939F-1E0D-41AE-B742-FB89198BB5C3}"/>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79" name="Freeform 1401">
                <a:extLst>
                  <a:ext uri="{FF2B5EF4-FFF2-40B4-BE49-F238E27FC236}">
                    <a16:creationId xmlns:a16="http://schemas.microsoft.com/office/drawing/2014/main" id="{66AA612E-54A9-4B34-B8C8-369EBA63C81C}"/>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John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Mullen</a:t>
                </a:r>
              </a:p>
            </p:txBody>
          </p:sp>
        </p:grpSp>
        <p:grpSp>
          <p:nvGrpSpPr>
            <p:cNvPr id="133" name="Group 241">
              <a:extLst>
                <a:ext uri="{FF2B5EF4-FFF2-40B4-BE49-F238E27FC236}">
                  <a16:creationId xmlns:a16="http://schemas.microsoft.com/office/drawing/2014/main" id="{2880F2A8-B6D7-4492-9840-1C282E2B098D}"/>
                </a:ext>
              </a:extLst>
            </p:cNvPr>
            <p:cNvGrpSpPr/>
            <p:nvPr/>
          </p:nvGrpSpPr>
          <p:grpSpPr>
            <a:xfrm>
              <a:off x="4065971" y="1631837"/>
              <a:ext cx="1188720" cy="382231"/>
              <a:chOff x="5314157" y="-776287"/>
              <a:chExt cx="1188720" cy="382231"/>
            </a:xfrm>
          </p:grpSpPr>
          <p:sp>
            <p:nvSpPr>
              <p:cNvPr id="176" name="Freeform 1401">
                <a:extLst>
                  <a:ext uri="{FF2B5EF4-FFF2-40B4-BE49-F238E27FC236}">
                    <a16:creationId xmlns:a16="http://schemas.microsoft.com/office/drawing/2014/main" id="{6662E906-1F33-48DB-90F7-6291A7E405BB}"/>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7" name="Freeform 1401">
                <a:extLst>
                  <a:ext uri="{FF2B5EF4-FFF2-40B4-BE49-F238E27FC236}">
                    <a16:creationId xmlns:a16="http://schemas.microsoft.com/office/drawing/2014/main" id="{4A4BAC62-538A-4AC7-8A21-F005C83D741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t"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Paul</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Hermelin</a:t>
                </a:r>
              </a:p>
            </p:txBody>
          </p:sp>
        </p:grpSp>
        <p:grpSp>
          <p:nvGrpSpPr>
            <p:cNvPr id="134" name="Group 242">
              <a:extLst>
                <a:ext uri="{FF2B5EF4-FFF2-40B4-BE49-F238E27FC236}">
                  <a16:creationId xmlns:a16="http://schemas.microsoft.com/office/drawing/2014/main" id="{9124B758-0575-446C-8B18-3C5F6E5BC04E}"/>
                </a:ext>
              </a:extLst>
            </p:cNvPr>
            <p:cNvGrpSpPr/>
            <p:nvPr/>
          </p:nvGrpSpPr>
          <p:grpSpPr>
            <a:xfrm>
              <a:off x="5400392" y="1631837"/>
              <a:ext cx="1188720" cy="382231"/>
              <a:chOff x="5314157" y="-776287"/>
              <a:chExt cx="1188720" cy="382231"/>
            </a:xfrm>
          </p:grpSpPr>
          <p:sp>
            <p:nvSpPr>
              <p:cNvPr id="174" name="Freeform 1401">
                <a:extLst>
                  <a:ext uri="{FF2B5EF4-FFF2-40B4-BE49-F238E27FC236}">
                    <a16:creationId xmlns:a16="http://schemas.microsoft.com/office/drawing/2014/main" id="{9A4CAD64-FF7B-4533-B889-75C0C5E3F50C}"/>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5" name="Freeform 1401">
                <a:extLst>
                  <a:ext uri="{FF2B5EF4-FFF2-40B4-BE49-F238E27FC236}">
                    <a16:creationId xmlns:a16="http://schemas.microsoft.com/office/drawing/2014/main" id="{E263C6C3-F23D-4774-B713-9752A21A99CA}"/>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Aiman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Ezzat</a:t>
                </a:r>
              </a:p>
            </p:txBody>
          </p:sp>
        </p:grpSp>
        <p:grpSp>
          <p:nvGrpSpPr>
            <p:cNvPr id="135" name="Group 243">
              <a:extLst>
                <a:ext uri="{FF2B5EF4-FFF2-40B4-BE49-F238E27FC236}">
                  <a16:creationId xmlns:a16="http://schemas.microsoft.com/office/drawing/2014/main" id="{82101D6E-D292-4329-88F8-A635B6DDA592}"/>
                </a:ext>
              </a:extLst>
            </p:cNvPr>
            <p:cNvGrpSpPr/>
            <p:nvPr/>
          </p:nvGrpSpPr>
          <p:grpSpPr>
            <a:xfrm>
              <a:off x="6734813" y="1631837"/>
              <a:ext cx="1188720" cy="382231"/>
              <a:chOff x="5314157" y="-776287"/>
              <a:chExt cx="1188720" cy="382231"/>
            </a:xfrm>
          </p:grpSpPr>
          <p:sp>
            <p:nvSpPr>
              <p:cNvPr id="172" name="Freeform 1401">
                <a:extLst>
                  <a:ext uri="{FF2B5EF4-FFF2-40B4-BE49-F238E27FC236}">
                    <a16:creationId xmlns:a16="http://schemas.microsoft.com/office/drawing/2014/main" id="{023CF34A-8F5C-4DD6-9D33-2094BBC10D24}"/>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3" name="Freeform 1401">
                <a:extLst>
                  <a:ext uri="{FF2B5EF4-FFF2-40B4-BE49-F238E27FC236}">
                    <a16:creationId xmlns:a16="http://schemas.microsoft.com/office/drawing/2014/main" id="{7BC489FC-77D1-4E48-9691-190C907DB834}"/>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Thierry Delaporte</a:t>
                </a:r>
              </a:p>
            </p:txBody>
          </p:sp>
        </p:grpSp>
        <p:grpSp>
          <p:nvGrpSpPr>
            <p:cNvPr id="136" name="Group 244">
              <a:extLst>
                <a:ext uri="{FF2B5EF4-FFF2-40B4-BE49-F238E27FC236}">
                  <a16:creationId xmlns:a16="http://schemas.microsoft.com/office/drawing/2014/main" id="{8DEAFFCB-1EE8-4D0C-8F35-DEA7942E3B9F}"/>
                </a:ext>
              </a:extLst>
            </p:cNvPr>
            <p:cNvGrpSpPr/>
            <p:nvPr/>
          </p:nvGrpSpPr>
          <p:grpSpPr>
            <a:xfrm>
              <a:off x="8069234" y="1631837"/>
              <a:ext cx="1188720" cy="382231"/>
              <a:chOff x="5314157" y="-776287"/>
              <a:chExt cx="1188720" cy="382231"/>
            </a:xfrm>
          </p:grpSpPr>
          <p:sp>
            <p:nvSpPr>
              <p:cNvPr id="170" name="Freeform 1401">
                <a:extLst>
                  <a:ext uri="{FF2B5EF4-FFF2-40B4-BE49-F238E27FC236}">
                    <a16:creationId xmlns:a16="http://schemas.microsoft.com/office/drawing/2014/main" id="{39BA65EB-21C5-429F-9349-603E2FC77E1A}"/>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1" name="Freeform 1401">
                <a:extLst>
                  <a:ext uri="{FF2B5EF4-FFF2-40B4-BE49-F238E27FC236}">
                    <a16:creationId xmlns:a16="http://schemas.microsoft.com/office/drawing/2014/main" id="{A8832DFF-8646-44F2-A23C-B233241DF9D5}"/>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Hubert</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Giraud</a:t>
                </a:r>
              </a:p>
            </p:txBody>
          </p:sp>
        </p:grpSp>
        <p:grpSp>
          <p:nvGrpSpPr>
            <p:cNvPr id="137" name="Group 245">
              <a:extLst>
                <a:ext uri="{FF2B5EF4-FFF2-40B4-BE49-F238E27FC236}">
                  <a16:creationId xmlns:a16="http://schemas.microsoft.com/office/drawing/2014/main" id="{A2F9F1AE-BD35-4569-BAF0-2FFC003ABCE6}"/>
                </a:ext>
              </a:extLst>
            </p:cNvPr>
            <p:cNvGrpSpPr/>
            <p:nvPr/>
          </p:nvGrpSpPr>
          <p:grpSpPr>
            <a:xfrm>
              <a:off x="9403655" y="1631837"/>
              <a:ext cx="1188720" cy="382231"/>
              <a:chOff x="5314157" y="-776287"/>
              <a:chExt cx="1188720" cy="382231"/>
            </a:xfrm>
          </p:grpSpPr>
          <p:sp>
            <p:nvSpPr>
              <p:cNvPr id="168" name="Freeform 1401">
                <a:extLst>
                  <a:ext uri="{FF2B5EF4-FFF2-40B4-BE49-F238E27FC236}">
                    <a16:creationId xmlns:a16="http://schemas.microsoft.com/office/drawing/2014/main" id="{4D50F5F2-E3D1-463B-8594-0C5B020F2780}"/>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69" name="Freeform 1401">
                <a:extLst>
                  <a:ext uri="{FF2B5EF4-FFF2-40B4-BE49-F238E27FC236}">
                    <a16:creationId xmlns:a16="http://schemas.microsoft.com/office/drawing/2014/main" id="{EC51038F-0D84-40EC-A0C4-A8B486FA800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Patrick</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Nicolet</a:t>
                </a:r>
              </a:p>
            </p:txBody>
          </p:sp>
        </p:grpSp>
        <p:grpSp>
          <p:nvGrpSpPr>
            <p:cNvPr id="138" name="Group 246">
              <a:extLst>
                <a:ext uri="{FF2B5EF4-FFF2-40B4-BE49-F238E27FC236}">
                  <a16:creationId xmlns:a16="http://schemas.microsoft.com/office/drawing/2014/main" id="{9C33A0CA-395F-4BAA-880D-A8DC19A78FC4}"/>
                </a:ext>
              </a:extLst>
            </p:cNvPr>
            <p:cNvGrpSpPr/>
            <p:nvPr/>
          </p:nvGrpSpPr>
          <p:grpSpPr>
            <a:xfrm>
              <a:off x="10738076" y="1631837"/>
              <a:ext cx="1188720" cy="382231"/>
              <a:chOff x="5314157" y="-776287"/>
              <a:chExt cx="1188720" cy="382231"/>
            </a:xfrm>
          </p:grpSpPr>
          <p:sp>
            <p:nvSpPr>
              <p:cNvPr id="166" name="Freeform 1401">
                <a:extLst>
                  <a:ext uri="{FF2B5EF4-FFF2-40B4-BE49-F238E27FC236}">
                    <a16:creationId xmlns:a16="http://schemas.microsoft.com/office/drawing/2014/main" id="{3252F758-ABBF-4F61-B296-C7C09D842D6C}"/>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67" name="Freeform 1401">
                <a:extLst>
                  <a:ext uri="{FF2B5EF4-FFF2-40B4-BE49-F238E27FC236}">
                    <a16:creationId xmlns:a16="http://schemas.microsoft.com/office/drawing/2014/main" id="{BCFCFCF3-4FBB-4B4E-8FA7-D9FD52EF0441}"/>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err="1">
                    <a:solidFill>
                      <a:schemeClr val="bg1"/>
                    </a:solidFill>
                    <a:cs typeface="Arial" panose="020B0604020202020204" pitchFamily="34" charset="0"/>
                  </a:rPr>
                  <a:t>Anirban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Bose</a:t>
                </a:r>
              </a:p>
            </p:txBody>
          </p:sp>
        </p:grpSp>
        <p:grpSp>
          <p:nvGrpSpPr>
            <p:cNvPr id="139" name="Group 247">
              <a:extLst>
                <a:ext uri="{FF2B5EF4-FFF2-40B4-BE49-F238E27FC236}">
                  <a16:creationId xmlns:a16="http://schemas.microsoft.com/office/drawing/2014/main" id="{05816543-F604-42BB-B720-60367A468BF8}"/>
                </a:ext>
              </a:extLst>
            </p:cNvPr>
            <p:cNvGrpSpPr/>
            <p:nvPr/>
          </p:nvGrpSpPr>
          <p:grpSpPr>
            <a:xfrm>
              <a:off x="12072497" y="1631837"/>
              <a:ext cx="1188720" cy="382231"/>
              <a:chOff x="5314157" y="-776287"/>
              <a:chExt cx="1188720" cy="382231"/>
            </a:xfrm>
          </p:grpSpPr>
          <p:sp>
            <p:nvSpPr>
              <p:cNvPr id="164" name="Freeform 1401">
                <a:extLst>
                  <a:ext uri="{FF2B5EF4-FFF2-40B4-BE49-F238E27FC236}">
                    <a16:creationId xmlns:a16="http://schemas.microsoft.com/office/drawing/2014/main" id="{215B632C-B149-4628-A890-245CEC41BFBF}"/>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65" name="Freeform 1401">
                <a:extLst>
                  <a:ext uri="{FF2B5EF4-FFF2-40B4-BE49-F238E27FC236}">
                    <a16:creationId xmlns:a16="http://schemas.microsoft.com/office/drawing/2014/main" id="{1617D2E0-BA59-43A7-BAE2-766EB0FD5E0D}"/>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Olivier</a:t>
                </a:r>
                <a:br>
                  <a:rPr lang="en-US" sz="900" b="1" dirty="0">
                    <a:solidFill>
                      <a:schemeClr val="bg1"/>
                    </a:solidFill>
                    <a:cs typeface="Arial" panose="020B0604020202020204" pitchFamily="34" charset="0"/>
                  </a:rPr>
                </a:br>
                <a:r>
                  <a:rPr lang="en-US" sz="900" b="1" dirty="0" err="1">
                    <a:solidFill>
                      <a:schemeClr val="bg1"/>
                    </a:solidFill>
                    <a:cs typeface="Arial" panose="020B0604020202020204" pitchFamily="34" charset="0"/>
                  </a:rPr>
                  <a:t>Sevillia</a:t>
                </a:r>
                <a:endParaRPr lang="en-US" sz="900" b="1" dirty="0">
                  <a:solidFill>
                    <a:schemeClr val="bg1"/>
                  </a:solidFill>
                  <a:cs typeface="Arial" panose="020B0604020202020204" pitchFamily="34" charset="0"/>
                </a:endParaRPr>
              </a:p>
            </p:txBody>
          </p:sp>
        </p:grpSp>
        <p:grpSp>
          <p:nvGrpSpPr>
            <p:cNvPr id="140" name="Group 248">
              <a:extLst>
                <a:ext uri="{FF2B5EF4-FFF2-40B4-BE49-F238E27FC236}">
                  <a16:creationId xmlns:a16="http://schemas.microsoft.com/office/drawing/2014/main" id="{A8A01873-567E-4ED2-BC7B-0E4A2ABA85E5}"/>
                </a:ext>
              </a:extLst>
            </p:cNvPr>
            <p:cNvGrpSpPr/>
            <p:nvPr/>
          </p:nvGrpSpPr>
          <p:grpSpPr>
            <a:xfrm>
              <a:off x="4065971" y="5000440"/>
              <a:ext cx="1188720" cy="382231"/>
              <a:chOff x="5314157" y="-776287"/>
              <a:chExt cx="1188720" cy="382231"/>
            </a:xfrm>
          </p:grpSpPr>
          <p:sp>
            <p:nvSpPr>
              <p:cNvPr id="162" name="Freeform 1401">
                <a:extLst>
                  <a:ext uri="{FF2B5EF4-FFF2-40B4-BE49-F238E27FC236}">
                    <a16:creationId xmlns:a16="http://schemas.microsoft.com/office/drawing/2014/main" id="{F37D576D-DE21-4FF9-B742-B29FB2C538B8}"/>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63" name="Freeform 1401">
                <a:extLst>
                  <a:ext uri="{FF2B5EF4-FFF2-40B4-BE49-F238E27FC236}">
                    <a16:creationId xmlns:a16="http://schemas.microsoft.com/office/drawing/2014/main" id="{EAB172EC-B27B-4B40-A72F-915DDEF74C8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André Cichowlas</a:t>
                </a:r>
              </a:p>
            </p:txBody>
          </p:sp>
        </p:grpSp>
        <p:grpSp>
          <p:nvGrpSpPr>
            <p:cNvPr id="141" name="Group 249">
              <a:extLst>
                <a:ext uri="{FF2B5EF4-FFF2-40B4-BE49-F238E27FC236}">
                  <a16:creationId xmlns:a16="http://schemas.microsoft.com/office/drawing/2014/main" id="{01D537E5-E33B-49CD-9EC2-F85F6A1AE300}"/>
                </a:ext>
              </a:extLst>
            </p:cNvPr>
            <p:cNvGrpSpPr/>
            <p:nvPr/>
          </p:nvGrpSpPr>
          <p:grpSpPr>
            <a:xfrm>
              <a:off x="5400392" y="5000440"/>
              <a:ext cx="1188720" cy="382231"/>
              <a:chOff x="5314157" y="-776287"/>
              <a:chExt cx="1188720" cy="382231"/>
            </a:xfrm>
          </p:grpSpPr>
          <p:sp>
            <p:nvSpPr>
              <p:cNvPr id="160" name="Freeform 1401">
                <a:extLst>
                  <a:ext uri="{FF2B5EF4-FFF2-40B4-BE49-F238E27FC236}">
                    <a16:creationId xmlns:a16="http://schemas.microsoft.com/office/drawing/2014/main" id="{65E56B8D-CA61-4E43-BD7D-7BA919BB3EE5}"/>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61" name="Freeform 1401">
                <a:extLst>
                  <a:ext uri="{FF2B5EF4-FFF2-40B4-BE49-F238E27FC236}">
                    <a16:creationId xmlns:a16="http://schemas.microsoft.com/office/drawing/2014/main" id="{E8FF467E-D40F-4926-B19A-A97229620720}"/>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Lanny</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Cohen</a:t>
                </a:r>
              </a:p>
            </p:txBody>
          </p:sp>
        </p:grpSp>
        <p:grpSp>
          <p:nvGrpSpPr>
            <p:cNvPr id="142" name="Group 250">
              <a:extLst>
                <a:ext uri="{FF2B5EF4-FFF2-40B4-BE49-F238E27FC236}">
                  <a16:creationId xmlns:a16="http://schemas.microsoft.com/office/drawing/2014/main" id="{B02C797C-BF2F-4F1A-9B92-21BEB69353F4}"/>
                </a:ext>
              </a:extLst>
            </p:cNvPr>
            <p:cNvGrpSpPr/>
            <p:nvPr/>
          </p:nvGrpSpPr>
          <p:grpSpPr>
            <a:xfrm>
              <a:off x="6734813" y="5000440"/>
              <a:ext cx="1188720" cy="382231"/>
              <a:chOff x="5314157" y="-776287"/>
              <a:chExt cx="1188720" cy="382231"/>
            </a:xfrm>
          </p:grpSpPr>
          <p:sp>
            <p:nvSpPr>
              <p:cNvPr id="158" name="Freeform 1401">
                <a:extLst>
                  <a:ext uri="{FF2B5EF4-FFF2-40B4-BE49-F238E27FC236}">
                    <a16:creationId xmlns:a16="http://schemas.microsoft.com/office/drawing/2014/main" id="{8D6D710F-1102-476E-B40D-98EC82C145FF}"/>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9" name="Freeform 1401">
                <a:extLst>
                  <a:ext uri="{FF2B5EF4-FFF2-40B4-BE49-F238E27FC236}">
                    <a16:creationId xmlns:a16="http://schemas.microsoft.com/office/drawing/2014/main" id="{404B1E57-48BE-44F6-92BB-3B940884E87F}"/>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Pierre-Yves Cros </a:t>
                </a:r>
              </a:p>
            </p:txBody>
          </p:sp>
        </p:grpSp>
        <p:grpSp>
          <p:nvGrpSpPr>
            <p:cNvPr id="143" name="Group 251">
              <a:extLst>
                <a:ext uri="{FF2B5EF4-FFF2-40B4-BE49-F238E27FC236}">
                  <a16:creationId xmlns:a16="http://schemas.microsoft.com/office/drawing/2014/main" id="{BF3B329C-CAFB-426C-87E2-0061FEFEB83A}"/>
                </a:ext>
              </a:extLst>
            </p:cNvPr>
            <p:cNvGrpSpPr/>
            <p:nvPr/>
          </p:nvGrpSpPr>
          <p:grpSpPr>
            <a:xfrm>
              <a:off x="8069234" y="5000440"/>
              <a:ext cx="1188720" cy="382231"/>
              <a:chOff x="5314157" y="-776287"/>
              <a:chExt cx="1188720" cy="382231"/>
            </a:xfrm>
          </p:grpSpPr>
          <p:sp>
            <p:nvSpPr>
              <p:cNvPr id="156" name="Freeform 1401">
                <a:extLst>
                  <a:ext uri="{FF2B5EF4-FFF2-40B4-BE49-F238E27FC236}">
                    <a16:creationId xmlns:a16="http://schemas.microsoft.com/office/drawing/2014/main" id="{BDB531D8-E02D-42E5-870F-B7D6590428EB}"/>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7" name="Freeform 1401">
                <a:extLst>
                  <a:ext uri="{FF2B5EF4-FFF2-40B4-BE49-F238E27FC236}">
                    <a16:creationId xmlns:a16="http://schemas.microsoft.com/office/drawing/2014/main" id="{FDA28838-7D48-4250-BA7D-10FE5FE49478}"/>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Christine Hodgson</a:t>
                </a:r>
              </a:p>
            </p:txBody>
          </p:sp>
        </p:grpSp>
        <p:grpSp>
          <p:nvGrpSpPr>
            <p:cNvPr id="144" name="Group 252">
              <a:extLst>
                <a:ext uri="{FF2B5EF4-FFF2-40B4-BE49-F238E27FC236}">
                  <a16:creationId xmlns:a16="http://schemas.microsoft.com/office/drawing/2014/main" id="{279161BD-2F0C-4D11-B919-EB5CDF5E28F8}"/>
                </a:ext>
              </a:extLst>
            </p:cNvPr>
            <p:cNvGrpSpPr/>
            <p:nvPr/>
          </p:nvGrpSpPr>
          <p:grpSpPr>
            <a:xfrm>
              <a:off x="9403655" y="5000440"/>
              <a:ext cx="1188720" cy="382231"/>
              <a:chOff x="5314157" y="-776287"/>
              <a:chExt cx="1188720" cy="382231"/>
            </a:xfrm>
          </p:grpSpPr>
          <p:sp>
            <p:nvSpPr>
              <p:cNvPr id="154" name="Freeform 1401">
                <a:extLst>
                  <a:ext uri="{FF2B5EF4-FFF2-40B4-BE49-F238E27FC236}">
                    <a16:creationId xmlns:a16="http://schemas.microsoft.com/office/drawing/2014/main" id="{C533CBB6-6515-4405-979D-F13118EED68A}"/>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5" name="Freeform 1401">
                <a:extLst>
                  <a:ext uri="{FF2B5EF4-FFF2-40B4-BE49-F238E27FC236}">
                    <a16:creationId xmlns:a16="http://schemas.microsoft.com/office/drawing/2014/main" id="{DC9D9450-036A-4F47-A6B0-EEFD521EDD5D}"/>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Rosemary Stark</a:t>
                </a:r>
              </a:p>
            </p:txBody>
          </p:sp>
        </p:grpSp>
        <p:grpSp>
          <p:nvGrpSpPr>
            <p:cNvPr id="145" name="Group 253">
              <a:extLst>
                <a:ext uri="{FF2B5EF4-FFF2-40B4-BE49-F238E27FC236}">
                  <a16:creationId xmlns:a16="http://schemas.microsoft.com/office/drawing/2014/main" id="{97D99B3C-1048-43AB-9BB3-83939157E68E}"/>
                </a:ext>
              </a:extLst>
            </p:cNvPr>
            <p:cNvGrpSpPr/>
            <p:nvPr/>
          </p:nvGrpSpPr>
          <p:grpSpPr>
            <a:xfrm>
              <a:off x="10738076" y="5000440"/>
              <a:ext cx="1188720" cy="382231"/>
              <a:chOff x="5314157" y="-776287"/>
              <a:chExt cx="1188720" cy="382231"/>
            </a:xfrm>
          </p:grpSpPr>
          <p:sp>
            <p:nvSpPr>
              <p:cNvPr id="152" name="Freeform 1401">
                <a:extLst>
                  <a:ext uri="{FF2B5EF4-FFF2-40B4-BE49-F238E27FC236}">
                    <a16:creationId xmlns:a16="http://schemas.microsoft.com/office/drawing/2014/main" id="{4F8D6819-5944-4070-A845-F2DAE7A32926}"/>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3" name="Freeform 1401">
                <a:extLst>
                  <a:ext uri="{FF2B5EF4-FFF2-40B4-BE49-F238E27FC236}">
                    <a16:creationId xmlns:a16="http://schemas.microsoft.com/office/drawing/2014/main" id="{73BFEFC3-55AA-45E2-9A72-73B42E01FB00}"/>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Jean-Baptiste Massignon</a:t>
                </a:r>
              </a:p>
            </p:txBody>
          </p:sp>
        </p:grpSp>
        <p:grpSp>
          <p:nvGrpSpPr>
            <p:cNvPr id="146" name="Group 254">
              <a:extLst>
                <a:ext uri="{FF2B5EF4-FFF2-40B4-BE49-F238E27FC236}">
                  <a16:creationId xmlns:a16="http://schemas.microsoft.com/office/drawing/2014/main" id="{FA60EC70-20EA-4DF8-8ABF-8F1510850595}"/>
                </a:ext>
              </a:extLst>
            </p:cNvPr>
            <p:cNvGrpSpPr/>
            <p:nvPr/>
          </p:nvGrpSpPr>
          <p:grpSpPr>
            <a:xfrm>
              <a:off x="12072497" y="5000440"/>
              <a:ext cx="1188720" cy="382231"/>
              <a:chOff x="5314157" y="-776287"/>
              <a:chExt cx="1188720" cy="382231"/>
            </a:xfrm>
          </p:grpSpPr>
          <p:sp>
            <p:nvSpPr>
              <p:cNvPr id="150" name="Freeform 1401">
                <a:extLst>
                  <a:ext uri="{FF2B5EF4-FFF2-40B4-BE49-F238E27FC236}">
                    <a16:creationId xmlns:a16="http://schemas.microsoft.com/office/drawing/2014/main" id="{A8235A9A-34D7-4A7E-8474-12A88B75D737}"/>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1" name="Freeform 1401">
                <a:extLst>
                  <a:ext uri="{FF2B5EF4-FFF2-40B4-BE49-F238E27FC236}">
                    <a16:creationId xmlns:a16="http://schemas.microsoft.com/office/drawing/2014/main" id="{E468BDFA-7927-4DBE-A126-EDFF783EC08B}"/>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Virginie</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Régis</a:t>
                </a:r>
              </a:p>
            </p:txBody>
          </p:sp>
        </p:grpSp>
        <p:grpSp>
          <p:nvGrpSpPr>
            <p:cNvPr id="147" name="Group 255">
              <a:extLst>
                <a:ext uri="{FF2B5EF4-FFF2-40B4-BE49-F238E27FC236}">
                  <a16:creationId xmlns:a16="http://schemas.microsoft.com/office/drawing/2014/main" id="{5A287C02-C709-4C02-A27A-C85F9E435FA4}"/>
                </a:ext>
              </a:extLst>
            </p:cNvPr>
            <p:cNvGrpSpPr/>
            <p:nvPr/>
          </p:nvGrpSpPr>
          <p:grpSpPr>
            <a:xfrm>
              <a:off x="13436841" y="5000440"/>
              <a:ext cx="1188720" cy="382231"/>
              <a:chOff x="5314157" y="-776287"/>
              <a:chExt cx="1188720" cy="382231"/>
            </a:xfrm>
          </p:grpSpPr>
          <p:sp>
            <p:nvSpPr>
              <p:cNvPr id="148" name="Freeform 1401">
                <a:extLst>
                  <a:ext uri="{FF2B5EF4-FFF2-40B4-BE49-F238E27FC236}">
                    <a16:creationId xmlns:a16="http://schemas.microsoft.com/office/drawing/2014/main" id="{DAABD36A-05C3-4EA6-B194-2FCDC20647FC}"/>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49" name="Freeform 1401">
                <a:extLst>
                  <a:ext uri="{FF2B5EF4-FFF2-40B4-BE49-F238E27FC236}">
                    <a16:creationId xmlns:a16="http://schemas.microsoft.com/office/drawing/2014/main" id="{DD965C2A-8804-40F1-B5D0-A3E069052D91}"/>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Jean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Coumaros</a:t>
                </a:r>
              </a:p>
            </p:txBody>
          </p:sp>
        </p:grpSp>
      </p:grpSp>
      <p:sp>
        <p:nvSpPr>
          <p:cNvPr id="103" name="Rectangle 102">
            <a:extLst>
              <a:ext uri="{FF2B5EF4-FFF2-40B4-BE49-F238E27FC236}">
                <a16:creationId xmlns:a16="http://schemas.microsoft.com/office/drawing/2014/main" id="{D6D39B28-71C5-4682-A754-E9B4D5FA71A1}"/>
              </a:ext>
            </a:extLst>
          </p:cNvPr>
          <p:cNvSpPr/>
          <p:nvPr/>
        </p:nvSpPr>
        <p:spPr>
          <a:xfrm>
            <a:off x="1920155" y="2456604"/>
            <a:ext cx="1386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Group Chairman</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CEO</a:t>
            </a:r>
          </a:p>
        </p:txBody>
      </p:sp>
      <p:sp>
        <p:nvSpPr>
          <p:cNvPr id="104" name="Rectangle 103">
            <a:extLst>
              <a:ext uri="{FF2B5EF4-FFF2-40B4-BE49-F238E27FC236}">
                <a16:creationId xmlns:a16="http://schemas.microsoft.com/office/drawing/2014/main" id="{BBCCD973-5CD3-44B0-9F83-E6B68F972A69}"/>
              </a:ext>
            </a:extLst>
          </p:cNvPr>
          <p:cNvSpPr/>
          <p:nvPr/>
        </p:nvSpPr>
        <p:spPr>
          <a:xfrm>
            <a:off x="1886925" y="4104540"/>
            <a:ext cx="145265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pPr>
            <a:r>
              <a:rPr lang="en-US" sz="900" dirty="0">
                <a:solidFill>
                  <a:schemeClr val="tx1"/>
                </a:solidFill>
                <a:cs typeface="Arial" panose="020B0604020202020204" pitchFamily="34" charset="0"/>
              </a:rPr>
              <a:t>Cloud Infrastructure </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Services + Coud</a:t>
            </a:r>
          </a:p>
        </p:txBody>
      </p:sp>
      <p:sp>
        <p:nvSpPr>
          <p:cNvPr id="105" name="Rectangle 104">
            <a:extLst>
              <a:ext uri="{FF2B5EF4-FFF2-40B4-BE49-F238E27FC236}">
                <a16:creationId xmlns:a16="http://schemas.microsoft.com/office/drawing/2014/main" id="{C6065565-70DE-4EEA-A866-669D2E342E68}"/>
              </a:ext>
            </a:extLst>
          </p:cNvPr>
          <p:cNvSpPr/>
          <p:nvPr/>
        </p:nvSpPr>
        <p:spPr>
          <a:xfrm>
            <a:off x="1854690" y="5827986"/>
            <a:ext cx="151712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pPr>
            <a:r>
              <a:rPr lang="en-US" sz="900" dirty="0">
                <a:solidFill>
                  <a:schemeClr val="tx1"/>
                </a:solidFill>
                <a:cs typeface="Arial" panose="020B0604020202020204" pitchFamily="34" charset="0"/>
              </a:rPr>
              <a:t>Quality &amp; Delivery </a:t>
            </a:r>
          </a:p>
        </p:txBody>
      </p:sp>
      <p:sp>
        <p:nvSpPr>
          <p:cNvPr id="106" name="Rectangle 105">
            <a:extLst>
              <a:ext uri="{FF2B5EF4-FFF2-40B4-BE49-F238E27FC236}">
                <a16:creationId xmlns:a16="http://schemas.microsoft.com/office/drawing/2014/main" id="{099E6333-5CA9-40B2-B1D6-FEFA520420D5}"/>
              </a:ext>
            </a:extLst>
          </p:cNvPr>
          <p:cNvSpPr/>
          <p:nvPr/>
        </p:nvSpPr>
        <p:spPr>
          <a:xfrm>
            <a:off x="3158301" y="2456604"/>
            <a:ext cx="98019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CFO &amp; COO</a:t>
            </a:r>
          </a:p>
        </p:txBody>
      </p:sp>
      <p:sp>
        <p:nvSpPr>
          <p:cNvPr id="107" name="Rectangle 106">
            <a:extLst>
              <a:ext uri="{FF2B5EF4-FFF2-40B4-BE49-F238E27FC236}">
                <a16:creationId xmlns:a16="http://schemas.microsoft.com/office/drawing/2014/main" id="{E30838E5-F75D-4457-811C-97C8DA5AF1D1}"/>
              </a:ext>
            </a:extLst>
          </p:cNvPr>
          <p:cNvSpPr/>
          <p:nvPr/>
        </p:nvSpPr>
        <p:spPr>
          <a:xfrm>
            <a:off x="3237442" y="4104540"/>
            <a:ext cx="9251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Capgemini Consulting, Digital </a:t>
            </a:r>
          </a:p>
        </p:txBody>
      </p:sp>
      <p:sp>
        <p:nvSpPr>
          <p:cNvPr id="108" name="Rectangle 107">
            <a:extLst>
              <a:ext uri="{FF2B5EF4-FFF2-40B4-BE49-F238E27FC236}">
                <a16:creationId xmlns:a16="http://schemas.microsoft.com/office/drawing/2014/main" id="{224597AD-9A0D-4820-94DA-1E86A336A48D}"/>
              </a:ext>
            </a:extLst>
          </p:cNvPr>
          <p:cNvSpPr/>
          <p:nvPr/>
        </p:nvSpPr>
        <p:spPr>
          <a:xfrm>
            <a:off x="3054314" y="5827986"/>
            <a:ext cx="117904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Innovation</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a:t>
            </a:r>
            <a:r>
              <a:rPr lang="en-US" sz="900" dirty="0" err="1">
                <a:solidFill>
                  <a:schemeClr val="tx1"/>
                </a:solidFill>
                <a:cs typeface="Arial" panose="020B0604020202020204" pitchFamily="34" charset="0"/>
              </a:rPr>
              <a:t>AIE</a:t>
            </a:r>
            <a:endParaRPr lang="en-US" sz="900" dirty="0">
              <a:solidFill>
                <a:schemeClr val="tx1"/>
              </a:solidFill>
              <a:cs typeface="Arial" panose="020B0604020202020204" pitchFamily="34" charset="0"/>
            </a:endParaRPr>
          </a:p>
        </p:txBody>
      </p:sp>
      <p:sp>
        <p:nvSpPr>
          <p:cNvPr id="109" name="Rectangle 108">
            <a:extLst>
              <a:ext uri="{FF2B5EF4-FFF2-40B4-BE49-F238E27FC236}">
                <a16:creationId xmlns:a16="http://schemas.microsoft.com/office/drawing/2014/main" id="{00473823-4F1F-443A-8032-60A0B9F1444F}"/>
              </a:ext>
            </a:extLst>
          </p:cNvPr>
          <p:cNvSpPr/>
          <p:nvPr/>
        </p:nvSpPr>
        <p:spPr>
          <a:xfrm>
            <a:off x="3767901" y="2456604"/>
            <a:ext cx="184105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COO </a:t>
            </a:r>
          </a:p>
        </p:txBody>
      </p:sp>
      <p:sp>
        <p:nvSpPr>
          <p:cNvPr id="110" name="Rectangle 109">
            <a:extLst>
              <a:ext uri="{FF2B5EF4-FFF2-40B4-BE49-F238E27FC236}">
                <a16:creationId xmlns:a16="http://schemas.microsoft.com/office/drawing/2014/main" id="{4022EA64-FCBB-483A-8452-CB4B1A728E60}"/>
              </a:ext>
            </a:extLst>
          </p:cNvPr>
          <p:cNvSpPr/>
          <p:nvPr/>
        </p:nvSpPr>
        <p:spPr>
          <a:xfrm>
            <a:off x="4300045" y="4104540"/>
            <a:ext cx="77676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Business </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Services </a:t>
            </a:r>
          </a:p>
        </p:txBody>
      </p:sp>
      <p:sp>
        <p:nvSpPr>
          <p:cNvPr id="111" name="Rectangle 110">
            <a:extLst>
              <a:ext uri="{FF2B5EF4-FFF2-40B4-BE49-F238E27FC236}">
                <a16:creationId xmlns:a16="http://schemas.microsoft.com/office/drawing/2014/main" id="{5B4A3F3E-9B30-4754-8DA4-EAD1AF3BC31A}"/>
              </a:ext>
            </a:extLst>
          </p:cNvPr>
          <p:cNvSpPr/>
          <p:nvPr/>
        </p:nvSpPr>
        <p:spPr>
          <a:xfrm>
            <a:off x="4152224" y="5827986"/>
            <a:ext cx="107083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Strategy</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Development </a:t>
            </a:r>
          </a:p>
        </p:txBody>
      </p:sp>
      <p:sp>
        <p:nvSpPr>
          <p:cNvPr id="112" name="Rectangle 111">
            <a:extLst>
              <a:ext uri="{FF2B5EF4-FFF2-40B4-BE49-F238E27FC236}">
                <a16:creationId xmlns:a16="http://schemas.microsoft.com/office/drawing/2014/main" id="{3EE219C0-1068-4BCC-B347-F02243EEE7D4}"/>
              </a:ext>
            </a:extLst>
          </p:cNvPr>
          <p:cNvSpPr/>
          <p:nvPr/>
        </p:nvSpPr>
        <p:spPr>
          <a:xfrm>
            <a:off x="5031327" y="2456604"/>
            <a:ext cx="151411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People Management</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Transformation </a:t>
            </a:r>
          </a:p>
        </p:txBody>
      </p:sp>
      <p:sp>
        <p:nvSpPr>
          <p:cNvPr id="113" name="Rectangle 112">
            <a:extLst>
              <a:ext uri="{FF2B5EF4-FFF2-40B4-BE49-F238E27FC236}">
                <a16:creationId xmlns:a16="http://schemas.microsoft.com/office/drawing/2014/main" id="{D50C2080-89B2-449E-AF32-FBA500EECACA}"/>
              </a:ext>
            </a:extLst>
          </p:cNvPr>
          <p:cNvSpPr/>
          <p:nvPr/>
        </p:nvSpPr>
        <p:spPr>
          <a:xfrm>
            <a:off x="4854332" y="4104540"/>
            <a:ext cx="184105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India</a:t>
            </a:r>
          </a:p>
        </p:txBody>
      </p:sp>
      <p:sp>
        <p:nvSpPr>
          <p:cNvPr id="114" name="Rectangle 113">
            <a:extLst>
              <a:ext uri="{FF2B5EF4-FFF2-40B4-BE49-F238E27FC236}">
                <a16:creationId xmlns:a16="http://schemas.microsoft.com/office/drawing/2014/main" id="{FC3CFBE3-0250-4CAF-9D2E-E6DB08017F4D}"/>
              </a:ext>
            </a:extLst>
          </p:cNvPr>
          <p:cNvSpPr/>
          <p:nvPr/>
        </p:nvSpPr>
        <p:spPr>
          <a:xfrm>
            <a:off x="5233319" y="5827986"/>
            <a:ext cx="113367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Corporate Social Responsibility</a:t>
            </a:r>
          </a:p>
        </p:txBody>
      </p:sp>
      <p:sp>
        <p:nvSpPr>
          <p:cNvPr id="115" name="Rectangle 114">
            <a:extLst>
              <a:ext uri="{FF2B5EF4-FFF2-40B4-BE49-F238E27FC236}">
                <a16:creationId xmlns:a16="http://schemas.microsoft.com/office/drawing/2014/main" id="{F74F0557-0282-4F42-ABFD-7ACB89FDBE6F}"/>
              </a:ext>
            </a:extLst>
          </p:cNvPr>
          <p:cNvSpPr/>
          <p:nvPr/>
        </p:nvSpPr>
        <p:spPr>
          <a:xfrm>
            <a:off x="6560837" y="2456604"/>
            <a:ext cx="55866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CTO</a:t>
            </a:r>
          </a:p>
        </p:txBody>
      </p:sp>
      <p:sp>
        <p:nvSpPr>
          <p:cNvPr id="116" name="Rectangle 115">
            <a:extLst>
              <a:ext uri="{FF2B5EF4-FFF2-40B4-BE49-F238E27FC236}">
                <a16:creationId xmlns:a16="http://schemas.microsoft.com/office/drawing/2014/main" id="{13A855F1-230E-4CF6-BD18-450144A59E82}"/>
              </a:ext>
            </a:extLst>
          </p:cNvPr>
          <p:cNvSpPr/>
          <p:nvPr/>
        </p:nvSpPr>
        <p:spPr>
          <a:xfrm>
            <a:off x="5897871" y="4104540"/>
            <a:ext cx="184105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Asia-Pacific</a:t>
            </a:r>
          </a:p>
        </p:txBody>
      </p:sp>
      <p:sp>
        <p:nvSpPr>
          <p:cNvPr id="117" name="Rectangle 116">
            <a:extLst>
              <a:ext uri="{FF2B5EF4-FFF2-40B4-BE49-F238E27FC236}">
                <a16:creationId xmlns:a16="http://schemas.microsoft.com/office/drawing/2014/main" id="{C4DB8629-9D17-402D-8431-7AEE376723B3}"/>
              </a:ext>
            </a:extLst>
          </p:cNvPr>
          <p:cNvSpPr/>
          <p:nvPr/>
        </p:nvSpPr>
        <p:spPr>
          <a:xfrm>
            <a:off x="6519395" y="5827986"/>
            <a:ext cx="64997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Sales </a:t>
            </a:r>
          </a:p>
        </p:txBody>
      </p:sp>
      <p:sp>
        <p:nvSpPr>
          <p:cNvPr id="119" name="Rectangle 118">
            <a:extLst>
              <a:ext uri="{FF2B5EF4-FFF2-40B4-BE49-F238E27FC236}">
                <a16:creationId xmlns:a16="http://schemas.microsoft.com/office/drawing/2014/main" id="{749D0A79-B69A-4490-9CA7-6A2DC7093C47}"/>
              </a:ext>
            </a:extLst>
          </p:cNvPr>
          <p:cNvSpPr/>
          <p:nvPr/>
        </p:nvSpPr>
        <p:spPr>
          <a:xfrm>
            <a:off x="7559000" y="4104540"/>
            <a:ext cx="71229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Sogeti</a:t>
            </a:r>
          </a:p>
        </p:txBody>
      </p:sp>
      <p:sp>
        <p:nvSpPr>
          <p:cNvPr id="120" name="Rectangle 119">
            <a:extLst>
              <a:ext uri="{FF2B5EF4-FFF2-40B4-BE49-F238E27FC236}">
                <a16:creationId xmlns:a16="http://schemas.microsoft.com/office/drawing/2014/main" id="{A01B1963-CEB6-4390-B97A-204B8548C065}"/>
              </a:ext>
            </a:extLst>
          </p:cNvPr>
          <p:cNvSpPr/>
          <p:nvPr/>
        </p:nvSpPr>
        <p:spPr>
          <a:xfrm>
            <a:off x="7297332" y="5827986"/>
            <a:ext cx="12673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General Secretary </a:t>
            </a:r>
          </a:p>
        </p:txBody>
      </p:sp>
      <p:sp>
        <p:nvSpPr>
          <p:cNvPr id="121" name="Rectangle 120">
            <a:extLst>
              <a:ext uri="{FF2B5EF4-FFF2-40B4-BE49-F238E27FC236}">
                <a16:creationId xmlns:a16="http://schemas.microsoft.com/office/drawing/2014/main" id="{56DF3C91-B15B-4CA3-9D47-BF55288FA790}"/>
              </a:ext>
            </a:extLst>
          </p:cNvPr>
          <p:cNvSpPr/>
          <p:nvPr/>
        </p:nvSpPr>
        <p:spPr>
          <a:xfrm>
            <a:off x="7704125" y="2456604"/>
            <a:ext cx="54412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FS</a:t>
            </a:r>
          </a:p>
        </p:txBody>
      </p:sp>
      <p:sp>
        <p:nvSpPr>
          <p:cNvPr id="122" name="Rectangle 121">
            <a:extLst>
              <a:ext uri="{FF2B5EF4-FFF2-40B4-BE49-F238E27FC236}">
                <a16:creationId xmlns:a16="http://schemas.microsoft.com/office/drawing/2014/main" id="{33864469-BAEB-403B-949B-4CC053E8D55F}"/>
              </a:ext>
            </a:extLst>
          </p:cNvPr>
          <p:cNvSpPr/>
          <p:nvPr/>
        </p:nvSpPr>
        <p:spPr>
          <a:xfrm>
            <a:off x="8251987" y="4104540"/>
            <a:ext cx="146176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Apps North America</a:t>
            </a:r>
          </a:p>
        </p:txBody>
      </p:sp>
      <p:sp>
        <p:nvSpPr>
          <p:cNvPr id="123" name="Rectangle 122">
            <a:extLst>
              <a:ext uri="{FF2B5EF4-FFF2-40B4-BE49-F238E27FC236}">
                <a16:creationId xmlns:a16="http://schemas.microsoft.com/office/drawing/2014/main" id="{9CAEEC9E-0C24-4FE3-B575-445E589995BE}"/>
              </a:ext>
            </a:extLst>
          </p:cNvPr>
          <p:cNvSpPr/>
          <p:nvPr/>
        </p:nvSpPr>
        <p:spPr>
          <a:xfrm>
            <a:off x="8387880" y="5827986"/>
            <a:ext cx="121560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Marketing</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Communications </a:t>
            </a:r>
          </a:p>
        </p:txBody>
      </p:sp>
      <p:pic>
        <p:nvPicPr>
          <p:cNvPr id="124" name="Picture 233">
            <a:extLst>
              <a:ext uri="{FF2B5EF4-FFF2-40B4-BE49-F238E27FC236}">
                <a16:creationId xmlns:a16="http://schemas.microsoft.com/office/drawing/2014/main" id="{F334AD3E-9A9E-43EB-8FDC-FFD70DF8198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371819" y="3390579"/>
            <a:ext cx="548642" cy="640080"/>
          </a:xfrm>
          <a:prstGeom prst="rect">
            <a:avLst/>
          </a:prstGeom>
        </p:spPr>
      </p:pic>
      <p:sp>
        <p:nvSpPr>
          <p:cNvPr id="125" name="Rectangle 124">
            <a:extLst>
              <a:ext uri="{FF2B5EF4-FFF2-40B4-BE49-F238E27FC236}">
                <a16:creationId xmlns:a16="http://schemas.microsoft.com/office/drawing/2014/main" id="{3266AF98-998E-4536-B967-53D8CFE8E0C1}"/>
              </a:ext>
            </a:extLst>
          </p:cNvPr>
          <p:cNvSpPr/>
          <p:nvPr/>
        </p:nvSpPr>
        <p:spPr>
          <a:xfrm>
            <a:off x="9582315" y="5827986"/>
            <a:ext cx="97973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LEAD program</a:t>
            </a:r>
          </a:p>
        </p:txBody>
      </p:sp>
      <p:pic>
        <p:nvPicPr>
          <p:cNvPr id="194" name="Picture 198">
            <a:extLst>
              <a:ext uri="{FF2B5EF4-FFF2-40B4-BE49-F238E27FC236}">
                <a16:creationId xmlns:a16="http://schemas.microsoft.com/office/drawing/2014/main" id="{48213988-47F1-48BB-A32B-5AA379DA9CE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720743" y="1742643"/>
            <a:ext cx="548642" cy="640080"/>
          </a:xfrm>
          <a:prstGeom prst="rect">
            <a:avLst/>
          </a:prstGeom>
        </p:spPr>
      </p:pic>
      <p:sp>
        <p:nvSpPr>
          <p:cNvPr id="195" name="Rectangle 194">
            <a:extLst>
              <a:ext uri="{FF2B5EF4-FFF2-40B4-BE49-F238E27FC236}">
                <a16:creationId xmlns:a16="http://schemas.microsoft.com/office/drawing/2014/main" id="{8FA0F0A0-16A3-4BC2-99FB-93C1E1132158}"/>
              </a:ext>
            </a:extLst>
          </p:cNvPr>
          <p:cNvSpPr/>
          <p:nvPr/>
        </p:nvSpPr>
        <p:spPr>
          <a:xfrm>
            <a:off x="8142999" y="2456604"/>
            <a:ext cx="1708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noAutofit/>
          </a:bodyPr>
          <a:lstStyle/>
          <a:p>
            <a:pPr algn="ctr">
              <a:lnSpc>
                <a:spcPts val="1200"/>
              </a:lnSpc>
              <a:spcBef>
                <a:spcPts val="200"/>
              </a:spcBef>
              <a:defRPr/>
            </a:pPr>
            <a:r>
              <a:rPr lang="en-US" sz="900" dirty="0">
                <a:solidFill>
                  <a:schemeClr val="tx1"/>
                </a:solidFill>
                <a:cs typeface="Arial" panose="020B0604020202020204" pitchFamily="34" charset="0"/>
              </a:rPr>
              <a:t>AppsTwo, Apps UK-HMRC, BSv, AMSI program</a:t>
            </a:r>
          </a:p>
        </p:txBody>
      </p:sp>
    </p:spTree>
    <p:extLst>
      <p:ext uri="{BB962C8B-B14F-4D97-AF65-F5344CB8AC3E}">
        <p14:creationId xmlns:p14="http://schemas.microsoft.com/office/powerpoint/2010/main" val="1960336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19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2435827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7" name="Rectangle 16"/>
          <p:cNvSpPr/>
          <p:nvPr/>
        </p:nvSpPr>
        <p:spPr>
          <a:xfrm>
            <a:off x="9296400" y="6489700"/>
            <a:ext cx="2895600" cy="368300"/>
          </a:xfrm>
          <a:prstGeom prst="rect">
            <a:avLst/>
          </a:prstGeom>
          <a:solidFill>
            <a:srgbClr val="E6E7E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Our motto</a:t>
            </a:r>
          </a:p>
        </p:txBody>
      </p:sp>
      <p:sp>
        <p:nvSpPr>
          <p:cNvPr id="4" name="Rectangle 37">
            <a:extLst>
              <a:ext uri="{FF2B5EF4-FFF2-40B4-BE49-F238E27FC236}">
                <a16:creationId xmlns:a16="http://schemas.microsoft.com/office/drawing/2014/main" id="{C3F142A6-2127-4062-B5F7-48CA59C26E16}"/>
              </a:ext>
            </a:extLst>
          </p:cNvPr>
          <p:cNvSpPr/>
          <p:nvPr/>
        </p:nvSpPr>
        <p:spPr>
          <a:xfrm>
            <a:off x="929467" y="2569052"/>
            <a:ext cx="7075264" cy="17334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pic>
        <p:nvPicPr>
          <p:cNvPr id="5" name="Imagem 2"/>
          <p:cNvPicPr>
            <a:picLocks noChangeAspect="1"/>
          </p:cNvPicPr>
          <p:nvPr/>
        </p:nvPicPr>
        <p:blipFill rotWithShape="1">
          <a:blip r:embed="rId7">
            <a:extLst>
              <a:ext uri="{28A0092B-C50C-407E-A947-70E740481C1C}">
                <a14:useLocalDpi xmlns:a14="http://schemas.microsoft.com/office/drawing/2010/main" val="0"/>
              </a:ext>
            </a:extLst>
          </a:blip>
          <a:srcRect l="50592" t="14300" r="2349" b="7976"/>
          <a:stretch/>
        </p:blipFill>
        <p:spPr>
          <a:xfrm>
            <a:off x="5789684" y="908721"/>
            <a:ext cx="6402316" cy="5949280"/>
          </a:xfrm>
          <a:prstGeom prst="rect">
            <a:avLst/>
          </a:prstGeom>
        </p:spPr>
      </p:pic>
      <p:sp>
        <p:nvSpPr>
          <p:cNvPr id="6" name="Retângulo 12"/>
          <p:cNvSpPr/>
          <p:nvPr/>
        </p:nvSpPr>
        <p:spPr>
          <a:xfrm>
            <a:off x="6368562" y="2222254"/>
            <a:ext cx="2353568" cy="2336024"/>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It’s the </a:t>
            </a:r>
            <a:r>
              <a:rPr kumimoji="0" lang="en-US" sz="1800" b="1" i="0" u="none" strike="noStrike" kern="0" cap="none" spc="0" normalizeH="0" baseline="0" noProof="0" dirty="0">
                <a:ln>
                  <a:noFill/>
                </a:ln>
                <a:solidFill>
                  <a:srgbClr val="7E39BA"/>
                </a:solidFill>
                <a:effectLst/>
                <a:uLnTx/>
                <a:uFillTx/>
                <a:latin typeface="Verdana"/>
                <a:ea typeface="+mn-ea"/>
                <a:cs typeface="Arial" panose="020B0604020202020204" pitchFamily="34" charset="0"/>
              </a:rPr>
              <a:t>quality </a:t>
            </a:r>
            <a:br>
              <a:rPr kumimoji="0" lang="en-US" sz="1800" b="1" i="0" u="none" strike="noStrike" kern="0" cap="none" spc="0" normalizeH="0" baseline="0" noProof="0" dirty="0">
                <a:ln>
                  <a:noFill/>
                </a:ln>
                <a:solidFill>
                  <a:srgbClr val="7E39BA"/>
                </a:solidFill>
                <a:effectLst/>
                <a:uLnTx/>
                <a:uFillTx/>
                <a:latin typeface="Verdana"/>
                <a:ea typeface="+mn-ea"/>
                <a:cs typeface="Arial" panose="020B0604020202020204" pitchFamily="34" charset="0"/>
              </a:rPr>
            </a:br>
            <a:r>
              <a:rPr kumimoji="0" lang="en-US" sz="1800" b="1" i="0" u="none" strike="noStrike" kern="0" cap="none" spc="0" normalizeH="0" baseline="0" noProof="0" dirty="0">
                <a:ln>
                  <a:noFill/>
                </a:ln>
                <a:solidFill>
                  <a:srgbClr val="7E39BA"/>
                </a:solidFill>
                <a:effectLst/>
                <a:uLnTx/>
                <a:uFillTx/>
                <a:latin typeface="Verdana"/>
                <a:ea typeface="+mn-ea"/>
                <a:cs typeface="Arial" panose="020B0604020202020204" pitchFamily="34" charset="0"/>
              </a:rPr>
              <a:t>of our people, </a:t>
            </a:r>
            <a:r>
              <a:rPr kumimoji="0" lang="en-US" sz="18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their capacity to deliver solutions that fit, with you and for you, that drive real business results.</a:t>
            </a:r>
            <a:endParaRPr kumimoji="0" lang="en-US" sz="18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pic>
        <p:nvPicPr>
          <p:cNvPr id="7" name="Image 11"/>
          <p:cNvPicPr>
            <a:picLocks noChangeAspect="1"/>
          </p:cNvPicPr>
          <p:nvPr/>
        </p:nvPicPr>
        <p:blipFill rotWithShape="1">
          <a:blip r:embed="rId8"/>
          <a:srcRect r="48050"/>
          <a:stretch/>
        </p:blipFill>
        <p:spPr>
          <a:xfrm>
            <a:off x="1389969" y="2861766"/>
            <a:ext cx="3888000" cy="585560"/>
          </a:xfrm>
          <a:prstGeom prst="rect">
            <a:avLst/>
          </a:prstGeom>
        </p:spPr>
      </p:pic>
      <p:pic>
        <p:nvPicPr>
          <p:cNvPr id="8" name="Image 17"/>
          <p:cNvPicPr>
            <a:picLocks noChangeAspect="1"/>
          </p:cNvPicPr>
          <p:nvPr/>
        </p:nvPicPr>
        <p:blipFill rotWithShape="1">
          <a:blip r:embed="rId8"/>
          <a:srcRect l="51984"/>
          <a:stretch/>
        </p:blipFill>
        <p:spPr>
          <a:xfrm>
            <a:off x="2229809" y="3420486"/>
            <a:ext cx="3593630" cy="585560"/>
          </a:xfrm>
          <a:prstGeom prst="rect">
            <a:avLst/>
          </a:prstGeom>
        </p:spPr>
      </p:pic>
      <p:grpSp>
        <p:nvGrpSpPr>
          <p:cNvPr id="9" name="Group 8">
            <a:extLst>
              <a:ext uri="{FF2B5EF4-FFF2-40B4-BE49-F238E27FC236}">
                <a16:creationId xmlns:a16="http://schemas.microsoft.com/office/drawing/2014/main" id="{5C775B8C-F6E3-426B-A821-CF813B4809D7}"/>
              </a:ext>
            </a:extLst>
          </p:cNvPr>
          <p:cNvGrpSpPr/>
          <p:nvPr/>
        </p:nvGrpSpPr>
        <p:grpSpPr>
          <a:xfrm>
            <a:off x="6528000" y="1790785"/>
            <a:ext cx="325848" cy="431469"/>
            <a:chOff x="-3047491" y="928360"/>
            <a:chExt cx="1124915" cy="1354138"/>
          </a:xfrm>
        </p:grpSpPr>
        <p:sp>
          <p:nvSpPr>
            <p:cNvPr id="10" name="Freeform 5"/>
            <p:cNvSpPr>
              <a:spLocks/>
            </p:cNvSpPr>
            <p:nvPr/>
          </p:nvSpPr>
          <p:spPr bwMode="auto">
            <a:xfrm>
              <a:off x="-2414701" y="928360"/>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B15A6B24-F1FC-4BBE-98CB-62A1E980E5D8}"/>
                </a:ext>
              </a:extLst>
            </p:cNvPr>
            <p:cNvSpPr>
              <a:spLocks/>
            </p:cNvSpPr>
            <p:nvPr/>
          </p:nvSpPr>
          <p:spPr bwMode="auto">
            <a:xfrm>
              <a:off x="-3047491" y="928360"/>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1">
            <a:extLst>
              <a:ext uri="{FF2B5EF4-FFF2-40B4-BE49-F238E27FC236}">
                <a16:creationId xmlns:a16="http://schemas.microsoft.com/office/drawing/2014/main" id="{DF42C1FA-7EA8-4C34-801C-5A5837F739A6}"/>
              </a:ext>
            </a:extLst>
          </p:cNvPr>
          <p:cNvGrpSpPr/>
          <p:nvPr/>
        </p:nvGrpSpPr>
        <p:grpSpPr>
          <a:xfrm>
            <a:off x="8184000" y="4343456"/>
            <a:ext cx="310583" cy="392245"/>
            <a:chOff x="-1672213" y="1402546"/>
            <a:chExt cx="1072213" cy="1354138"/>
          </a:xfrm>
        </p:grpSpPr>
        <p:sp>
          <p:nvSpPr>
            <p:cNvPr id="13" name="Freeform 5"/>
            <p:cNvSpPr>
              <a:spLocks/>
            </p:cNvSpPr>
            <p:nvPr/>
          </p:nvSpPr>
          <p:spPr bwMode="auto">
            <a:xfrm flipH="1" flipV="1">
              <a:off x="-1672213" y="1402546"/>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49D074F3-E5A8-4EB8-8FA2-965EF2B244C3}"/>
                </a:ext>
              </a:extLst>
            </p:cNvPr>
            <p:cNvSpPr>
              <a:spLocks/>
            </p:cNvSpPr>
            <p:nvPr/>
          </p:nvSpPr>
          <p:spPr bwMode="auto">
            <a:xfrm flipH="1" flipV="1">
              <a:off x="-1092125" y="1402546"/>
              <a:ext cx="492125" cy="1354138"/>
            </a:xfrm>
            <a:custGeom>
              <a:avLst/>
              <a:gdLst>
                <a:gd name="T0" fmla="*/ 198 w 198"/>
                <a:gd name="T1" fmla="*/ 0 h 551"/>
                <a:gd name="T2" fmla="*/ 198 w 198"/>
                <a:gd name="T3" fmla="*/ 0 h 551"/>
                <a:gd name="T4" fmla="*/ 1 w 198"/>
                <a:gd name="T5" fmla="*/ 296 h 551"/>
                <a:gd name="T6" fmla="*/ 1 w 198"/>
                <a:gd name="T7" fmla="*/ 527 h 551"/>
                <a:gd name="T8" fmla="*/ 2 w 198"/>
                <a:gd name="T9" fmla="*/ 541 h 551"/>
                <a:gd name="T10" fmla="*/ 23 w 198"/>
                <a:gd name="T11" fmla="*/ 538 h 551"/>
                <a:gd name="T12" fmla="*/ 111 w 198"/>
                <a:gd name="T13" fmla="*/ 547 h 551"/>
                <a:gd name="T14" fmla="*/ 187 w 198"/>
                <a:gd name="T15" fmla="*/ 529 h 551"/>
                <a:gd name="T16" fmla="*/ 187 w 198"/>
                <a:gd name="T17" fmla="*/ 298 h 551"/>
                <a:gd name="T18" fmla="*/ 94 w 198"/>
                <a:gd name="T19" fmla="*/ 298 h 551"/>
                <a:gd name="T20" fmla="*/ 198 w 198"/>
                <a:gd name="T2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51">
                  <a:moveTo>
                    <a:pt x="198" y="0"/>
                  </a:moveTo>
                  <a:cubicBezTo>
                    <a:pt x="198" y="0"/>
                    <a:pt x="198" y="0"/>
                    <a:pt x="198" y="0"/>
                  </a:cubicBezTo>
                  <a:cubicBezTo>
                    <a:pt x="63" y="37"/>
                    <a:pt x="3" y="170"/>
                    <a:pt x="1" y="296"/>
                  </a:cubicBezTo>
                  <a:cubicBezTo>
                    <a:pt x="1" y="296"/>
                    <a:pt x="0" y="470"/>
                    <a:pt x="1" y="527"/>
                  </a:cubicBezTo>
                  <a:cubicBezTo>
                    <a:pt x="1" y="534"/>
                    <a:pt x="0" y="538"/>
                    <a:pt x="2" y="541"/>
                  </a:cubicBezTo>
                  <a:cubicBezTo>
                    <a:pt x="8" y="537"/>
                    <a:pt x="15" y="538"/>
                    <a:pt x="23" y="538"/>
                  </a:cubicBezTo>
                  <a:cubicBezTo>
                    <a:pt x="59" y="538"/>
                    <a:pt x="92" y="546"/>
                    <a:pt x="111" y="547"/>
                  </a:cubicBezTo>
                  <a:cubicBezTo>
                    <a:pt x="125" y="548"/>
                    <a:pt x="186" y="551"/>
                    <a:pt x="187" y="529"/>
                  </a:cubicBezTo>
                  <a:cubicBezTo>
                    <a:pt x="187" y="298"/>
                    <a:pt x="187" y="298"/>
                    <a:pt x="187" y="298"/>
                  </a:cubicBezTo>
                  <a:cubicBezTo>
                    <a:pt x="94" y="298"/>
                    <a:pt x="94" y="298"/>
                    <a:pt x="94" y="298"/>
                  </a:cubicBezTo>
                  <a:cubicBezTo>
                    <a:pt x="72" y="175"/>
                    <a:pt x="123" y="26"/>
                    <a:pt x="19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Retângulo 43">
            <a:extLst>
              <a:ext uri="{FF2B5EF4-FFF2-40B4-BE49-F238E27FC236}">
                <a16:creationId xmlns:a16="http://schemas.microsoft.com/office/drawing/2014/main" id="{25FC8637-25BD-4C09-AF25-56B4243DAB3D}"/>
              </a:ext>
            </a:extLst>
          </p:cNvPr>
          <p:cNvSpPr/>
          <p:nvPr/>
        </p:nvSpPr>
        <p:spPr>
          <a:xfrm>
            <a:off x="11862276" y="6650661"/>
            <a:ext cx="65724" cy="123111"/>
          </a:xfrm>
          <a:prstGeom prst="rect">
            <a:avLst/>
          </a:prstGeom>
        </p:spPr>
        <p:txBody>
          <a:bodyPr wrap="none" lIns="0" tIns="0" rIns="0" bIns="0" anchor="ctr" anchorCtr="0">
            <a:spAutoFit/>
          </a:bodyPr>
          <a:lstStyle/>
          <a:p>
            <a:pPr algn="r"/>
            <a:fld id="{AD0ADBB6-6874-4A67-B860-54E8A930C9AF}" type="slidenum">
              <a:rPr lang="en-US" sz="800" smtClean="0">
                <a:solidFill>
                  <a:schemeClr val="bg1">
                    <a:lumMod val="65000"/>
                  </a:schemeClr>
                </a:solidFill>
                <a:cs typeface="Arial" panose="020B0604020202020204" pitchFamily="34" charset="0"/>
              </a:rPr>
              <a:t>5</a:t>
            </a:fld>
            <a:endParaRPr lang="en-US" sz="800" dirty="0">
              <a:solidFill>
                <a:schemeClr val="bg1">
                  <a:lumMod val="65000"/>
                </a:schemeClr>
              </a:solidFill>
              <a:cs typeface="Arial" panose="020B0604020202020204" pitchFamily="34" charset="0"/>
            </a:endParaRPr>
          </a:p>
        </p:txBody>
      </p:sp>
      <p:sp>
        <p:nvSpPr>
          <p:cNvPr id="16"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r>
              <a:rPr lang="en-US" dirty="0">
                <a:solidFill>
                  <a:schemeClr val="accent2"/>
                </a:solidFill>
              </a:rPr>
              <a:t>|</a:t>
            </a:r>
          </a:p>
        </p:txBody>
      </p:sp>
    </p:spTree>
    <p:extLst>
      <p:ext uri="{BB962C8B-B14F-4D97-AF65-F5344CB8AC3E}">
        <p14:creationId xmlns:p14="http://schemas.microsoft.com/office/powerpoint/2010/main" val="24064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750"/>
                                        <p:tgtEl>
                                          <p:spTgt spid="7"/>
                                        </p:tgtEl>
                                      </p:cBhvr>
                                    </p:animEffect>
                                  </p:childTnLst>
                                </p:cTn>
                              </p:par>
                              <p:par>
                                <p:cTn id="8" presetID="35" presetClass="path" presetSubtype="0" decel="100000" fill="hold" nodeType="withEffect">
                                  <p:stCondLst>
                                    <p:cond delay="250"/>
                                  </p:stCondLst>
                                  <p:childTnLst>
                                    <p:animMotion origin="layout" path="M 2.5E-6 -3.7037E-6 L -0.25 -3.7037E-6 " pathEditMode="relative" rAng="0" ptsTypes="AA">
                                      <p:cBhvr>
                                        <p:cTn id="9" dur="750" spd="-100000" fill="hold"/>
                                        <p:tgtEl>
                                          <p:spTgt spid="7"/>
                                        </p:tgtEl>
                                        <p:attrNameLst>
                                          <p:attrName>ppt_x</p:attrName>
                                          <p:attrName>ppt_y</p:attrName>
                                        </p:attrNameLst>
                                      </p:cBhvr>
                                      <p:rCtr x="-12500" y="0"/>
                                    </p:animMotion>
                                  </p:childTnLst>
                                </p:cTn>
                              </p:par>
                              <p:par>
                                <p:cTn id="10" presetID="22" presetClass="entr" presetSubtype="8"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750"/>
                                        <p:tgtEl>
                                          <p:spTgt spid="8"/>
                                        </p:tgtEl>
                                      </p:cBhvr>
                                    </p:animEffect>
                                  </p:childTnLst>
                                </p:cTn>
                              </p:par>
                              <p:par>
                                <p:cTn id="13" presetID="35" presetClass="path" presetSubtype="0" decel="100000" fill="hold" nodeType="withEffect">
                                  <p:stCondLst>
                                    <p:cond delay="500"/>
                                  </p:stCondLst>
                                  <p:childTnLst>
                                    <p:animMotion origin="layout" path="M 1.66667E-6 4.81481E-6 L 0.23021 4.81481E-6 " pathEditMode="relative" rAng="0" ptsTypes="AA">
                                      <p:cBhvr>
                                        <p:cTn id="14" dur="750" spd="-100000" fill="hold"/>
                                        <p:tgtEl>
                                          <p:spTgt spid="8"/>
                                        </p:tgtEl>
                                        <p:attrNameLst>
                                          <p:attrName>ppt_x</p:attrName>
                                          <p:attrName>ppt_y</p:attrName>
                                        </p:attrNameLst>
                                      </p:cBhvr>
                                      <p:rCtr x="11510" y="0"/>
                                    </p:animMotion>
                                  </p:childTnLst>
                                </p:cTn>
                              </p:par>
                              <p:par>
                                <p:cTn id="15" presetID="21" presetClass="entr" presetSubtype="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1300"/>
                                        <p:tgtEl>
                                          <p:spTgt spid="4"/>
                                        </p:tgtEl>
                                      </p:cBhvr>
                                    </p:animEffect>
                                  </p:childTnLst>
                                </p:cTn>
                              </p:par>
                              <p:par>
                                <p:cTn id="18" presetID="10" presetClass="entr" presetSubtype="0" fill="hold"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par>
                          <p:cTn id="21" fill="hold">
                            <p:stCondLst>
                              <p:cond delay="175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750"/>
                                        <p:tgtEl>
                                          <p:spTgt spid="9"/>
                                        </p:tgtEl>
                                      </p:cBhvr>
                                    </p:animEffect>
                                  </p:childTnLst>
                                </p:cTn>
                              </p:par>
                              <p:par>
                                <p:cTn id="25" presetID="35" presetClass="path" presetSubtype="0" decel="100000" fill="hold" nodeType="withEffect">
                                  <p:stCondLst>
                                    <p:cond delay="0"/>
                                  </p:stCondLst>
                                  <p:childTnLst>
                                    <p:animMotion origin="layout" path="M 2.08333E-6 -2.59259E-6 L -0.25 -2.59259E-6 " pathEditMode="relative" rAng="0" ptsTypes="AA">
                                      <p:cBhvr>
                                        <p:cTn id="26" dur="750" spd="-100000" fill="hold"/>
                                        <p:tgtEl>
                                          <p:spTgt spid="9"/>
                                        </p:tgtEl>
                                        <p:attrNameLst>
                                          <p:attrName>ppt_x</p:attrName>
                                          <p:attrName>ppt_y</p:attrName>
                                        </p:attrNameLst>
                                      </p:cBhvr>
                                      <p:rCtr x="-12500" y="0"/>
                                    </p:animMotion>
                                  </p:childTnLst>
                                </p:cTn>
                              </p:par>
                              <p:par>
                                <p:cTn id="27" presetID="10" presetClass="entr" presetSubtype="0" fill="hold" grpId="0" nodeType="withEffect">
                                  <p:stCondLst>
                                    <p:cond delay="0"/>
                                  </p:stCondLst>
                                  <p:iterate type="lt">
                                    <p:tmPct val="3153"/>
                                  </p:iterate>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750"/>
                                        <p:tgtEl>
                                          <p:spTgt spid="12"/>
                                        </p:tgtEl>
                                      </p:cBhvr>
                                    </p:animEffect>
                                  </p:childTnLst>
                                </p:cTn>
                              </p:par>
                              <p:par>
                                <p:cTn id="33" presetID="35" presetClass="path" presetSubtype="0" decel="100000" fill="hold" nodeType="withEffect">
                                  <p:stCondLst>
                                    <p:cond delay="0"/>
                                  </p:stCondLst>
                                  <p:childTnLst>
                                    <p:animMotion origin="layout" path="M -4.375E-6 4.44444E-6 L 0.23021 4.44444E-6 " pathEditMode="relative" rAng="0" ptsTypes="AA">
                                      <p:cBhvr>
                                        <p:cTn id="34" dur="750" spd="-100000" fill="hold"/>
                                        <p:tgtEl>
                                          <p:spTgt spid="12"/>
                                        </p:tgtEl>
                                        <p:attrNameLst>
                                          <p:attrName>ppt_x</p:attrName>
                                          <p:attrName>ppt_y</p:attrName>
                                        </p:attrNameLst>
                                      </p:cBhvr>
                                      <p:rCtr x="1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ext uri="{D42A27DB-BD31-4B8C-83A1-F6EECF244321}">
                <p14:modId xmlns:p14="http://schemas.microsoft.com/office/powerpoint/2010/main" val="2356003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6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aixaDeTexto 96"/>
          <p:cNvSpPr txBox="1"/>
          <p:nvPr/>
        </p:nvSpPr>
        <p:spPr>
          <a:xfrm>
            <a:off x="1776000" y="1501256"/>
            <a:ext cx="2880000" cy="1164934"/>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12ABDB"/>
                </a:solidFill>
                <a:effectLst/>
                <a:uLnTx/>
                <a:uFillTx/>
                <a:latin typeface="Verdana"/>
                <a:ea typeface="Segoe UI" panose="020B0502040204020203" pitchFamily="34" charset="0"/>
                <a:cs typeface="Arial" panose="020B0604020202020204" pitchFamily="34" charset="0"/>
              </a:rPr>
              <a:t>Our Values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lumMod val="75000"/>
                    <a:lumOff val="25000"/>
                  </a:schemeClr>
                </a:solidFill>
                <a:effectLst/>
                <a:uLnTx/>
                <a:uFillTx/>
                <a:latin typeface="Verdana"/>
                <a:cs typeface="Arial" panose="020B0604020202020204" pitchFamily="34" charset="0"/>
              </a:rPr>
              <a:t>guide our business decisions and shape our culture</a:t>
            </a:r>
            <a:endParaRPr kumimoji="0" lang="en-US" b="1"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endParaRPr>
          </a:p>
        </p:txBody>
      </p:sp>
      <p:sp>
        <p:nvSpPr>
          <p:cNvPr id="4" name="Freeform 5"/>
          <p:cNvSpPr>
            <a:spLocks/>
          </p:cNvSpPr>
          <p:nvPr/>
        </p:nvSpPr>
        <p:spPr bwMode="auto">
          <a:xfrm>
            <a:off x="-103682" y="0"/>
            <a:ext cx="12463682" cy="6997700"/>
          </a:xfrm>
          <a:custGeom>
            <a:avLst/>
            <a:gdLst>
              <a:gd name="T0" fmla="*/ 1082 w 2321"/>
              <a:gd name="T1" fmla="*/ 960 h 1475"/>
              <a:gd name="T2" fmla="*/ 1081 w 2321"/>
              <a:gd name="T3" fmla="*/ 962 h 1475"/>
              <a:gd name="T4" fmla="*/ 0 w 2321"/>
              <a:gd name="T5" fmla="*/ 612 h 1475"/>
              <a:gd name="T6" fmla="*/ 0 w 2321"/>
              <a:gd name="T7" fmla="*/ 1475 h 1475"/>
              <a:gd name="T8" fmla="*/ 2321 w 2321"/>
              <a:gd name="T9" fmla="*/ 1475 h 1475"/>
              <a:gd name="T10" fmla="*/ 2321 w 2321"/>
              <a:gd name="T11" fmla="*/ 0 h 1475"/>
              <a:gd name="T12" fmla="*/ 1229 w 2321"/>
              <a:gd name="T13" fmla="*/ 0 h 1475"/>
              <a:gd name="T14" fmla="*/ 1230 w 2321"/>
              <a:gd name="T15" fmla="*/ 460 h 1475"/>
              <a:gd name="T16" fmla="*/ 1234 w 2321"/>
              <a:gd name="T17" fmla="*/ 619 h 1475"/>
              <a:gd name="T18" fmla="*/ 1082 w 2321"/>
              <a:gd name="T19" fmla="*/ 960 h 1475"/>
              <a:gd name="connsiteX0" fmla="*/ 4662 w 11404"/>
              <a:gd name="connsiteY0" fmla="*/ 6733 h 10964"/>
              <a:gd name="connsiteX1" fmla="*/ 4657 w 11404"/>
              <a:gd name="connsiteY1" fmla="*/ 6747 h 10964"/>
              <a:gd name="connsiteX2" fmla="*/ 0 w 11404"/>
              <a:gd name="connsiteY2" fmla="*/ 4374 h 10964"/>
              <a:gd name="connsiteX3" fmla="*/ 0 w 11404"/>
              <a:gd name="connsiteY3" fmla="*/ 10225 h 10964"/>
              <a:gd name="connsiteX4" fmla="*/ 10000 w 11404"/>
              <a:gd name="connsiteY4" fmla="*/ 10225 h 10964"/>
              <a:gd name="connsiteX5" fmla="*/ 11327 w 11404"/>
              <a:gd name="connsiteY5" fmla="*/ 242 h 10964"/>
              <a:gd name="connsiteX6" fmla="*/ 5295 w 11404"/>
              <a:gd name="connsiteY6" fmla="*/ 225 h 10964"/>
              <a:gd name="connsiteX7" fmla="*/ 5299 w 11404"/>
              <a:gd name="connsiteY7" fmla="*/ 3344 h 10964"/>
              <a:gd name="connsiteX8" fmla="*/ 5317 w 11404"/>
              <a:gd name="connsiteY8" fmla="*/ 4422 h 10964"/>
              <a:gd name="connsiteX9" fmla="*/ 4662 w 11404"/>
              <a:gd name="connsiteY9" fmla="*/ 6733 h 10964"/>
              <a:gd name="connsiteX0" fmla="*/ 4662 w 11327"/>
              <a:gd name="connsiteY0" fmla="*/ 6733 h 11543"/>
              <a:gd name="connsiteX1" fmla="*/ 4657 w 11327"/>
              <a:gd name="connsiteY1" fmla="*/ 6747 h 11543"/>
              <a:gd name="connsiteX2" fmla="*/ 0 w 11327"/>
              <a:gd name="connsiteY2" fmla="*/ 4374 h 11543"/>
              <a:gd name="connsiteX3" fmla="*/ 0 w 11327"/>
              <a:gd name="connsiteY3" fmla="*/ 10225 h 11543"/>
              <a:gd name="connsiteX4" fmla="*/ 10000 w 11327"/>
              <a:gd name="connsiteY4" fmla="*/ 10225 h 11543"/>
              <a:gd name="connsiteX5" fmla="*/ 11327 w 11327"/>
              <a:gd name="connsiteY5" fmla="*/ 242 h 11543"/>
              <a:gd name="connsiteX6" fmla="*/ 5295 w 11327"/>
              <a:gd name="connsiteY6" fmla="*/ 225 h 11543"/>
              <a:gd name="connsiteX7" fmla="*/ 5299 w 11327"/>
              <a:gd name="connsiteY7" fmla="*/ 3344 h 11543"/>
              <a:gd name="connsiteX8" fmla="*/ 5317 w 11327"/>
              <a:gd name="connsiteY8" fmla="*/ 4422 h 11543"/>
              <a:gd name="connsiteX9" fmla="*/ 4662 w 11327"/>
              <a:gd name="connsiteY9" fmla="*/ 6733 h 11543"/>
              <a:gd name="connsiteX0" fmla="*/ 4662 w 11873"/>
              <a:gd name="connsiteY0" fmla="*/ 7327 h 11757"/>
              <a:gd name="connsiteX1" fmla="*/ 4657 w 11873"/>
              <a:gd name="connsiteY1" fmla="*/ 7341 h 11757"/>
              <a:gd name="connsiteX2" fmla="*/ 0 w 11873"/>
              <a:gd name="connsiteY2" fmla="*/ 4968 h 11757"/>
              <a:gd name="connsiteX3" fmla="*/ 0 w 11873"/>
              <a:gd name="connsiteY3" fmla="*/ 10819 h 11757"/>
              <a:gd name="connsiteX4" fmla="*/ 11327 w 11873"/>
              <a:gd name="connsiteY4" fmla="*/ 10285 h 11757"/>
              <a:gd name="connsiteX5" fmla="*/ 11327 w 11873"/>
              <a:gd name="connsiteY5" fmla="*/ 836 h 11757"/>
              <a:gd name="connsiteX6" fmla="*/ 5295 w 11873"/>
              <a:gd name="connsiteY6" fmla="*/ 819 h 11757"/>
              <a:gd name="connsiteX7" fmla="*/ 5299 w 11873"/>
              <a:gd name="connsiteY7" fmla="*/ 3938 h 11757"/>
              <a:gd name="connsiteX8" fmla="*/ 5317 w 11873"/>
              <a:gd name="connsiteY8" fmla="*/ 5016 h 11757"/>
              <a:gd name="connsiteX9" fmla="*/ 4662 w 11873"/>
              <a:gd name="connsiteY9" fmla="*/ 7327 h 11757"/>
              <a:gd name="connsiteX0" fmla="*/ 4662 w 12716"/>
              <a:gd name="connsiteY0" fmla="*/ 7327 h 10819"/>
              <a:gd name="connsiteX1" fmla="*/ 4657 w 12716"/>
              <a:gd name="connsiteY1" fmla="*/ 7341 h 10819"/>
              <a:gd name="connsiteX2" fmla="*/ 0 w 12716"/>
              <a:gd name="connsiteY2" fmla="*/ 4968 h 10819"/>
              <a:gd name="connsiteX3" fmla="*/ 0 w 12716"/>
              <a:gd name="connsiteY3" fmla="*/ 10819 h 10819"/>
              <a:gd name="connsiteX4" fmla="*/ 11327 w 12716"/>
              <a:gd name="connsiteY4" fmla="*/ 10285 h 10819"/>
              <a:gd name="connsiteX5" fmla="*/ 11327 w 12716"/>
              <a:gd name="connsiteY5" fmla="*/ 836 h 10819"/>
              <a:gd name="connsiteX6" fmla="*/ 5295 w 12716"/>
              <a:gd name="connsiteY6" fmla="*/ 819 h 10819"/>
              <a:gd name="connsiteX7" fmla="*/ 5299 w 12716"/>
              <a:gd name="connsiteY7" fmla="*/ 3938 h 10819"/>
              <a:gd name="connsiteX8" fmla="*/ 5317 w 12716"/>
              <a:gd name="connsiteY8" fmla="*/ 5016 h 10819"/>
              <a:gd name="connsiteX9" fmla="*/ 4662 w 12716"/>
              <a:gd name="connsiteY9" fmla="*/ 7327 h 10819"/>
              <a:gd name="connsiteX0" fmla="*/ 4662 w 12812"/>
              <a:gd name="connsiteY0" fmla="*/ 7367 h 10876"/>
              <a:gd name="connsiteX1" fmla="*/ 4657 w 12812"/>
              <a:gd name="connsiteY1" fmla="*/ 7381 h 10876"/>
              <a:gd name="connsiteX2" fmla="*/ 0 w 12812"/>
              <a:gd name="connsiteY2" fmla="*/ 5008 h 10876"/>
              <a:gd name="connsiteX3" fmla="*/ 0 w 12812"/>
              <a:gd name="connsiteY3" fmla="*/ 10859 h 10876"/>
              <a:gd name="connsiteX4" fmla="*/ 11465 w 12812"/>
              <a:gd name="connsiteY4" fmla="*/ 10876 h 10876"/>
              <a:gd name="connsiteX5" fmla="*/ 11327 w 12812"/>
              <a:gd name="connsiteY5" fmla="*/ 876 h 10876"/>
              <a:gd name="connsiteX6" fmla="*/ 5295 w 12812"/>
              <a:gd name="connsiteY6" fmla="*/ 859 h 10876"/>
              <a:gd name="connsiteX7" fmla="*/ 5299 w 12812"/>
              <a:gd name="connsiteY7" fmla="*/ 3978 h 10876"/>
              <a:gd name="connsiteX8" fmla="*/ 5317 w 12812"/>
              <a:gd name="connsiteY8" fmla="*/ 5056 h 10876"/>
              <a:gd name="connsiteX9" fmla="*/ 4662 w 12812"/>
              <a:gd name="connsiteY9" fmla="*/ 7367 h 10876"/>
              <a:gd name="connsiteX0" fmla="*/ 4662 w 11822"/>
              <a:gd name="connsiteY0" fmla="*/ 7367 h 11218"/>
              <a:gd name="connsiteX1" fmla="*/ 4657 w 11822"/>
              <a:gd name="connsiteY1" fmla="*/ 7381 h 11218"/>
              <a:gd name="connsiteX2" fmla="*/ 0 w 11822"/>
              <a:gd name="connsiteY2" fmla="*/ 5008 h 11218"/>
              <a:gd name="connsiteX3" fmla="*/ 0 w 11822"/>
              <a:gd name="connsiteY3" fmla="*/ 10859 h 11218"/>
              <a:gd name="connsiteX4" fmla="*/ 11465 w 11822"/>
              <a:gd name="connsiteY4" fmla="*/ 10876 h 11218"/>
              <a:gd name="connsiteX5" fmla="*/ 11327 w 11822"/>
              <a:gd name="connsiteY5" fmla="*/ 876 h 11218"/>
              <a:gd name="connsiteX6" fmla="*/ 5295 w 11822"/>
              <a:gd name="connsiteY6" fmla="*/ 859 h 11218"/>
              <a:gd name="connsiteX7" fmla="*/ 5299 w 11822"/>
              <a:gd name="connsiteY7" fmla="*/ 3978 h 11218"/>
              <a:gd name="connsiteX8" fmla="*/ 5317 w 11822"/>
              <a:gd name="connsiteY8" fmla="*/ 5056 h 11218"/>
              <a:gd name="connsiteX9" fmla="*/ 4662 w 11822"/>
              <a:gd name="connsiteY9" fmla="*/ 7367 h 11218"/>
              <a:gd name="connsiteX0" fmla="*/ 4662 w 11822"/>
              <a:gd name="connsiteY0" fmla="*/ 7367 h 10876"/>
              <a:gd name="connsiteX1" fmla="*/ 4657 w 11822"/>
              <a:gd name="connsiteY1" fmla="*/ 7381 h 10876"/>
              <a:gd name="connsiteX2" fmla="*/ 0 w 11822"/>
              <a:gd name="connsiteY2" fmla="*/ 5008 h 10876"/>
              <a:gd name="connsiteX3" fmla="*/ 0 w 11822"/>
              <a:gd name="connsiteY3" fmla="*/ 10859 h 10876"/>
              <a:gd name="connsiteX4" fmla="*/ 11465 w 11822"/>
              <a:gd name="connsiteY4" fmla="*/ 10876 h 10876"/>
              <a:gd name="connsiteX5" fmla="*/ 11327 w 11822"/>
              <a:gd name="connsiteY5" fmla="*/ 876 h 10876"/>
              <a:gd name="connsiteX6" fmla="*/ 5295 w 11822"/>
              <a:gd name="connsiteY6" fmla="*/ 859 h 10876"/>
              <a:gd name="connsiteX7" fmla="*/ 5299 w 11822"/>
              <a:gd name="connsiteY7" fmla="*/ 3978 h 10876"/>
              <a:gd name="connsiteX8" fmla="*/ 5317 w 11822"/>
              <a:gd name="connsiteY8" fmla="*/ 5056 h 10876"/>
              <a:gd name="connsiteX9" fmla="*/ 4662 w 11822"/>
              <a:gd name="connsiteY9" fmla="*/ 7367 h 10876"/>
              <a:gd name="connsiteX0" fmla="*/ 4662 w 11805"/>
              <a:gd name="connsiteY0" fmla="*/ 7367 h 10876"/>
              <a:gd name="connsiteX1" fmla="*/ 4657 w 11805"/>
              <a:gd name="connsiteY1" fmla="*/ 7381 h 10876"/>
              <a:gd name="connsiteX2" fmla="*/ 0 w 11805"/>
              <a:gd name="connsiteY2" fmla="*/ 5008 h 10876"/>
              <a:gd name="connsiteX3" fmla="*/ 0 w 11805"/>
              <a:gd name="connsiteY3" fmla="*/ 10859 h 10876"/>
              <a:gd name="connsiteX4" fmla="*/ 11465 w 11805"/>
              <a:gd name="connsiteY4" fmla="*/ 10876 h 10876"/>
              <a:gd name="connsiteX5" fmla="*/ 11327 w 11805"/>
              <a:gd name="connsiteY5" fmla="*/ 876 h 10876"/>
              <a:gd name="connsiteX6" fmla="*/ 5295 w 11805"/>
              <a:gd name="connsiteY6" fmla="*/ 859 h 10876"/>
              <a:gd name="connsiteX7" fmla="*/ 5299 w 11805"/>
              <a:gd name="connsiteY7" fmla="*/ 3978 h 10876"/>
              <a:gd name="connsiteX8" fmla="*/ 5317 w 11805"/>
              <a:gd name="connsiteY8" fmla="*/ 5056 h 10876"/>
              <a:gd name="connsiteX9" fmla="*/ 4662 w 11805"/>
              <a:gd name="connsiteY9" fmla="*/ 7367 h 10876"/>
              <a:gd name="connsiteX0" fmla="*/ 4662 w 11465"/>
              <a:gd name="connsiteY0" fmla="*/ 7367 h 10876"/>
              <a:gd name="connsiteX1" fmla="*/ 4657 w 11465"/>
              <a:gd name="connsiteY1" fmla="*/ 7381 h 10876"/>
              <a:gd name="connsiteX2" fmla="*/ 0 w 11465"/>
              <a:gd name="connsiteY2" fmla="*/ 5008 h 10876"/>
              <a:gd name="connsiteX3" fmla="*/ 0 w 11465"/>
              <a:gd name="connsiteY3" fmla="*/ 10859 h 10876"/>
              <a:gd name="connsiteX4" fmla="*/ 11465 w 11465"/>
              <a:gd name="connsiteY4" fmla="*/ 10876 h 10876"/>
              <a:gd name="connsiteX5" fmla="*/ 11327 w 11465"/>
              <a:gd name="connsiteY5" fmla="*/ 876 h 10876"/>
              <a:gd name="connsiteX6" fmla="*/ 5295 w 11465"/>
              <a:gd name="connsiteY6" fmla="*/ 859 h 10876"/>
              <a:gd name="connsiteX7" fmla="*/ 5299 w 11465"/>
              <a:gd name="connsiteY7" fmla="*/ 3978 h 10876"/>
              <a:gd name="connsiteX8" fmla="*/ 5317 w 11465"/>
              <a:gd name="connsiteY8" fmla="*/ 5056 h 10876"/>
              <a:gd name="connsiteX9" fmla="*/ 4662 w 11465"/>
              <a:gd name="connsiteY9" fmla="*/ 7367 h 10876"/>
              <a:gd name="connsiteX0" fmla="*/ 4662 w 11465"/>
              <a:gd name="connsiteY0" fmla="*/ 7236 h 10745"/>
              <a:gd name="connsiteX1" fmla="*/ 4657 w 11465"/>
              <a:gd name="connsiteY1" fmla="*/ 7250 h 10745"/>
              <a:gd name="connsiteX2" fmla="*/ 0 w 11465"/>
              <a:gd name="connsiteY2" fmla="*/ 4877 h 10745"/>
              <a:gd name="connsiteX3" fmla="*/ 0 w 11465"/>
              <a:gd name="connsiteY3" fmla="*/ 10728 h 10745"/>
              <a:gd name="connsiteX4" fmla="*/ 11465 w 11465"/>
              <a:gd name="connsiteY4" fmla="*/ 10745 h 10745"/>
              <a:gd name="connsiteX5" fmla="*/ 11327 w 11465"/>
              <a:gd name="connsiteY5" fmla="*/ 745 h 10745"/>
              <a:gd name="connsiteX6" fmla="*/ 5295 w 11465"/>
              <a:gd name="connsiteY6" fmla="*/ 728 h 10745"/>
              <a:gd name="connsiteX7" fmla="*/ 5299 w 11465"/>
              <a:gd name="connsiteY7" fmla="*/ 3847 h 10745"/>
              <a:gd name="connsiteX8" fmla="*/ 5317 w 11465"/>
              <a:gd name="connsiteY8" fmla="*/ 4925 h 10745"/>
              <a:gd name="connsiteX9" fmla="*/ 4662 w 11465"/>
              <a:gd name="connsiteY9" fmla="*/ 7236 h 10745"/>
              <a:gd name="connsiteX0" fmla="*/ 4662 w 11465"/>
              <a:gd name="connsiteY0" fmla="*/ 6508 h 10017"/>
              <a:gd name="connsiteX1" fmla="*/ 4657 w 11465"/>
              <a:gd name="connsiteY1" fmla="*/ 6522 h 10017"/>
              <a:gd name="connsiteX2" fmla="*/ 0 w 11465"/>
              <a:gd name="connsiteY2" fmla="*/ 4149 h 10017"/>
              <a:gd name="connsiteX3" fmla="*/ 0 w 11465"/>
              <a:gd name="connsiteY3" fmla="*/ 10000 h 10017"/>
              <a:gd name="connsiteX4" fmla="*/ 11465 w 11465"/>
              <a:gd name="connsiteY4" fmla="*/ 10017 h 10017"/>
              <a:gd name="connsiteX5" fmla="*/ 11327 w 11465"/>
              <a:gd name="connsiteY5" fmla="*/ 17 h 10017"/>
              <a:gd name="connsiteX6" fmla="*/ 5295 w 11465"/>
              <a:gd name="connsiteY6" fmla="*/ 0 h 10017"/>
              <a:gd name="connsiteX7" fmla="*/ 5299 w 11465"/>
              <a:gd name="connsiteY7" fmla="*/ 3119 h 10017"/>
              <a:gd name="connsiteX8" fmla="*/ 5317 w 11465"/>
              <a:gd name="connsiteY8" fmla="*/ 4197 h 10017"/>
              <a:gd name="connsiteX9" fmla="*/ 4662 w 11465"/>
              <a:gd name="connsiteY9" fmla="*/ 6508 h 10017"/>
              <a:gd name="connsiteX0" fmla="*/ 4662 w 11327"/>
              <a:gd name="connsiteY0" fmla="*/ 6508 h 10000"/>
              <a:gd name="connsiteX1" fmla="*/ 4657 w 11327"/>
              <a:gd name="connsiteY1" fmla="*/ 6522 h 10000"/>
              <a:gd name="connsiteX2" fmla="*/ 0 w 11327"/>
              <a:gd name="connsiteY2" fmla="*/ 4149 h 10000"/>
              <a:gd name="connsiteX3" fmla="*/ 0 w 11327"/>
              <a:gd name="connsiteY3" fmla="*/ 10000 h 10000"/>
              <a:gd name="connsiteX4" fmla="*/ 11284 w 11327"/>
              <a:gd name="connsiteY4" fmla="*/ 10000 h 10000"/>
              <a:gd name="connsiteX5" fmla="*/ 11327 w 11327"/>
              <a:gd name="connsiteY5" fmla="*/ 17 h 10000"/>
              <a:gd name="connsiteX6" fmla="*/ 5295 w 11327"/>
              <a:gd name="connsiteY6" fmla="*/ 0 h 10000"/>
              <a:gd name="connsiteX7" fmla="*/ 5299 w 11327"/>
              <a:gd name="connsiteY7" fmla="*/ 3119 h 10000"/>
              <a:gd name="connsiteX8" fmla="*/ 5317 w 11327"/>
              <a:gd name="connsiteY8" fmla="*/ 4197 h 10000"/>
              <a:gd name="connsiteX9" fmla="*/ 4662 w 11327"/>
              <a:gd name="connsiteY9" fmla="*/ 6508 h 10000"/>
              <a:gd name="connsiteX0" fmla="*/ 4662 w 11327"/>
              <a:gd name="connsiteY0" fmla="*/ 6508 h 10000"/>
              <a:gd name="connsiteX1" fmla="*/ 4657 w 11327"/>
              <a:gd name="connsiteY1" fmla="*/ 6522 h 10000"/>
              <a:gd name="connsiteX2" fmla="*/ 0 w 11327"/>
              <a:gd name="connsiteY2" fmla="*/ 4149 h 10000"/>
              <a:gd name="connsiteX3" fmla="*/ 0 w 11327"/>
              <a:gd name="connsiteY3" fmla="*/ 10000 h 10000"/>
              <a:gd name="connsiteX4" fmla="*/ 11316 w 11327"/>
              <a:gd name="connsiteY4" fmla="*/ 10000 h 10000"/>
              <a:gd name="connsiteX5" fmla="*/ 11327 w 11327"/>
              <a:gd name="connsiteY5" fmla="*/ 17 h 10000"/>
              <a:gd name="connsiteX6" fmla="*/ 5295 w 11327"/>
              <a:gd name="connsiteY6" fmla="*/ 0 h 10000"/>
              <a:gd name="connsiteX7" fmla="*/ 5299 w 11327"/>
              <a:gd name="connsiteY7" fmla="*/ 3119 h 10000"/>
              <a:gd name="connsiteX8" fmla="*/ 5317 w 11327"/>
              <a:gd name="connsiteY8" fmla="*/ 4197 h 10000"/>
              <a:gd name="connsiteX9" fmla="*/ 4662 w 11327"/>
              <a:gd name="connsiteY9" fmla="*/ 6508 h 10000"/>
              <a:gd name="connsiteX0" fmla="*/ 4662 w 11327"/>
              <a:gd name="connsiteY0" fmla="*/ 6508 h 10000"/>
              <a:gd name="connsiteX1" fmla="*/ 4657 w 11327"/>
              <a:gd name="connsiteY1" fmla="*/ 6522 h 10000"/>
              <a:gd name="connsiteX2" fmla="*/ 0 w 11327"/>
              <a:gd name="connsiteY2" fmla="*/ 4149 h 10000"/>
              <a:gd name="connsiteX3" fmla="*/ 0 w 11327"/>
              <a:gd name="connsiteY3" fmla="*/ 10000 h 10000"/>
              <a:gd name="connsiteX4" fmla="*/ 11316 w 11327"/>
              <a:gd name="connsiteY4" fmla="*/ 10000 h 10000"/>
              <a:gd name="connsiteX5" fmla="*/ 11327 w 11327"/>
              <a:gd name="connsiteY5" fmla="*/ 17 h 10000"/>
              <a:gd name="connsiteX6" fmla="*/ 5295 w 11327"/>
              <a:gd name="connsiteY6" fmla="*/ 0 h 10000"/>
              <a:gd name="connsiteX7" fmla="*/ 5299 w 11327"/>
              <a:gd name="connsiteY7" fmla="*/ 3119 h 10000"/>
              <a:gd name="connsiteX8" fmla="*/ 5317 w 11327"/>
              <a:gd name="connsiteY8" fmla="*/ 4197 h 10000"/>
              <a:gd name="connsiteX9" fmla="*/ 4662 w 11327"/>
              <a:gd name="connsiteY9" fmla="*/ 6508 h 10000"/>
              <a:gd name="connsiteX0" fmla="*/ 4662 w 11331"/>
              <a:gd name="connsiteY0" fmla="*/ 6508 h 10000"/>
              <a:gd name="connsiteX1" fmla="*/ 4657 w 11331"/>
              <a:gd name="connsiteY1" fmla="*/ 6522 h 10000"/>
              <a:gd name="connsiteX2" fmla="*/ 0 w 11331"/>
              <a:gd name="connsiteY2" fmla="*/ 4149 h 10000"/>
              <a:gd name="connsiteX3" fmla="*/ 0 w 11331"/>
              <a:gd name="connsiteY3" fmla="*/ 10000 h 10000"/>
              <a:gd name="connsiteX4" fmla="*/ 11327 w 11331"/>
              <a:gd name="connsiteY4" fmla="*/ 10000 h 10000"/>
              <a:gd name="connsiteX5" fmla="*/ 11327 w 11331"/>
              <a:gd name="connsiteY5" fmla="*/ 17 h 10000"/>
              <a:gd name="connsiteX6" fmla="*/ 5295 w 11331"/>
              <a:gd name="connsiteY6" fmla="*/ 0 h 10000"/>
              <a:gd name="connsiteX7" fmla="*/ 5299 w 11331"/>
              <a:gd name="connsiteY7" fmla="*/ 3119 h 10000"/>
              <a:gd name="connsiteX8" fmla="*/ 5317 w 11331"/>
              <a:gd name="connsiteY8" fmla="*/ 4197 h 10000"/>
              <a:gd name="connsiteX9" fmla="*/ 4662 w 11331"/>
              <a:gd name="connsiteY9" fmla="*/ 6508 h 10000"/>
              <a:gd name="connsiteX0" fmla="*/ 4662 w 11329"/>
              <a:gd name="connsiteY0" fmla="*/ 6558 h 10050"/>
              <a:gd name="connsiteX1" fmla="*/ 4657 w 11329"/>
              <a:gd name="connsiteY1" fmla="*/ 6572 h 10050"/>
              <a:gd name="connsiteX2" fmla="*/ 0 w 11329"/>
              <a:gd name="connsiteY2" fmla="*/ 4199 h 10050"/>
              <a:gd name="connsiteX3" fmla="*/ 0 w 11329"/>
              <a:gd name="connsiteY3" fmla="*/ 10050 h 10050"/>
              <a:gd name="connsiteX4" fmla="*/ 11327 w 11329"/>
              <a:gd name="connsiteY4" fmla="*/ 10050 h 10050"/>
              <a:gd name="connsiteX5" fmla="*/ 11306 w 11329"/>
              <a:gd name="connsiteY5" fmla="*/ 0 h 10050"/>
              <a:gd name="connsiteX6" fmla="*/ 5295 w 11329"/>
              <a:gd name="connsiteY6" fmla="*/ 50 h 10050"/>
              <a:gd name="connsiteX7" fmla="*/ 5299 w 11329"/>
              <a:gd name="connsiteY7" fmla="*/ 3169 h 10050"/>
              <a:gd name="connsiteX8" fmla="*/ 5317 w 11329"/>
              <a:gd name="connsiteY8" fmla="*/ 4247 h 10050"/>
              <a:gd name="connsiteX9" fmla="*/ 4662 w 11329"/>
              <a:gd name="connsiteY9" fmla="*/ 6558 h 10050"/>
              <a:gd name="connsiteX0" fmla="*/ 4662 w 11331"/>
              <a:gd name="connsiteY0" fmla="*/ 6508 h 10000"/>
              <a:gd name="connsiteX1" fmla="*/ 4657 w 11331"/>
              <a:gd name="connsiteY1" fmla="*/ 6522 h 10000"/>
              <a:gd name="connsiteX2" fmla="*/ 0 w 11331"/>
              <a:gd name="connsiteY2" fmla="*/ 4149 h 10000"/>
              <a:gd name="connsiteX3" fmla="*/ 0 w 11331"/>
              <a:gd name="connsiteY3" fmla="*/ 10000 h 10000"/>
              <a:gd name="connsiteX4" fmla="*/ 11327 w 11331"/>
              <a:gd name="connsiteY4" fmla="*/ 10000 h 10000"/>
              <a:gd name="connsiteX5" fmla="*/ 11327 w 11331"/>
              <a:gd name="connsiteY5" fmla="*/ 50 h 10000"/>
              <a:gd name="connsiteX6" fmla="*/ 5295 w 11331"/>
              <a:gd name="connsiteY6" fmla="*/ 0 h 10000"/>
              <a:gd name="connsiteX7" fmla="*/ 5299 w 11331"/>
              <a:gd name="connsiteY7" fmla="*/ 3119 h 10000"/>
              <a:gd name="connsiteX8" fmla="*/ 5317 w 11331"/>
              <a:gd name="connsiteY8" fmla="*/ 4197 h 10000"/>
              <a:gd name="connsiteX9" fmla="*/ 4662 w 11331"/>
              <a:gd name="connsiteY9" fmla="*/ 6508 h 10000"/>
              <a:gd name="connsiteX0" fmla="*/ 4662 w 11329"/>
              <a:gd name="connsiteY0" fmla="*/ 6508 h 10000"/>
              <a:gd name="connsiteX1" fmla="*/ 4657 w 11329"/>
              <a:gd name="connsiteY1" fmla="*/ 6522 h 10000"/>
              <a:gd name="connsiteX2" fmla="*/ 0 w 11329"/>
              <a:gd name="connsiteY2" fmla="*/ 4149 h 10000"/>
              <a:gd name="connsiteX3" fmla="*/ 0 w 11329"/>
              <a:gd name="connsiteY3" fmla="*/ 10000 h 10000"/>
              <a:gd name="connsiteX4" fmla="*/ 11327 w 11329"/>
              <a:gd name="connsiteY4" fmla="*/ 10000 h 10000"/>
              <a:gd name="connsiteX5" fmla="*/ 11306 w 11329"/>
              <a:gd name="connsiteY5" fmla="*/ 0 h 10000"/>
              <a:gd name="connsiteX6" fmla="*/ 5295 w 11329"/>
              <a:gd name="connsiteY6" fmla="*/ 0 h 10000"/>
              <a:gd name="connsiteX7" fmla="*/ 5299 w 11329"/>
              <a:gd name="connsiteY7" fmla="*/ 3119 h 10000"/>
              <a:gd name="connsiteX8" fmla="*/ 5317 w 11329"/>
              <a:gd name="connsiteY8" fmla="*/ 4197 h 10000"/>
              <a:gd name="connsiteX9" fmla="*/ 4662 w 11329"/>
              <a:gd name="connsiteY9" fmla="*/ 65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29" h="10000">
                <a:moveTo>
                  <a:pt x="4662" y="6508"/>
                </a:moveTo>
                <a:cubicBezTo>
                  <a:pt x="4657" y="6508"/>
                  <a:pt x="4657" y="6522"/>
                  <a:pt x="4657" y="6522"/>
                </a:cubicBezTo>
                <a:cubicBezTo>
                  <a:pt x="3128" y="6508"/>
                  <a:pt x="905" y="2305"/>
                  <a:pt x="0" y="4149"/>
                </a:cubicBezTo>
                <a:lnTo>
                  <a:pt x="0" y="10000"/>
                </a:lnTo>
                <a:lnTo>
                  <a:pt x="11327" y="10000"/>
                </a:lnTo>
                <a:cubicBezTo>
                  <a:pt x="11341" y="6555"/>
                  <a:pt x="11292" y="3328"/>
                  <a:pt x="11306" y="0"/>
                </a:cubicBezTo>
                <a:lnTo>
                  <a:pt x="5295" y="0"/>
                </a:lnTo>
                <a:cubicBezTo>
                  <a:pt x="4290" y="517"/>
                  <a:pt x="5993" y="1756"/>
                  <a:pt x="5299" y="3119"/>
                </a:cubicBezTo>
                <a:cubicBezTo>
                  <a:pt x="5304" y="3193"/>
                  <a:pt x="5317" y="4197"/>
                  <a:pt x="5317" y="4197"/>
                </a:cubicBezTo>
                <a:cubicBezTo>
                  <a:pt x="5317" y="4197"/>
                  <a:pt x="4774" y="6081"/>
                  <a:pt x="4662" y="6508"/>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e 10"/>
          <p:cNvGrpSpPr/>
          <p:nvPr/>
        </p:nvGrpSpPr>
        <p:grpSpPr>
          <a:xfrm>
            <a:off x="4235153" y="2152540"/>
            <a:ext cx="2760663" cy="2557463"/>
            <a:chOff x="4154837" y="2135611"/>
            <a:chExt cx="2760663" cy="2557463"/>
          </a:xfrm>
        </p:grpSpPr>
        <p:sp>
          <p:nvSpPr>
            <p:cNvPr id="6" name="Freeform 6"/>
            <p:cNvSpPr>
              <a:spLocks/>
            </p:cNvSpPr>
            <p:nvPr/>
          </p:nvSpPr>
          <p:spPr bwMode="auto">
            <a:xfrm>
              <a:off x="5097812" y="3207174"/>
              <a:ext cx="1817688" cy="1485900"/>
            </a:xfrm>
            <a:custGeom>
              <a:avLst/>
              <a:gdLst>
                <a:gd name="T0" fmla="*/ 259 w 392"/>
                <a:gd name="T1" fmla="*/ 222 h 320"/>
                <a:gd name="T2" fmla="*/ 392 w 392"/>
                <a:gd name="T3" fmla="*/ 90 h 320"/>
                <a:gd name="T4" fmla="*/ 294 w 392"/>
                <a:gd name="T5" fmla="*/ 0 h 320"/>
                <a:gd name="T6" fmla="*/ 103 w 392"/>
                <a:gd name="T7" fmla="*/ 205 h 320"/>
                <a:gd name="T8" fmla="*/ 0 w 392"/>
                <a:gd name="T9" fmla="*/ 298 h 320"/>
                <a:gd name="T10" fmla="*/ 78 w 392"/>
                <a:gd name="T11" fmla="*/ 320 h 320"/>
                <a:gd name="T12" fmla="*/ 260 w 392"/>
                <a:gd name="T13" fmla="*/ 260 h 320"/>
                <a:gd name="T14" fmla="*/ 168 w 392"/>
                <a:gd name="T15" fmla="*/ 178 h 320"/>
                <a:gd name="T16" fmla="*/ 259 w 392"/>
                <a:gd name="T17" fmla="*/ 2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320">
                  <a:moveTo>
                    <a:pt x="259" y="222"/>
                  </a:moveTo>
                  <a:cubicBezTo>
                    <a:pt x="334" y="222"/>
                    <a:pt x="391" y="162"/>
                    <a:pt x="392" y="90"/>
                  </a:cubicBezTo>
                  <a:cubicBezTo>
                    <a:pt x="387" y="58"/>
                    <a:pt x="376" y="0"/>
                    <a:pt x="294" y="0"/>
                  </a:cubicBezTo>
                  <a:cubicBezTo>
                    <a:pt x="205" y="0"/>
                    <a:pt x="176" y="125"/>
                    <a:pt x="103" y="205"/>
                  </a:cubicBezTo>
                  <a:cubicBezTo>
                    <a:pt x="97" y="251"/>
                    <a:pt x="54" y="291"/>
                    <a:pt x="0" y="298"/>
                  </a:cubicBezTo>
                  <a:cubicBezTo>
                    <a:pt x="13" y="312"/>
                    <a:pt x="43" y="320"/>
                    <a:pt x="78" y="320"/>
                  </a:cubicBezTo>
                  <a:cubicBezTo>
                    <a:pt x="142" y="320"/>
                    <a:pt x="220" y="300"/>
                    <a:pt x="260" y="260"/>
                  </a:cubicBezTo>
                  <a:cubicBezTo>
                    <a:pt x="206" y="261"/>
                    <a:pt x="171" y="226"/>
                    <a:pt x="168" y="178"/>
                  </a:cubicBezTo>
                  <a:cubicBezTo>
                    <a:pt x="194" y="210"/>
                    <a:pt x="224" y="222"/>
                    <a:pt x="259" y="222"/>
                  </a:cubicBezTo>
                </a:path>
              </a:pathLst>
            </a:custGeom>
            <a:solidFill>
              <a:srgbClr val="00B8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p:nvSpPr>
          <p:spPr bwMode="auto">
            <a:xfrm>
              <a:off x="4154837" y="2135611"/>
              <a:ext cx="2760663" cy="2347913"/>
            </a:xfrm>
            <a:custGeom>
              <a:avLst/>
              <a:gdLst>
                <a:gd name="T0" fmla="*/ 595 w 595"/>
                <a:gd name="T1" fmla="*/ 315 h 506"/>
                <a:gd name="T2" fmla="*/ 492 w 595"/>
                <a:gd name="T3" fmla="*/ 105 h 506"/>
                <a:gd name="T4" fmla="*/ 332 w 595"/>
                <a:gd name="T5" fmla="*/ 6 h 506"/>
                <a:gd name="T6" fmla="*/ 318 w 595"/>
                <a:gd name="T7" fmla="*/ 0 h 506"/>
                <a:gd name="T8" fmla="*/ 318 w 595"/>
                <a:gd name="T9" fmla="*/ 0 h 506"/>
                <a:gd name="T10" fmla="*/ 0 w 595"/>
                <a:gd name="T11" fmla="*/ 329 h 506"/>
                <a:gd name="T12" fmla="*/ 109 w 595"/>
                <a:gd name="T13" fmla="*/ 491 h 506"/>
                <a:gd name="T14" fmla="*/ 222 w 595"/>
                <a:gd name="T15" fmla="*/ 493 h 506"/>
                <a:gd name="T16" fmla="*/ 306 w 595"/>
                <a:gd name="T17" fmla="*/ 436 h 506"/>
                <a:gd name="T18" fmla="*/ 497 w 595"/>
                <a:gd name="T19" fmla="*/ 231 h 506"/>
                <a:gd name="T20" fmla="*/ 595 w 595"/>
                <a:gd name="T21" fmla="*/ 321 h 506"/>
                <a:gd name="T22" fmla="*/ 595 w 595"/>
                <a:gd name="T23" fmla="*/ 31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5" h="506">
                  <a:moveTo>
                    <a:pt x="595" y="315"/>
                  </a:moveTo>
                  <a:cubicBezTo>
                    <a:pt x="593" y="232"/>
                    <a:pt x="553" y="161"/>
                    <a:pt x="492" y="105"/>
                  </a:cubicBezTo>
                  <a:cubicBezTo>
                    <a:pt x="445" y="63"/>
                    <a:pt x="390" y="30"/>
                    <a:pt x="332" y="6"/>
                  </a:cubicBezTo>
                  <a:cubicBezTo>
                    <a:pt x="328" y="4"/>
                    <a:pt x="323" y="2"/>
                    <a:pt x="318" y="0"/>
                  </a:cubicBezTo>
                  <a:cubicBezTo>
                    <a:pt x="318" y="0"/>
                    <a:pt x="318" y="0"/>
                    <a:pt x="318" y="0"/>
                  </a:cubicBezTo>
                  <a:cubicBezTo>
                    <a:pt x="247" y="86"/>
                    <a:pt x="0" y="150"/>
                    <a:pt x="0" y="329"/>
                  </a:cubicBezTo>
                  <a:cubicBezTo>
                    <a:pt x="0" y="399"/>
                    <a:pt x="44" y="464"/>
                    <a:pt x="109" y="491"/>
                  </a:cubicBezTo>
                  <a:cubicBezTo>
                    <a:pt x="147" y="505"/>
                    <a:pt x="184" y="506"/>
                    <a:pt x="222" y="493"/>
                  </a:cubicBezTo>
                  <a:cubicBezTo>
                    <a:pt x="255" y="482"/>
                    <a:pt x="283" y="461"/>
                    <a:pt x="306" y="436"/>
                  </a:cubicBezTo>
                  <a:cubicBezTo>
                    <a:pt x="379" y="356"/>
                    <a:pt x="408" y="231"/>
                    <a:pt x="497" y="231"/>
                  </a:cubicBezTo>
                  <a:cubicBezTo>
                    <a:pt x="579" y="231"/>
                    <a:pt x="590" y="289"/>
                    <a:pt x="595" y="321"/>
                  </a:cubicBezTo>
                  <a:cubicBezTo>
                    <a:pt x="595" y="321"/>
                    <a:pt x="595" y="318"/>
                    <a:pt x="595" y="315"/>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CaixaDeTexto 96"/>
          <p:cNvSpPr txBox="1"/>
          <p:nvPr/>
        </p:nvSpPr>
        <p:spPr>
          <a:xfrm>
            <a:off x="8416769" y="1299480"/>
            <a:ext cx="2431231" cy="4616648"/>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2800" i="0" u="none" strike="noStrike" kern="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Honesty</a:t>
            </a:r>
          </a:p>
          <a:p>
            <a:pPr marL="0" marR="0" lvl="0" indent="0" defTabSz="914400" rtl="0" eaLnBrk="1" fontAlgn="auto" latinLnBrk="0" hangingPunct="1">
              <a:lnSpc>
                <a:spcPct val="150000"/>
              </a:lnSpc>
              <a:spcBef>
                <a:spcPts val="0"/>
              </a:spcBef>
              <a:spcAft>
                <a:spcPts val="0"/>
              </a:spcAft>
              <a:buClrTx/>
              <a:buSzTx/>
              <a:buFontTx/>
              <a:buNone/>
              <a:tabLst/>
              <a:defRPr/>
            </a:pPr>
            <a:r>
              <a:rPr lang="en-US" sz="2800" kern="0" dirty="0">
                <a:solidFill>
                  <a:schemeClr val="bg1"/>
                </a:solidFill>
                <a:latin typeface="Verdana"/>
                <a:ea typeface="Segoe UI" panose="020B0502040204020203" pitchFamily="34" charset="0"/>
                <a:cs typeface="Arial" panose="020B0604020202020204" pitchFamily="34" charset="0"/>
              </a:rPr>
              <a:t>Boldness</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2800" i="0" u="none" strike="noStrike" kern="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Trust</a:t>
            </a:r>
          </a:p>
          <a:p>
            <a:pPr marL="0" marR="0" lvl="0" indent="0" defTabSz="914400" rtl="0" eaLnBrk="1" fontAlgn="auto" latinLnBrk="0" hangingPunct="1">
              <a:lnSpc>
                <a:spcPct val="150000"/>
              </a:lnSpc>
              <a:spcBef>
                <a:spcPts val="0"/>
              </a:spcBef>
              <a:spcAft>
                <a:spcPts val="0"/>
              </a:spcAft>
              <a:buClrTx/>
              <a:buSzTx/>
              <a:buFontTx/>
              <a:buNone/>
              <a:tabLst/>
              <a:defRPr/>
            </a:pPr>
            <a:r>
              <a:rPr lang="en-US" sz="2800" kern="0" dirty="0">
                <a:solidFill>
                  <a:schemeClr val="bg1"/>
                </a:solidFill>
                <a:latin typeface="Verdana"/>
                <a:ea typeface="Segoe UI" panose="020B0502040204020203" pitchFamily="34" charset="0"/>
                <a:cs typeface="Arial" panose="020B0604020202020204" pitchFamily="34" charset="0"/>
              </a:rPr>
              <a:t>Freedom</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2800" i="0" u="none" strike="noStrike" kern="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Team Spirit</a:t>
            </a:r>
          </a:p>
          <a:p>
            <a:pPr marL="0" marR="0" lvl="0" indent="0" defTabSz="914400" rtl="0" eaLnBrk="1" fontAlgn="auto" latinLnBrk="0" hangingPunct="1">
              <a:lnSpc>
                <a:spcPct val="150000"/>
              </a:lnSpc>
              <a:spcBef>
                <a:spcPts val="0"/>
              </a:spcBef>
              <a:spcAft>
                <a:spcPts val="0"/>
              </a:spcAft>
              <a:buClrTx/>
              <a:buSzTx/>
              <a:buFontTx/>
              <a:buNone/>
              <a:tabLst/>
              <a:defRPr/>
            </a:pPr>
            <a:r>
              <a:rPr lang="en-US" sz="2800" kern="0" dirty="0">
                <a:solidFill>
                  <a:schemeClr val="bg1"/>
                </a:solidFill>
                <a:latin typeface="Verdana"/>
                <a:ea typeface="Segoe UI" panose="020B0502040204020203" pitchFamily="34" charset="0"/>
                <a:cs typeface="Arial" panose="020B0604020202020204" pitchFamily="34" charset="0"/>
              </a:rPr>
              <a:t>Modesty</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2800" i="0" u="none" strike="noStrike" kern="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Fun</a:t>
            </a:r>
          </a:p>
        </p:txBody>
      </p:sp>
      <p:cxnSp>
        <p:nvCxnSpPr>
          <p:cNvPr id="9" name="Conector reto 49">
            <a:extLst>
              <a:ext uri="{FF2B5EF4-FFF2-40B4-BE49-F238E27FC236}">
                <a16:creationId xmlns:a16="http://schemas.microsoft.com/office/drawing/2014/main" id="{F794F527-7462-4648-A64E-D558D50F4129}"/>
              </a:ext>
            </a:extLst>
          </p:cNvPr>
          <p:cNvCxnSpPr>
            <a:cxnSpLocks/>
          </p:cNvCxnSpPr>
          <p:nvPr/>
        </p:nvCxnSpPr>
        <p:spPr>
          <a:xfrm>
            <a:off x="8537650" y="2016550"/>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0" name="Conector reto 49">
            <a:extLst>
              <a:ext uri="{FF2B5EF4-FFF2-40B4-BE49-F238E27FC236}">
                <a16:creationId xmlns:a16="http://schemas.microsoft.com/office/drawing/2014/main" id="{CEC1B239-96B8-44AA-AD3C-5569B7BE81CB}"/>
              </a:ext>
            </a:extLst>
          </p:cNvPr>
          <p:cNvCxnSpPr>
            <a:cxnSpLocks/>
          </p:cNvCxnSpPr>
          <p:nvPr/>
        </p:nvCxnSpPr>
        <p:spPr>
          <a:xfrm>
            <a:off x="8537650" y="2637000"/>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1" name="Conector reto 49">
            <a:extLst>
              <a:ext uri="{FF2B5EF4-FFF2-40B4-BE49-F238E27FC236}">
                <a16:creationId xmlns:a16="http://schemas.microsoft.com/office/drawing/2014/main" id="{139B45EF-0109-4B8E-B534-725339FFD5A0}"/>
              </a:ext>
            </a:extLst>
          </p:cNvPr>
          <p:cNvCxnSpPr>
            <a:cxnSpLocks/>
          </p:cNvCxnSpPr>
          <p:nvPr/>
        </p:nvCxnSpPr>
        <p:spPr>
          <a:xfrm>
            <a:off x="8537650" y="3285000"/>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2" name="Conector reto 49">
            <a:extLst>
              <a:ext uri="{FF2B5EF4-FFF2-40B4-BE49-F238E27FC236}">
                <a16:creationId xmlns:a16="http://schemas.microsoft.com/office/drawing/2014/main" id="{F61B63E6-9621-4B35-B781-BA9EFC65370E}"/>
              </a:ext>
            </a:extLst>
          </p:cNvPr>
          <p:cNvCxnSpPr>
            <a:cxnSpLocks/>
          </p:cNvCxnSpPr>
          <p:nvPr/>
        </p:nvCxnSpPr>
        <p:spPr>
          <a:xfrm>
            <a:off x="8537650" y="3933000"/>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3" name="Conector reto 49">
            <a:extLst>
              <a:ext uri="{FF2B5EF4-FFF2-40B4-BE49-F238E27FC236}">
                <a16:creationId xmlns:a16="http://schemas.microsoft.com/office/drawing/2014/main" id="{5A341FC2-1241-4AAB-AEDE-AACE3F5FB10D}"/>
              </a:ext>
            </a:extLst>
          </p:cNvPr>
          <p:cNvCxnSpPr>
            <a:cxnSpLocks/>
          </p:cNvCxnSpPr>
          <p:nvPr/>
        </p:nvCxnSpPr>
        <p:spPr>
          <a:xfrm>
            <a:off x="8537650" y="4581000"/>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4" name="Conector reto 49">
            <a:extLst>
              <a:ext uri="{FF2B5EF4-FFF2-40B4-BE49-F238E27FC236}">
                <a16:creationId xmlns:a16="http://schemas.microsoft.com/office/drawing/2014/main" id="{1EEC7B26-B5B6-4527-AAB9-A0120629A6C4}"/>
              </a:ext>
            </a:extLst>
          </p:cNvPr>
          <p:cNvCxnSpPr>
            <a:cxnSpLocks/>
          </p:cNvCxnSpPr>
          <p:nvPr/>
        </p:nvCxnSpPr>
        <p:spPr>
          <a:xfrm>
            <a:off x="8537650" y="5229000"/>
            <a:ext cx="533400"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Our seven</a:t>
            </a:r>
            <a:br>
              <a:rPr lang="en-US" dirty="0"/>
            </a:br>
            <a:r>
              <a:rPr lang="en-US" dirty="0"/>
              <a:t>foundation values</a:t>
            </a:r>
          </a:p>
        </p:txBody>
      </p:sp>
      <p:grpSp>
        <p:nvGrpSpPr>
          <p:cNvPr id="16" name="Groupe 1"/>
          <p:cNvGrpSpPr/>
          <p:nvPr/>
        </p:nvGrpSpPr>
        <p:grpSpPr>
          <a:xfrm>
            <a:off x="11501102" y="171573"/>
            <a:ext cx="419436" cy="388988"/>
            <a:chOff x="11501102" y="171573"/>
            <a:chExt cx="419436" cy="388988"/>
          </a:xfrm>
        </p:grpSpPr>
        <p:sp>
          <p:nvSpPr>
            <p:cNvPr id="17"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Retângulo 43">
            <a:extLst>
              <a:ext uri="{FF2B5EF4-FFF2-40B4-BE49-F238E27FC236}">
                <a16:creationId xmlns:a16="http://schemas.microsoft.com/office/drawing/2014/main" id="{25FC8637-25BD-4C09-AF25-56B4243DAB3D}"/>
              </a:ext>
            </a:extLst>
          </p:cNvPr>
          <p:cNvSpPr/>
          <p:nvPr/>
        </p:nvSpPr>
        <p:spPr>
          <a:xfrm>
            <a:off x="11862276" y="6650661"/>
            <a:ext cx="65724" cy="123111"/>
          </a:xfrm>
          <a:prstGeom prst="rect">
            <a:avLst/>
          </a:prstGeom>
        </p:spPr>
        <p:txBody>
          <a:bodyPr wrap="none" lIns="0" tIns="0" rIns="0" bIns="0" anchor="ctr" anchorCtr="0">
            <a:spAutoFit/>
          </a:bodyPr>
          <a:lstStyle/>
          <a:p>
            <a:pPr algn="r"/>
            <a:fld id="{020FEFA7-0453-478D-8611-3C2CB8C51502}" type="slidenum">
              <a:rPr lang="en-US" sz="800" smtClean="0">
                <a:solidFill>
                  <a:schemeClr val="bg1"/>
                </a:solidFill>
                <a:cs typeface="Arial" panose="020B0604020202020204" pitchFamily="34" charset="0"/>
              </a:rPr>
              <a:t>6</a:t>
            </a:fld>
            <a:endParaRPr lang="en-US" sz="800" dirty="0">
              <a:solidFill>
                <a:schemeClr val="bg1"/>
              </a:solidFill>
              <a:cs typeface="Arial" panose="020B0604020202020204" pitchFamily="34" charset="0"/>
            </a:endParaRPr>
          </a:p>
        </p:txBody>
      </p:sp>
      <p:sp>
        <p:nvSpPr>
          <p:cNvPr id="20"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21"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solidFill>
              </a:rPr>
              <a:t>Group Presentation | November 2017</a:t>
            </a:r>
          </a:p>
        </p:txBody>
      </p:sp>
    </p:spTree>
    <p:extLst>
      <p:ext uri="{BB962C8B-B14F-4D97-AF65-F5344CB8AC3E}">
        <p14:creationId xmlns:p14="http://schemas.microsoft.com/office/powerpoint/2010/main" val="95816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2" presetClass="entr" presetSubtype="8" fill="hold"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10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nodeType="with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nodeType="with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way we work</a:t>
            </a:r>
          </a:p>
        </p:txBody>
      </p:sp>
      <p:sp>
        <p:nvSpPr>
          <p:cNvPr id="4" name="Larme 38"/>
          <p:cNvSpPr/>
          <p:nvPr/>
        </p:nvSpPr>
        <p:spPr>
          <a:xfrm rot="8023171" flipH="1">
            <a:off x="7511101" y="1923834"/>
            <a:ext cx="5364163" cy="3817512"/>
          </a:xfrm>
          <a:prstGeom prst="teardrop">
            <a:avLst>
              <a:gd name="adj" fmla="val 68322"/>
            </a:avLst>
          </a:prstGeom>
          <a:solidFill>
            <a:schemeClr val="bg1">
              <a:lumMod val="95000"/>
            </a:schemeClr>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arme 35"/>
          <p:cNvSpPr/>
          <p:nvPr/>
        </p:nvSpPr>
        <p:spPr>
          <a:xfrm rot="8023171" flipH="1">
            <a:off x="3262010" y="1892879"/>
            <a:ext cx="5364163" cy="3817512"/>
          </a:xfrm>
          <a:prstGeom prst="teardrop">
            <a:avLst>
              <a:gd name="adj" fmla="val 90384"/>
            </a:avLst>
          </a:prstGeom>
          <a:solidFill>
            <a:schemeClr val="bg1">
              <a:lumMod val="95000"/>
            </a:schemeClr>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arme 1"/>
          <p:cNvSpPr/>
          <p:nvPr/>
        </p:nvSpPr>
        <p:spPr>
          <a:xfrm rot="8023171" flipH="1">
            <a:off x="-511118" y="1898861"/>
            <a:ext cx="5364163" cy="3817512"/>
          </a:xfrm>
          <a:prstGeom prst="teardrop">
            <a:avLst>
              <a:gd name="adj" fmla="val 90384"/>
            </a:avLst>
          </a:prstGeom>
          <a:solidFill>
            <a:schemeClr val="accent3"/>
          </a:solidFill>
          <a:ln>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10"/>
          <p:cNvSpPr txBox="1">
            <a:spLocks/>
          </p:cNvSpPr>
          <p:nvPr/>
        </p:nvSpPr>
        <p:spPr>
          <a:xfrm>
            <a:off x="4234338" y="4062530"/>
            <a:ext cx="3426143"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Through </a:t>
            </a:r>
            <a:r>
              <a:rPr kumimoji="0" lang="en-US" sz="32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Innovation</a:t>
            </a:r>
            <a:endParaRPr kumimoji="0" lang="en-US" sz="28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endParaRPr>
          </a:p>
        </p:txBody>
      </p:sp>
      <p:sp>
        <p:nvSpPr>
          <p:cNvPr id="8" name="CaixaDeTexto 11"/>
          <p:cNvSpPr txBox="1"/>
          <p:nvPr/>
        </p:nvSpPr>
        <p:spPr>
          <a:xfrm>
            <a:off x="8197531" y="4062530"/>
            <a:ext cx="3240116"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To </a:t>
            </a:r>
            <a:br>
              <a:rPr kumimoji="0" lang="en-US" sz="2800" b="0"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br>
            <a:r>
              <a:rPr kumimoji="0" lang="en-US" sz="3200" b="1" i="0" u="none" strike="noStrike" kern="1200" cap="none" spc="0" normalizeH="0" baseline="0" noProof="0" dirty="0">
                <a:ln>
                  <a:noFill/>
                </a:ln>
                <a:solidFill>
                  <a:schemeClr val="bg1">
                    <a:lumMod val="65000"/>
                  </a:schemeClr>
                </a:solidFill>
                <a:effectLst/>
                <a:uLnTx/>
                <a:uFillTx/>
                <a:latin typeface="Verdana"/>
                <a:ea typeface="Segoe UI" panose="020B0502040204020203" pitchFamily="34" charset="0"/>
                <a:cs typeface="Arial" panose="020B0604020202020204" pitchFamily="34" charset="0"/>
              </a:rPr>
              <a:t>Results</a:t>
            </a:r>
          </a:p>
        </p:txBody>
      </p:sp>
      <p:sp>
        <p:nvSpPr>
          <p:cNvPr id="9" name="CaixaDeTexto 9"/>
          <p:cNvSpPr txBox="1"/>
          <p:nvPr/>
        </p:nvSpPr>
        <p:spPr>
          <a:xfrm>
            <a:off x="624000" y="4062530"/>
            <a:ext cx="2689220" cy="1015663"/>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From </a:t>
            </a:r>
            <a:br>
              <a:rPr kumimoji="0" lang="en-US" sz="2800" b="0"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br>
            <a:r>
              <a:rPr kumimoji="0" lang="en-US" sz="3200" b="1"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rPr>
              <a:t>People</a:t>
            </a:r>
            <a:endParaRPr kumimoji="0" lang="en-US" sz="2800" b="1" i="0" u="none" strike="noStrike" kern="1200" cap="none" spc="0" normalizeH="0" baseline="0" noProof="0" dirty="0">
              <a:ln>
                <a:noFill/>
              </a:ln>
              <a:solidFill>
                <a:schemeClr val="bg1"/>
              </a:solidFill>
              <a:effectLst/>
              <a:uLnTx/>
              <a:uFillTx/>
              <a:latin typeface="Verdana"/>
              <a:ea typeface="Segoe UI" panose="020B0502040204020203" pitchFamily="34" charset="0"/>
              <a:cs typeface="Arial" panose="020B0604020202020204" pitchFamily="34" charset="0"/>
            </a:endParaRPr>
          </a:p>
        </p:txBody>
      </p:sp>
      <p:grpSp>
        <p:nvGrpSpPr>
          <p:cNvPr id="10" name="Group 4"/>
          <p:cNvGrpSpPr>
            <a:grpSpLocks noChangeAspect="1"/>
          </p:cNvGrpSpPr>
          <p:nvPr/>
        </p:nvGrpSpPr>
        <p:grpSpPr bwMode="auto">
          <a:xfrm>
            <a:off x="1631017" y="2350993"/>
            <a:ext cx="1079892" cy="802644"/>
            <a:chOff x="5642" y="1224"/>
            <a:chExt cx="631" cy="469"/>
          </a:xfrm>
        </p:grpSpPr>
        <p:sp>
          <p:nvSpPr>
            <p:cNvPr id="11" name="Freeform 6"/>
            <p:cNvSpPr>
              <a:spLocks/>
            </p:cNvSpPr>
            <p:nvPr/>
          </p:nvSpPr>
          <p:spPr bwMode="auto">
            <a:xfrm>
              <a:off x="6079" y="1310"/>
              <a:ext cx="140" cy="152"/>
            </a:xfrm>
            <a:custGeom>
              <a:avLst/>
              <a:gdLst>
                <a:gd name="T0" fmla="*/ 48 w 82"/>
                <a:gd name="T1" fmla="*/ 84 h 89"/>
                <a:gd name="T2" fmla="*/ 78 w 82"/>
                <a:gd name="T3" fmla="*/ 37 h 89"/>
                <a:gd name="T4" fmla="*/ 35 w 82"/>
                <a:gd name="T5" fmla="*/ 4 h 89"/>
                <a:gd name="T6" fmla="*/ 3 w 82"/>
                <a:gd name="T7" fmla="*/ 52 h 89"/>
                <a:gd name="T8" fmla="*/ 48 w 82"/>
                <a:gd name="T9" fmla="*/ 84 h 89"/>
              </a:gdLst>
              <a:ahLst/>
              <a:cxnLst>
                <a:cxn ang="0">
                  <a:pos x="T0" y="T1"/>
                </a:cxn>
                <a:cxn ang="0">
                  <a:pos x="T2" y="T3"/>
                </a:cxn>
                <a:cxn ang="0">
                  <a:pos x="T4" y="T5"/>
                </a:cxn>
                <a:cxn ang="0">
                  <a:pos x="T6" y="T7"/>
                </a:cxn>
                <a:cxn ang="0">
                  <a:pos x="T8" y="T9"/>
                </a:cxn>
              </a:cxnLst>
              <a:rect l="0" t="0" r="r" b="b"/>
              <a:pathLst>
                <a:path w="82" h="89">
                  <a:moveTo>
                    <a:pt x="48" y="84"/>
                  </a:moveTo>
                  <a:cubicBezTo>
                    <a:pt x="70" y="80"/>
                    <a:pt x="82" y="59"/>
                    <a:pt x="78" y="37"/>
                  </a:cubicBezTo>
                  <a:cubicBezTo>
                    <a:pt x="75" y="15"/>
                    <a:pt x="57" y="0"/>
                    <a:pt x="35" y="4"/>
                  </a:cubicBezTo>
                  <a:cubicBezTo>
                    <a:pt x="14" y="9"/>
                    <a:pt x="0" y="30"/>
                    <a:pt x="3" y="52"/>
                  </a:cubicBezTo>
                  <a:cubicBezTo>
                    <a:pt x="7" y="74"/>
                    <a:pt x="27" y="89"/>
                    <a:pt x="48" y="84"/>
                  </a:cubicBezTo>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Freeform 7"/>
            <p:cNvSpPr>
              <a:spLocks/>
            </p:cNvSpPr>
            <p:nvPr/>
          </p:nvSpPr>
          <p:spPr bwMode="auto">
            <a:xfrm>
              <a:off x="6024" y="1473"/>
              <a:ext cx="249" cy="166"/>
            </a:xfrm>
            <a:custGeom>
              <a:avLst/>
              <a:gdLst>
                <a:gd name="T0" fmla="*/ 122 w 145"/>
                <a:gd name="T1" fmla="*/ 87 h 97"/>
                <a:gd name="T2" fmla="*/ 142 w 145"/>
                <a:gd name="T3" fmla="*/ 57 h 97"/>
                <a:gd name="T4" fmla="*/ 54 w 145"/>
                <a:gd name="T5" fmla="*/ 12 h 97"/>
                <a:gd name="T6" fmla="*/ 2 w 145"/>
                <a:gd name="T7" fmla="*/ 64 h 97"/>
                <a:gd name="T8" fmla="*/ 0 w 145"/>
                <a:gd name="T9" fmla="*/ 82 h 97"/>
                <a:gd name="T10" fmla="*/ 122 w 145"/>
                <a:gd name="T11" fmla="*/ 87 h 97"/>
              </a:gdLst>
              <a:ahLst/>
              <a:cxnLst>
                <a:cxn ang="0">
                  <a:pos x="T0" y="T1"/>
                </a:cxn>
                <a:cxn ang="0">
                  <a:pos x="T2" y="T3"/>
                </a:cxn>
                <a:cxn ang="0">
                  <a:pos x="T4" y="T5"/>
                </a:cxn>
                <a:cxn ang="0">
                  <a:pos x="T6" y="T7"/>
                </a:cxn>
                <a:cxn ang="0">
                  <a:pos x="T8" y="T9"/>
                </a:cxn>
                <a:cxn ang="0">
                  <a:pos x="T10" y="T11"/>
                </a:cxn>
              </a:cxnLst>
              <a:rect l="0" t="0" r="r" b="b"/>
              <a:pathLst>
                <a:path w="145" h="97">
                  <a:moveTo>
                    <a:pt x="122" y="87"/>
                  </a:moveTo>
                  <a:cubicBezTo>
                    <a:pt x="136" y="84"/>
                    <a:pt x="145" y="70"/>
                    <a:pt x="142" y="57"/>
                  </a:cubicBezTo>
                  <a:cubicBezTo>
                    <a:pt x="134" y="28"/>
                    <a:pt x="105" y="0"/>
                    <a:pt x="54" y="12"/>
                  </a:cubicBezTo>
                  <a:cubicBezTo>
                    <a:pt x="29" y="17"/>
                    <a:pt x="8" y="38"/>
                    <a:pt x="2" y="64"/>
                  </a:cubicBezTo>
                  <a:cubicBezTo>
                    <a:pt x="0" y="70"/>
                    <a:pt x="0" y="76"/>
                    <a:pt x="0" y="82"/>
                  </a:cubicBezTo>
                  <a:cubicBezTo>
                    <a:pt x="34" y="81"/>
                    <a:pt x="66" y="97"/>
                    <a:pt x="122" y="87"/>
                  </a:cubicBezTo>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Freeform 8"/>
            <p:cNvSpPr>
              <a:spLocks/>
            </p:cNvSpPr>
            <p:nvPr/>
          </p:nvSpPr>
          <p:spPr bwMode="auto">
            <a:xfrm>
              <a:off x="5691" y="1265"/>
              <a:ext cx="123" cy="132"/>
            </a:xfrm>
            <a:custGeom>
              <a:avLst/>
              <a:gdLst>
                <a:gd name="T0" fmla="*/ 29 w 72"/>
                <a:gd name="T1" fmla="*/ 74 h 77"/>
                <a:gd name="T2" fmla="*/ 3 w 72"/>
                <a:gd name="T3" fmla="*/ 32 h 77"/>
                <a:gd name="T4" fmla="*/ 40 w 72"/>
                <a:gd name="T5" fmla="*/ 3 h 77"/>
                <a:gd name="T6" fmla="*/ 69 w 72"/>
                <a:gd name="T7" fmla="*/ 45 h 77"/>
                <a:gd name="T8" fmla="*/ 29 w 72"/>
                <a:gd name="T9" fmla="*/ 74 h 77"/>
              </a:gdLst>
              <a:ahLst/>
              <a:cxnLst>
                <a:cxn ang="0">
                  <a:pos x="T0" y="T1"/>
                </a:cxn>
                <a:cxn ang="0">
                  <a:pos x="T2" y="T3"/>
                </a:cxn>
                <a:cxn ang="0">
                  <a:pos x="T4" y="T5"/>
                </a:cxn>
                <a:cxn ang="0">
                  <a:pos x="T6" y="T7"/>
                </a:cxn>
                <a:cxn ang="0">
                  <a:pos x="T8" y="T9"/>
                </a:cxn>
              </a:cxnLst>
              <a:rect l="0" t="0" r="r" b="b"/>
              <a:pathLst>
                <a:path w="72" h="77">
                  <a:moveTo>
                    <a:pt x="29" y="74"/>
                  </a:moveTo>
                  <a:cubicBezTo>
                    <a:pt x="10" y="70"/>
                    <a:pt x="0" y="51"/>
                    <a:pt x="3" y="32"/>
                  </a:cubicBezTo>
                  <a:cubicBezTo>
                    <a:pt x="6" y="13"/>
                    <a:pt x="21" y="0"/>
                    <a:pt x="40" y="3"/>
                  </a:cubicBezTo>
                  <a:cubicBezTo>
                    <a:pt x="59" y="7"/>
                    <a:pt x="72" y="26"/>
                    <a:pt x="69" y="45"/>
                  </a:cubicBezTo>
                  <a:cubicBezTo>
                    <a:pt x="66" y="65"/>
                    <a:pt x="48" y="77"/>
                    <a:pt x="29" y="7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Freeform 9"/>
            <p:cNvSpPr>
              <a:spLocks/>
            </p:cNvSpPr>
            <p:nvPr/>
          </p:nvSpPr>
          <p:spPr bwMode="auto">
            <a:xfrm>
              <a:off x="5642" y="1407"/>
              <a:ext cx="220" cy="146"/>
            </a:xfrm>
            <a:custGeom>
              <a:avLst/>
              <a:gdLst>
                <a:gd name="T0" fmla="*/ 20 w 128"/>
                <a:gd name="T1" fmla="*/ 76 h 85"/>
                <a:gd name="T2" fmla="*/ 3 w 128"/>
                <a:gd name="T3" fmla="*/ 50 h 85"/>
                <a:gd name="T4" fmla="*/ 80 w 128"/>
                <a:gd name="T5" fmla="*/ 10 h 85"/>
                <a:gd name="T6" fmla="*/ 126 w 128"/>
                <a:gd name="T7" fmla="*/ 57 h 85"/>
                <a:gd name="T8" fmla="*/ 127 w 128"/>
                <a:gd name="T9" fmla="*/ 72 h 85"/>
                <a:gd name="T10" fmla="*/ 20 w 128"/>
                <a:gd name="T11" fmla="*/ 76 h 85"/>
              </a:gdLst>
              <a:ahLst/>
              <a:cxnLst>
                <a:cxn ang="0">
                  <a:pos x="T0" y="T1"/>
                </a:cxn>
                <a:cxn ang="0">
                  <a:pos x="T2" y="T3"/>
                </a:cxn>
                <a:cxn ang="0">
                  <a:pos x="T4" y="T5"/>
                </a:cxn>
                <a:cxn ang="0">
                  <a:pos x="T6" y="T7"/>
                </a:cxn>
                <a:cxn ang="0">
                  <a:pos x="T8" y="T9"/>
                </a:cxn>
                <a:cxn ang="0">
                  <a:pos x="T10" y="T11"/>
                </a:cxn>
              </a:cxnLst>
              <a:rect l="0" t="0" r="r" b="b"/>
              <a:pathLst>
                <a:path w="128" h="85">
                  <a:moveTo>
                    <a:pt x="20" y="76"/>
                  </a:moveTo>
                  <a:cubicBezTo>
                    <a:pt x="8" y="74"/>
                    <a:pt x="0" y="62"/>
                    <a:pt x="3" y="50"/>
                  </a:cubicBezTo>
                  <a:cubicBezTo>
                    <a:pt x="10" y="24"/>
                    <a:pt x="35" y="0"/>
                    <a:pt x="80" y="10"/>
                  </a:cubicBezTo>
                  <a:cubicBezTo>
                    <a:pt x="102" y="15"/>
                    <a:pt x="121" y="33"/>
                    <a:pt x="126" y="57"/>
                  </a:cubicBezTo>
                  <a:cubicBezTo>
                    <a:pt x="127" y="62"/>
                    <a:pt x="128" y="67"/>
                    <a:pt x="127" y="72"/>
                  </a:cubicBezTo>
                  <a:cubicBezTo>
                    <a:pt x="98" y="71"/>
                    <a:pt x="70" y="85"/>
                    <a:pt x="20" y="7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Freeform 10"/>
            <p:cNvSpPr>
              <a:spLocks/>
            </p:cNvSpPr>
            <p:nvPr/>
          </p:nvSpPr>
          <p:spPr bwMode="auto">
            <a:xfrm>
              <a:off x="5836" y="1224"/>
              <a:ext cx="194" cy="207"/>
            </a:xfrm>
            <a:custGeom>
              <a:avLst/>
              <a:gdLst>
                <a:gd name="T0" fmla="*/ 60 w 113"/>
                <a:gd name="T1" fmla="*/ 119 h 121"/>
                <a:gd name="T2" fmla="*/ 112 w 113"/>
                <a:gd name="T3" fmla="*/ 57 h 121"/>
                <a:gd name="T4" fmla="*/ 57 w 113"/>
                <a:gd name="T5" fmla="*/ 2 h 121"/>
                <a:gd name="T6" fmla="*/ 1 w 113"/>
                <a:gd name="T7" fmla="*/ 64 h 121"/>
                <a:gd name="T8" fmla="*/ 60 w 113"/>
                <a:gd name="T9" fmla="*/ 119 h 121"/>
              </a:gdLst>
              <a:ahLst/>
              <a:cxnLst>
                <a:cxn ang="0">
                  <a:pos x="T0" y="T1"/>
                </a:cxn>
                <a:cxn ang="0">
                  <a:pos x="T2" y="T3"/>
                </a:cxn>
                <a:cxn ang="0">
                  <a:pos x="T4" y="T5"/>
                </a:cxn>
                <a:cxn ang="0">
                  <a:pos x="T6" y="T7"/>
                </a:cxn>
                <a:cxn ang="0">
                  <a:pos x="T8" y="T9"/>
                </a:cxn>
              </a:cxnLst>
              <a:rect l="0" t="0" r="r" b="b"/>
              <a:pathLst>
                <a:path w="113" h="121">
                  <a:moveTo>
                    <a:pt x="60" y="119"/>
                  </a:moveTo>
                  <a:cubicBezTo>
                    <a:pt x="92" y="117"/>
                    <a:pt x="113" y="89"/>
                    <a:pt x="112" y="57"/>
                  </a:cubicBezTo>
                  <a:cubicBezTo>
                    <a:pt x="111" y="24"/>
                    <a:pt x="89" y="0"/>
                    <a:pt x="57" y="2"/>
                  </a:cubicBezTo>
                  <a:cubicBezTo>
                    <a:pt x="25" y="4"/>
                    <a:pt x="0" y="32"/>
                    <a:pt x="1" y="64"/>
                  </a:cubicBezTo>
                  <a:cubicBezTo>
                    <a:pt x="2" y="97"/>
                    <a:pt x="29" y="121"/>
                    <a:pt x="60" y="11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Freeform 11"/>
            <p:cNvSpPr>
              <a:spLocks/>
            </p:cNvSpPr>
            <p:nvPr/>
          </p:nvSpPr>
          <p:spPr bwMode="auto">
            <a:xfrm>
              <a:off x="5752" y="1455"/>
              <a:ext cx="363" cy="238"/>
            </a:xfrm>
            <a:custGeom>
              <a:avLst/>
              <a:gdLst>
                <a:gd name="T0" fmla="*/ 0 w 211"/>
                <a:gd name="T1" fmla="*/ 119 h 139"/>
                <a:gd name="T2" fmla="*/ 2 w 211"/>
                <a:gd name="T3" fmla="*/ 93 h 139"/>
                <a:gd name="T4" fmla="*/ 78 w 211"/>
                <a:gd name="T5" fmla="*/ 16 h 139"/>
                <a:gd name="T6" fmla="*/ 204 w 211"/>
                <a:gd name="T7" fmla="*/ 75 h 139"/>
                <a:gd name="T8" fmla="*/ 173 w 211"/>
                <a:gd name="T9" fmla="*/ 125 h 139"/>
                <a:gd name="T10" fmla="*/ 0 w 211"/>
                <a:gd name="T11" fmla="*/ 119 h 139"/>
              </a:gdLst>
              <a:ahLst/>
              <a:cxnLst>
                <a:cxn ang="0">
                  <a:pos x="T0" y="T1"/>
                </a:cxn>
                <a:cxn ang="0">
                  <a:pos x="T2" y="T3"/>
                </a:cxn>
                <a:cxn ang="0">
                  <a:pos x="T4" y="T5"/>
                </a:cxn>
                <a:cxn ang="0">
                  <a:pos x="T6" y="T7"/>
                </a:cxn>
                <a:cxn ang="0">
                  <a:pos x="T8" y="T9"/>
                </a:cxn>
                <a:cxn ang="0">
                  <a:pos x="T10" y="T11"/>
                </a:cxn>
              </a:cxnLst>
              <a:rect l="0" t="0" r="r" b="b"/>
              <a:pathLst>
                <a:path w="211" h="139">
                  <a:moveTo>
                    <a:pt x="0" y="119"/>
                  </a:moveTo>
                  <a:cubicBezTo>
                    <a:pt x="0" y="111"/>
                    <a:pt x="0" y="102"/>
                    <a:pt x="2" y="93"/>
                  </a:cubicBezTo>
                  <a:cubicBezTo>
                    <a:pt x="11" y="55"/>
                    <a:pt x="41" y="24"/>
                    <a:pt x="78" y="16"/>
                  </a:cubicBezTo>
                  <a:cubicBezTo>
                    <a:pt x="149" y="0"/>
                    <a:pt x="190" y="36"/>
                    <a:pt x="204" y="75"/>
                  </a:cubicBezTo>
                  <a:cubicBezTo>
                    <a:pt x="211" y="98"/>
                    <a:pt x="197" y="121"/>
                    <a:pt x="173" y="125"/>
                  </a:cubicBezTo>
                  <a:cubicBezTo>
                    <a:pt x="94" y="139"/>
                    <a:pt x="48" y="116"/>
                    <a:pt x="0" y="11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grpSp>
      <p:grpSp>
        <p:nvGrpSpPr>
          <p:cNvPr id="17" name="Group 4"/>
          <p:cNvGrpSpPr>
            <a:grpSpLocks/>
          </p:cNvGrpSpPr>
          <p:nvPr/>
        </p:nvGrpSpPr>
        <p:grpSpPr bwMode="auto">
          <a:xfrm>
            <a:off x="5237694" y="1886205"/>
            <a:ext cx="1824136" cy="1732220"/>
            <a:chOff x="3272" y="1105"/>
            <a:chExt cx="774" cy="735"/>
          </a:xfrm>
        </p:grpSpPr>
        <p:sp>
          <p:nvSpPr>
            <p:cNvPr id="18" name="AutoShape 3"/>
            <p:cNvSpPr>
              <a:spLocks noChangeAspect="1" noChangeArrowheads="1" noTextEdit="1"/>
            </p:cNvSpPr>
            <p:nvPr/>
          </p:nvSpPr>
          <p:spPr bwMode="auto">
            <a:xfrm>
              <a:off x="3272" y="1105"/>
              <a:ext cx="774" cy="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p:cNvSpPr>
            <p:nvPr/>
          </p:nvSpPr>
          <p:spPr bwMode="auto">
            <a:xfrm>
              <a:off x="3656" y="1256"/>
              <a:ext cx="10" cy="80"/>
            </a:xfrm>
            <a:custGeom>
              <a:avLst/>
              <a:gdLst>
                <a:gd name="T0" fmla="*/ 4 w 8"/>
                <a:gd name="T1" fmla="*/ 66 h 66"/>
                <a:gd name="T2" fmla="*/ 0 w 8"/>
                <a:gd name="T3" fmla="*/ 62 h 66"/>
                <a:gd name="T4" fmla="*/ 0 w 8"/>
                <a:gd name="T5" fmla="*/ 4 h 66"/>
                <a:gd name="T6" fmla="*/ 4 w 8"/>
                <a:gd name="T7" fmla="*/ 0 h 66"/>
                <a:gd name="T8" fmla="*/ 8 w 8"/>
                <a:gd name="T9" fmla="*/ 4 h 66"/>
                <a:gd name="T10" fmla="*/ 8 w 8"/>
                <a:gd name="T11" fmla="*/ 62 h 66"/>
                <a:gd name="T12" fmla="*/ 4 w 8"/>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8" h="66">
                  <a:moveTo>
                    <a:pt x="4" y="66"/>
                  </a:moveTo>
                  <a:cubicBezTo>
                    <a:pt x="2" y="66"/>
                    <a:pt x="0" y="65"/>
                    <a:pt x="0" y="62"/>
                  </a:cubicBezTo>
                  <a:cubicBezTo>
                    <a:pt x="0" y="4"/>
                    <a:pt x="0" y="4"/>
                    <a:pt x="0" y="4"/>
                  </a:cubicBezTo>
                  <a:cubicBezTo>
                    <a:pt x="0" y="2"/>
                    <a:pt x="2" y="0"/>
                    <a:pt x="4" y="0"/>
                  </a:cubicBezTo>
                  <a:cubicBezTo>
                    <a:pt x="6" y="0"/>
                    <a:pt x="8" y="2"/>
                    <a:pt x="8" y="4"/>
                  </a:cubicBezTo>
                  <a:cubicBezTo>
                    <a:pt x="8" y="62"/>
                    <a:pt x="8" y="62"/>
                    <a:pt x="8" y="62"/>
                  </a:cubicBezTo>
                  <a:cubicBezTo>
                    <a:pt x="8" y="65"/>
                    <a:pt x="6" y="66"/>
                    <a:pt x="4" y="66"/>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7"/>
            <p:cNvSpPr>
              <a:spLocks/>
            </p:cNvSpPr>
            <p:nvPr/>
          </p:nvSpPr>
          <p:spPr bwMode="auto">
            <a:xfrm>
              <a:off x="3477" y="1355"/>
              <a:ext cx="71" cy="45"/>
            </a:xfrm>
            <a:custGeom>
              <a:avLst/>
              <a:gdLst>
                <a:gd name="T0" fmla="*/ 55 w 59"/>
                <a:gd name="T1" fmla="*/ 37 h 37"/>
                <a:gd name="T2" fmla="*/ 53 w 59"/>
                <a:gd name="T3" fmla="*/ 37 h 37"/>
                <a:gd name="T4" fmla="*/ 2 w 59"/>
                <a:gd name="T5" fmla="*/ 8 h 37"/>
                <a:gd name="T6" fmla="*/ 1 w 59"/>
                <a:gd name="T7" fmla="*/ 2 h 37"/>
                <a:gd name="T8" fmla="*/ 6 w 59"/>
                <a:gd name="T9" fmla="*/ 1 h 37"/>
                <a:gd name="T10" fmla="*/ 57 w 59"/>
                <a:gd name="T11" fmla="*/ 30 h 37"/>
                <a:gd name="T12" fmla="*/ 58 w 59"/>
                <a:gd name="T13" fmla="*/ 35 h 37"/>
                <a:gd name="T14" fmla="*/ 55 w 5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7">
                  <a:moveTo>
                    <a:pt x="55" y="37"/>
                  </a:moveTo>
                  <a:cubicBezTo>
                    <a:pt x="54" y="37"/>
                    <a:pt x="54" y="37"/>
                    <a:pt x="53" y="37"/>
                  </a:cubicBezTo>
                  <a:cubicBezTo>
                    <a:pt x="2" y="8"/>
                    <a:pt x="2" y="8"/>
                    <a:pt x="2" y="8"/>
                  </a:cubicBezTo>
                  <a:cubicBezTo>
                    <a:pt x="0" y="6"/>
                    <a:pt x="0" y="4"/>
                    <a:pt x="1" y="2"/>
                  </a:cubicBezTo>
                  <a:cubicBezTo>
                    <a:pt x="2" y="0"/>
                    <a:pt x="4" y="0"/>
                    <a:pt x="6" y="1"/>
                  </a:cubicBezTo>
                  <a:cubicBezTo>
                    <a:pt x="57" y="30"/>
                    <a:pt x="57" y="30"/>
                    <a:pt x="57" y="30"/>
                  </a:cubicBezTo>
                  <a:cubicBezTo>
                    <a:pt x="59" y="31"/>
                    <a:pt x="59" y="33"/>
                    <a:pt x="58" y="35"/>
                  </a:cubicBezTo>
                  <a:cubicBezTo>
                    <a:pt x="58" y="37"/>
                    <a:pt x="56" y="37"/>
                    <a:pt x="55" y="37"/>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8"/>
            <p:cNvSpPr>
              <a:spLocks/>
            </p:cNvSpPr>
            <p:nvPr/>
          </p:nvSpPr>
          <p:spPr bwMode="auto">
            <a:xfrm>
              <a:off x="3473" y="1523"/>
              <a:ext cx="73" cy="46"/>
            </a:xfrm>
            <a:custGeom>
              <a:avLst/>
              <a:gdLst>
                <a:gd name="T0" fmla="*/ 4 w 60"/>
                <a:gd name="T1" fmla="*/ 38 h 38"/>
                <a:gd name="T2" fmla="*/ 1 w 60"/>
                <a:gd name="T3" fmla="*/ 36 h 38"/>
                <a:gd name="T4" fmla="*/ 2 w 60"/>
                <a:gd name="T5" fmla="*/ 31 h 38"/>
                <a:gd name="T6" fmla="*/ 53 w 60"/>
                <a:gd name="T7" fmla="*/ 2 h 38"/>
                <a:gd name="T8" fmla="*/ 59 w 60"/>
                <a:gd name="T9" fmla="*/ 3 h 38"/>
                <a:gd name="T10" fmla="*/ 57 w 60"/>
                <a:gd name="T11" fmla="*/ 8 h 38"/>
                <a:gd name="T12" fmla="*/ 6 w 60"/>
                <a:gd name="T13" fmla="*/ 38 h 38"/>
                <a:gd name="T14" fmla="*/ 4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4" y="38"/>
                  </a:moveTo>
                  <a:cubicBezTo>
                    <a:pt x="3" y="38"/>
                    <a:pt x="2" y="38"/>
                    <a:pt x="1" y="36"/>
                  </a:cubicBezTo>
                  <a:cubicBezTo>
                    <a:pt x="0" y="34"/>
                    <a:pt x="0" y="32"/>
                    <a:pt x="2" y="31"/>
                  </a:cubicBezTo>
                  <a:cubicBezTo>
                    <a:pt x="53" y="2"/>
                    <a:pt x="53" y="2"/>
                    <a:pt x="53" y="2"/>
                  </a:cubicBezTo>
                  <a:cubicBezTo>
                    <a:pt x="55" y="0"/>
                    <a:pt x="58" y="1"/>
                    <a:pt x="59" y="3"/>
                  </a:cubicBezTo>
                  <a:cubicBezTo>
                    <a:pt x="60" y="5"/>
                    <a:pt x="59" y="7"/>
                    <a:pt x="57" y="8"/>
                  </a:cubicBezTo>
                  <a:cubicBezTo>
                    <a:pt x="6" y="38"/>
                    <a:pt x="6" y="38"/>
                    <a:pt x="6" y="38"/>
                  </a:cubicBezTo>
                  <a:cubicBezTo>
                    <a:pt x="6" y="38"/>
                    <a:pt x="5" y="38"/>
                    <a:pt x="4" y="38"/>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
            <p:cNvSpPr>
              <a:spLocks/>
            </p:cNvSpPr>
            <p:nvPr/>
          </p:nvSpPr>
          <p:spPr bwMode="auto">
            <a:xfrm>
              <a:off x="3766" y="1529"/>
              <a:ext cx="73" cy="46"/>
            </a:xfrm>
            <a:custGeom>
              <a:avLst/>
              <a:gdLst>
                <a:gd name="T0" fmla="*/ 56 w 60"/>
                <a:gd name="T1" fmla="*/ 38 h 38"/>
                <a:gd name="T2" fmla="*/ 54 w 60"/>
                <a:gd name="T3" fmla="*/ 37 h 38"/>
                <a:gd name="T4" fmla="*/ 3 w 60"/>
                <a:gd name="T5" fmla="*/ 8 h 38"/>
                <a:gd name="T6" fmla="*/ 1 w 60"/>
                <a:gd name="T7" fmla="*/ 3 h 38"/>
                <a:gd name="T8" fmla="*/ 7 w 60"/>
                <a:gd name="T9" fmla="*/ 1 h 38"/>
                <a:gd name="T10" fmla="*/ 58 w 60"/>
                <a:gd name="T11" fmla="*/ 31 h 38"/>
                <a:gd name="T12" fmla="*/ 59 w 60"/>
                <a:gd name="T13" fmla="*/ 36 h 38"/>
                <a:gd name="T14" fmla="*/ 56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56" y="38"/>
                  </a:moveTo>
                  <a:cubicBezTo>
                    <a:pt x="55" y="38"/>
                    <a:pt x="54" y="38"/>
                    <a:pt x="54" y="37"/>
                  </a:cubicBezTo>
                  <a:cubicBezTo>
                    <a:pt x="3" y="8"/>
                    <a:pt x="3" y="8"/>
                    <a:pt x="3" y="8"/>
                  </a:cubicBezTo>
                  <a:cubicBezTo>
                    <a:pt x="1" y="7"/>
                    <a:pt x="0" y="5"/>
                    <a:pt x="1" y="3"/>
                  </a:cubicBezTo>
                  <a:cubicBezTo>
                    <a:pt x="2" y="1"/>
                    <a:pt x="5" y="0"/>
                    <a:pt x="7" y="1"/>
                  </a:cubicBezTo>
                  <a:cubicBezTo>
                    <a:pt x="58" y="31"/>
                    <a:pt x="58" y="31"/>
                    <a:pt x="58" y="31"/>
                  </a:cubicBezTo>
                  <a:cubicBezTo>
                    <a:pt x="59" y="32"/>
                    <a:pt x="60" y="34"/>
                    <a:pt x="59" y="36"/>
                  </a:cubicBezTo>
                  <a:cubicBezTo>
                    <a:pt x="58" y="37"/>
                    <a:pt x="57" y="38"/>
                    <a:pt x="56" y="38"/>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
            <p:cNvSpPr>
              <a:spLocks/>
            </p:cNvSpPr>
            <p:nvPr/>
          </p:nvSpPr>
          <p:spPr bwMode="auto">
            <a:xfrm>
              <a:off x="3770" y="1360"/>
              <a:ext cx="72" cy="46"/>
            </a:xfrm>
            <a:custGeom>
              <a:avLst/>
              <a:gdLst>
                <a:gd name="T0" fmla="*/ 4 w 60"/>
                <a:gd name="T1" fmla="*/ 38 h 38"/>
                <a:gd name="T2" fmla="*/ 1 w 60"/>
                <a:gd name="T3" fmla="*/ 36 h 38"/>
                <a:gd name="T4" fmla="*/ 2 w 60"/>
                <a:gd name="T5" fmla="*/ 31 h 38"/>
                <a:gd name="T6" fmla="*/ 53 w 60"/>
                <a:gd name="T7" fmla="*/ 1 h 38"/>
                <a:gd name="T8" fmla="*/ 59 w 60"/>
                <a:gd name="T9" fmla="*/ 3 h 38"/>
                <a:gd name="T10" fmla="*/ 57 w 60"/>
                <a:gd name="T11" fmla="*/ 8 h 38"/>
                <a:gd name="T12" fmla="*/ 6 w 60"/>
                <a:gd name="T13" fmla="*/ 38 h 38"/>
                <a:gd name="T14" fmla="*/ 4 w 60"/>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8">
                  <a:moveTo>
                    <a:pt x="4" y="38"/>
                  </a:moveTo>
                  <a:cubicBezTo>
                    <a:pt x="3" y="38"/>
                    <a:pt x="2" y="37"/>
                    <a:pt x="1" y="36"/>
                  </a:cubicBezTo>
                  <a:cubicBezTo>
                    <a:pt x="0" y="34"/>
                    <a:pt x="1" y="32"/>
                    <a:pt x="2" y="31"/>
                  </a:cubicBezTo>
                  <a:cubicBezTo>
                    <a:pt x="53" y="1"/>
                    <a:pt x="53" y="1"/>
                    <a:pt x="53" y="1"/>
                  </a:cubicBezTo>
                  <a:cubicBezTo>
                    <a:pt x="55" y="0"/>
                    <a:pt x="58" y="1"/>
                    <a:pt x="59" y="3"/>
                  </a:cubicBezTo>
                  <a:cubicBezTo>
                    <a:pt x="60" y="5"/>
                    <a:pt x="59" y="7"/>
                    <a:pt x="57" y="8"/>
                  </a:cubicBezTo>
                  <a:cubicBezTo>
                    <a:pt x="6" y="38"/>
                    <a:pt x="6" y="38"/>
                    <a:pt x="6" y="38"/>
                  </a:cubicBezTo>
                  <a:cubicBezTo>
                    <a:pt x="6" y="38"/>
                    <a:pt x="5" y="38"/>
                    <a:pt x="4" y="38"/>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1"/>
            <p:cNvSpPr>
              <a:spLocks/>
            </p:cNvSpPr>
            <p:nvPr/>
          </p:nvSpPr>
          <p:spPr bwMode="auto">
            <a:xfrm>
              <a:off x="3554" y="1356"/>
              <a:ext cx="216" cy="262"/>
            </a:xfrm>
            <a:custGeom>
              <a:avLst/>
              <a:gdLst>
                <a:gd name="T0" fmla="*/ 171 w 178"/>
                <a:gd name="T1" fmla="*/ 74 h 217"/>
                <a:gd name="T2" fmla="*/ 76 w 178"/>
                <a:gd name="T3" fmla="*/ 7 h 217"/>
                <a:gd name="T4" fmla="*/ 25 w 178"/>
                <a:gd name="T5" fmla="*/ 33 h 217"/>
                <a:gd name="T6" fmla="*/ 5 w 178"/>
                <a:gd name="T7" fmla="*/ 107 h 217"/>
                <a:gd name="T8" fmla="*/ 44 w 178"/>
                <a:gd name="T9" fmla="*/ 162 h 217"/>
                <a:gd name="T10" fmla="*/ 46 w 178"/>
                <a:gd name="T11" fmla="*/ 166 h 217"/>
                <a:gd name="T12" fmla="*/ 46 w 178"/>
                <a:gd name="T13" fmla="*/ 170 h 217"/>
                <a:gd name="T14" fmla="*/ 46 w 178"/>
                <a:gd name="T15" fmla="*/ 189 h 217"/>
                <a:gd name="T16" fmla="*/ 45 w 178"/>
                <a:gd name="T17" fmla="*/ 189 h 217"/>
                <a:gd name="T18" fmla="*/ 45 w 178"/>
                <a:gd name="T19" fmla="*/ 189 h 217"/>
                <a:gd name="T20" fmla="*/ 45 w 178"/>
                <a:gd name="T21" fmla="*/ 195 h 217"/>
                <a:gd name="T22" fmla="*/ 45 w 178"/>
                <a:gd name="T23" fmla="*/ 212 h 217"/>
                <a:gd name="T24" fmla="*/ 117 w 178"/>
                <a:gd name="T25" fmla="*/ 208 h 217"/>
                <a:gd name="T26" fmla="*/ 122 w 178"/>
                <a:gd name="T27" fmla="*/ 206 h 217"/>
                <a:gd name="T28" fmla="*/ 123 w 178"/>
                <a:gd name="T29" fmla="*/ 206 h 217"/>
                <a:gd name="T30" fmla="*/ 124 w 178"/>
                <a:gd name="T31" fmla="*/ 205 h 217"/>
                <a:gd name="T32" fmla="*/ 130 w 178"/>
                <a:gd name="T33" fmla="*/ 195 h 217"/>
                <a:gd name="T34" fmla="*/ 130 w 178"/>
                <a:gd name="T35" fmla="*/ 192 h 217"/>
                <a:gd name="T36" fmla="*/ 130 w 178"/>
                <a:gd name="T37" fmla="*/ 170 h 217"/>
                <a:gd name="T38" fmla="*/ 130 w 178"/>
                <a:gd name="T39" fmla="*/ 166 h 217"/>
                <a:gd name="T40" fmla="*/ 132 w 178"/>
                <a:gd name="T41" fmla="*/ 162 h 217"/>
                <a:gd name="T42" fmla="*/ 171 w 178"/>
                <a:gd name="T43" fmla="*/ 7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217">
                  <a:moveTo>
                    <a:pt x="171" y="74"/>
                  </a:moveTo>
                  <a:cubicBezTo>
                    <a:pt x="163" y="32"/>
                    <a:pt x="123" y="0"/>
                    <a:pt x="76" y="7"/>
                  </a:cubicBezTo>
                  <a:cubicBezTo>
                    <a:pt x="56" y="9"/>
                    <a:pt x="39" y="18"/>
                    <a:pt x="25" y="33"/>
                  </a:cubicBezTo>
                  <a:cubicBezTo>
                    <a:pt x="6" y="54"/>
                    <a:pt x="0" y="79"/>
                    <a:pt x="5" y="107"/>
                  </a:cubicBezTo>
                  <a:cubicBezTo>
                    <a:pt x="9" y="131"/>
                    <a:pt x="23" y="149"/>
                    <a:pt x="44" y="162"/>
                  </a:cubicBezTo>
                  <a:cubicBezTo>
                    <a:pt x="45" y="163"/>
                    <a:pt x="46" y="164"/>
                    <a:pt x="46" y="166"/>
                  </a:cubicBezTo>
                  <a:cubicBezTo>
                    <a:pt x="46" y="167"/>
                    <a:pt x="46" y="169"/>
                    <a:pt x="46" y="170"/>
                  </a:cubicBezTo>
                  <a:cubicBezTo>
                    <a:pt x="46" y="176"/>
                    <a:pt x="45" y="182"/>
                    <a:pt x="46" y="189"/>
                  </a:cubicBezTo>
                  <a:cubicBezTo>
                    <a:pt x="45" y="189"/>
                    <a:pt x="45" y="189"/>
                    <a:pt x="45" y="189"/>
                  </a:cubicBezTo>
                  <a:cubicBezTo>
                    <a:pt x="45" y="189"/>
                    <a:pt x="45" y="189"/>
                    <a:pt x="45" y="189"/>
                  </a:cubicBezTo>
                  <a:cubicBezTo>
                    <a:pt x="45" y="195"/>
                    <a:pt x="45" y="195"/>
                    <a:pt x="45" y="195"/>
                  </a:cubicBezTo>
                  <a:cubicBezTo>
                    <a:pt x="45" y="212"/>
                    <a:pt x="45" y="212"/>
                    <a:pt x="45" y="212"/>
                  </a:cubicBezTo>
                  <a:cubicBezTo>
                    <a:pt x="65" y="210"/>
                    <a:pt x="85" y="217"/>
                    <a:pt x="117" y="208"/>
                  </a:cubicBezTo>
                  <a:cubicBezTo>
                    <a:pt x="119" y="208"/>
                    <a:pt x="121" y="207"/>
                    <a:pt x="122" y="206"/>
                  </a:cubicBezTo>
                  <a:cubicBezTo>
                    <a:pt x="123" y="206"/>
                    <a:pt x="123" y="206"/>
                    <a:pt x="123" y="206"/>
                  </a:cubicBezTo>
                  <a:cubicBezTo>
                    <a:pt x="124" y="205"/>
                    <a:pt x="124" y="205"/>
                    <a:pt x="124" y="205"/>
                  </a:cubicBezTo>
                  <a:cubicBezTo>
                    <a:pt x="127" y="202"/>
                    <a:pt x="129" y="199"/>
                    <a:pt x="130" y="195"/>
                  </a:cubicBezTo>
                  <a:cubicBezTo>
                    <a:pt x="130" y="194"/>
                    <a:pt x="130" y="193"/>
                    <a:pt x="130" y="192"/>
                  </a:cubicBezTo>
                  <a:cubicBezTo>
                    <a:pt x="130" y="185"/>
                    <a:pt x="130" y="177"/>
                    <a:pt x="130" y="170"/>
                  </a:cubicBezTo>
                  <a:cubicBezTo>
                    <a:pt x="130" y="169"/>
                    <a:pt x="130" y="167"/>
                    <a:pt x="130" y="166"/>
                  </a:cubicBezTo>
                  <a:cubicBezTo>
                    <a:pt x="130" y="164"/>
                    <a:pt x="130" y="163"/>
                    <a:pt x="132" y="162"/>
                  </a:cubicBezTo>
                  <a:cubicBezTo>
                    <a:pt x="163" y="143"/>
                    <a:pt x="178" y="109"/>
                    <a:pt x="171" y="74"/>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2"/>
            <p:cNvSpPr>
              <a:spLocks/>
            </p:cNvSpPr>
            <p:nvPr/>
          </p:nvSpPr>
          <p:spPr bwMode="auto">
            <a:xfrm>
              <a:off x="3614" y="1613"/>
              <a:ext cx="94" cy="23"/>
            </a:xfrm>
            <a:custGeom>
              <a:avLst/>
              <a:gdLst>
                <a:gd name="T0" fmla="*/ 77 w 78"/>
                <a:gd name="T1" fmla="*/ 13 h 19"/>
                <a:gd name="T2" fmla="*/ 77 w 78"/>
                <a:gd name="T3" fmla="*/ 8 h 19"/>
                <a:gd name="T4" fmla="*/ 75 w 78"/>
                <a:gd name="T5" fmla="*/ 3 h 19"/>
                <a:gd name="T6" fmla="*/ 75 w 78"/>
                <a:gd name="T7" fmla="*/ 3 h 19"/>
                <a:gd name="T8" fmla="*/ 73 w 78"/>
                <a:gd name="T9" fmla="*/ 2 h 19"/>
                <a:gd name="T10" fmla="*/ 73 w 78"/>
                <a:gd name="T11" fmla="*/ 1 h 19"/>
                <a:gd name="T12" fmla="*/ 70 w 78"/>
                <a:gd name="T13" fmla="*/ 1 h 19"/>
                <a:gd name="T14" fmla="*/ 70 w 78"/>
                <a:gd name="T15" fmla="*/ 0 h 19"/>
                <a:gd name="T16" fmla="*/ 67 w 78"/>
                <a:gd name="T17" fmla="*/ 2 h 19"/>
                <a:gd name="T18" fmla="*/ 1 w 78"/>
                <a:gd name="T19" fmla="*/ 5 h 19"/>
                <a:gd name="T20" fmla="*/ 1 w 78"/>
                <a:gd name="T21" fmla="*/ 5 h 19"/>
                <a:gd name="T22" fmla="*/ 0 w 78"/>
                <a:gd name="T23" fmla="*/ 8 h 19"/>
                <a:gd name="T24" fmla="*/ 5 w 78"/>
                <a:gd name="T25" fmla="*/ 18 h 19"/>
                <a:gd name="T26" fmla="*/ 7 w 78"/>
                <a:gd name="T27" fmla="*/ 19 h 19"/>
                <a:gd name="T28" fmla="*/ 69 w 78"/>
                <a:gd name="T29" fmla="*/ 19 h 19"/>
                <a:gd name="T30" fmla="*/ 76 w 78"/>
                <a:gd name="T31" fmla="*/ 15 h 19"/>
                <a:gd name="T32" fmla="*/ 77 w 78"/>
                <a:gd name="T33" fmla="*/ 13 h 19"/>
                <a:gd name="T34" fmla="*/ 77 w 78"/>
                <a:gd name="T3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
                  <a:moveTo>
                    <a:pt x="77" y="13"/>
                  </a:moveTo>
                  <a:cubicBezTo>
                    <a:pt x="77" y="11"/>
                    <a:pt x="78" y="10"/>
                    <a:pt x="77" y="8"/>
                  </a:cubicBezTo>
                  <a:cubicBezTo>
                    <a:pt x="77" y="6"/>
                    <a:pt x="76" y="5"/>
                    <a:pt x="75" y="3"/>
                  </a:cubicBezTo>
                  <a:cubicBezTo>
                    <a:pt x="75" y="3"/>
                    <a:pt x="75" y="3"/>
                    <a:pt x="75" y="3"/>
                  </a:cubicBezTo>
                  <a:cubicBezTo>
                    <a:pt x="74" y="3"/>
                    <a:pt x="74" y="2"/>
                    <a:pt x="73" y="2"/>
                  </a:cubicBezTo>
                  <a:cubicBezTo>
                    <a:pt x="73" y="2"/>
                    <a:pt x="73" y="1"/>
                    <a:pt x="73" y="1"/>
                  </a:cubicBezTo>
                  <a:cubicBezTo>
                    <a:pt x="72" y="1"/>
                    <a:pt x="71" y="1"/>
                    <a:pt x="70" y="1"/>
                  </a:cubicBezTo>
                  <a:cubicBezTo>
                    <a:pt x="70" y="1"/>
                    <a:pt x="70" y="0"/>
                    <a:pt x="70" y="0"/>
                  </a:cubicBezTo>
                  <a:cubicBezTo>
                    <a:pt x="69" y="1"/>
                    <a:pt x="68" y="2"/>
                    <a:pt x="67" y="2"/>
                  </a:cubicBezTo>
                  <a:cubicBezTo>
                    <a:pt x="37" y="10"/>
                    <a:pt x="19" y="3"/>
                    <a:pt x="1" y="5"/>
                  </a:cubicBezTo>
                  <a:cubicBezTo>
                    <a:pt x="1" y="5"/>
                    <a:pt x="1" y="5"/>
                    <a:pt x="1" y="5"/>
                  </a:cubicBezTo>
                  <a:cubicBezTo>
                    <a:pt x="0" y="6"/>
                    <a:pt x="0" y="7"/>
                    <a:pt x="0" y="8"/>
                  </a:cubicBezTo>
                  <a:cubicBezTo>
                    <a:pt x="0" y="13"/>
                    <a:pt x="1" y="16"/>
                    <a:pt x="5" y="18"/>
                  </a:cubicBezTo>
                  <a:cubicBezTo>
                    <a:pt x="6" y="19"/>
                    <a:pt x="6" y="19"/>
                    <a:pt x="7" y="19"/>
                  </a:cubicBezTo>
                  <a:cubicBezTo>
                    <a:pt x="69" y="19"/>
                    <a:pt x="69" y="19"/>
                    <a:pt x="69" y="19"/>
                  </a:cubicBezTo>
                  <a:cubicBezTo>
                    <a:pt x="72" y="19"/>
                    <a:pt x="75" y="17"/>
                    <a:pt x="76" y="15"/>
                  </a:cubicBezTo>
                  <a:cubicBezTo>
                    <a:pt x="77" y="14"/>
                    <a:pt x="77" y="13"/>
                    <a:pt x="77" y="13"/>
                  </a:cubicBezTo>
                  <a:cubicBezTo>
                    <a:pt x="77" y="13"/>
                    <a:pt x="77" y="13"/>
                    <a:pt x="77" y="13"/>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3"/>
            <p:cNvSpPr>
              <a:spLocks/>
            </p:cNvSpPr>
            <p:nvPr/>
          </p:nvSpPr>
          <p:spPr bwMode="auto">
            <a:xfrm>
              <a:off x="3621" y="1640"/>
              <a:ext cx="80" cy="41"/>
            </a:xfrm>
            <a:custGeom>
              <a:avLst/>
              <a:gdLst>
                <a:gd name="T0" fmla="*/ 57 w 66"/>
                <a:gd name="T1" fmla="*/ 17 h 34"/>
                <a:gd name="T2" fmla="*/ 41 w 66"/>
                <a:gd name="T3" fmla="*/ 33 h 34"/>
                <a:gd name="T4" fmla="*/ 25 w 66"/>
                <a:gd name="T5" fmla="*/ 33 h 34"/>
                <a:gd name="T6" fmla="*/ 8 w 66"/>
                <a:gd name="T7" fmla="*/ 17 h 34"/>
                <a:gd name="T8" fmla="*/ 7 w 66"/>
                <a:gd name="T9" fmla="*/ 17 h 34"/>
                <a:gd name="T10" fmla="*/ 0 w 66"/>
                <a:gd name="T11" fmla="*/ 7 h 34"/>
                <a:gd name="T12" fmla="*/ 8 w 66"/>
                <a:gd name="T13" fmla="*/ 0 h 34"/>
                <a:gd name="T14" fmla="*/ 57 w 66"/>
                <a:gd name="T15" fmla="*/ 0 h 34"/>
                <a:gd name="T16" fmla="*/ 65 w 66"/>
                <a:gd name="T17" fmla="*/ 7 h 34"/>
                <a:gd name="T18" fmla="*/ 58 w 66"/>
                <a:gd name="T19" fmla="*/ 17 h 34"/>
                <a:gd name="T20" fmla="*/ 57 w 66"/>
                <a:gd name="T2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4">
                  <a:moveTo>
                    <a:pt x="57" y="17"/>
                  </a:moveTo>
                  <a:cubicBezTo>
                    <a:pt x="57" y="26"/>
                    <a:pt x="49" y="34"/>
                    <a:pt x="41" y="33"/>
                  </a:cubicBezTo>
                  <a:cubicBezTo>
                    <a:pt x="35" y="33"/>
                    <a:pt x="30" y="33"/>
                    <a:pt x="25" y="33"/>
                  </a:cubicBezTo>
                  <a:cubicBezTo>
                    <a:pt x="16" y="34"/>
                    <a:pt x="8" y="26"/>
                    <a:pt x="8" y="17"/>
                  </a:cubicBezTo>
                  <a:cubicBezTo>
                    <a:pt x="8" y="17"/>
                    <a:pt x="7" y="17"/>
                    <a:pt x="7" y="17"/>
                  </a:cubicBezTo>
                  <a:cubicBezTo>
                    <a:pt x="2" y="16"/>
                    <a:pt x="0" y="12"/>
                    <a:pt x="0" y="7"/>
                  </a:cubicBezTo>
                  <a:cubicBezTo>
                    <a:pt x="0" y="3"/>
                    <a:pt x="4" y="0"/>
                    <a:pt x="8" y="0"/>
                  </a:cubicBezTo>
                  <a:cubicBezTo>
                    <a:pt x="24" y="0"/>
                    <a:pt x="41" y="0"/>
                    <a:pt x="57" y="0"/>
                  </a:cubicBezTo>
                  <a:cubicBezTo>
                    <a:pt x="62" y="0"/>
                    <a:pt x="65" y="3"/>
                    <a:pt x="65" y="7"/>
                  </a:cubicBezTo>
                  <a:cubicBezTo>
                    <a:pt x="66" y="13"/>
                    <a:pt x="63" y="16"/>
                    <a:pt x="58" y="17"/>
                  </a:cubicBezTo>
                  <a:cubicBezTo>
                    <a:pt x="58" y="17"/>
                    <a:pt x="58" y="17"/>
                    <a:pt x="57" y="17"/>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16"/>
          <p:cNvGrpSpPr>
            <a:grpSpLocks noChangeAspect="1"/>
          </p:cNvGrpSpPr>
          <p:nvPr/>
        </p:nvGrpSpPr>
        <p:grpSpPr bwMode="auto">
          <a:xfrm>
            <a:off x="8967092" y="1829643"/>
            <a:ext cx="1951400" cy="1845344"/>
            <a:chOff x="5578" y="1081"/>
            <a:chExt cx="828" cy="783"/>
          </a:xfrm>
        </p:grpSpPr>
        <p:sp>
          <p:nvSpPr>
            <p:cNvPr id="28" name="AutoShape 15"/>
            <p:cNvSpPr>
              <a:spLocks noChangeAspect="1" noChangeArrowheads="1" noTextEdit="1"/>
            </p:cNvSpPr>
            <p:nvPr/>
          </p:nvSpPr>
          <p:spPr bwMode="auto">
            <a:xfrm>
              <a:off x="5578" y="1081"/>
              <a:ext cx="828" cy="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p:cNvSpPr>
            <p:nvPr/>
          </p:nvSpPr>
          <p:spPr bwMode="auto">
            <a:xfrm>
              <a:off x="5956" y="1252"/>
              <a:ext cx="131" cy="125"/>
            </a:xfrm>
            <a:custGeom>
              <a:avLst/>
              <a:gdLst>
                <a:gd name="T0" fmla="*/ 75 w 101"/>
                <a:gd name="T1" fmla="*/ 83 h 97"/>
                <a:gd name="T2" fmla="*/ 13 w 101"/>
                <a:gd name="T3" fmla="*/ 78 h 97"/>
                <a:gd name="T4" fmla="*/ 12 w 101"/>
                <a:gd name="T5" fmla="*/ 76 h 97"/>
                <a:gd name="T6" fmla="*/ 5 w 101"/>
                <a:gd name="T7" fmla="*/ 62 h 97"/>
                <a:gd name="T8" fmla="*/ 22 w 101"/>
                <a:gd name="T9" fmla="*/ 14 h 97"/>
                <a:gd name="T10" fmla="*/ 86 w 101"/>
                <a:gd name="T11" fmla="*/ 24 h 97"/>
                <a:gd name="T12" fmla="*/ 75 w 101"/>
                <a:gd name="T13" fmla="*/ 83 h 97"/>
              </a:gdLst>
              <a:ahLst/>
              <a:cxnLst>
                <a:cxn ang="0">
                  <a:pos x="T0" y="T1"/>
                </a:cxn>
                <a:cxn ang="0">
                  <a:pos x="T2" y="T3"/>
                </a:cxn>
                <a:cxn ang="0">
                  <a:pos x="T4" y="T5"/>
                </a:cxn>
                <a:cxn ang="0">
                  <a:pos x="T6" y="T7"/>
                </a:cxn>
                <a:cxn ang="0">
                  <a:pos x="T8" y="T9"/>
                </a:cxn>
                <a:cxn ang="0">
                  <a:pos x="T10" y="T11"/>
                </a:cxn>
                <a:cxn ang="0">
                  <a:pos x="T12" y="T13"/>
                </a:cxn>
              </a:cxnLst>
              <a:rect l="0" t="0" r="r" b="b"/>
              <a:pathLst>
                <a:path w="101" h="97">
                  <a:moveTo>
                    <a:pt x="75" y="83"/>
                  </a:moveTo>
                  <a:cubicBezTo>
                    <a:pt x="55" y="97"/>
                    <a:pt x="28" y="96"/>
                    <a:pt x="13" y="78"/>
                  </a:cubicBezTo>
                  <a:cubicBezTo>
                    <a:pt x="13" y="77"/>
                    <a:pt x="12" y="77"/>
                    <a:pt x="12" y="76"/>
                  </a:cubicBezTo>
                  <a:cubicBezTo>
                    <a:pt x="9" y="72"/>
                    <a:pt x="6" y="67"/>
                    <a:pt x="5" y="62"/>
                  </a:cubicBezTo>
                  <a:cubicBezTo>
                    <a:pt x="0" y="45"/>
                    <a:pt x="6" y="26"/>
                    <a:pt x="22" y="14"/>
                  </a:cubicBezTo>
                  <a:cubicBezTo>
                    <a:pt x="43" y="0"/>
                    <a:pt x="71" y="4"/>
                    <a:pt x="86" y="24"/>
                  </a:cubicBezTo>
                  <a:cubicBezTo>
                    <a:pt x="101" y="43"/>
                    <a:pt x="95" y="68"/>
                    <a:pt x="75" y="83"/>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9"/>
            <p:cNvSpPr>
              <a:spLocks noEditPoints="1"/>
            </p:cNvSpPr>
            <p:nvPr/>
          </p:nvSpPr>
          <p:spPr bwMode="auto">
            <a:xfrm>
              <a:off x="5776" y="1298"/>
              <a:ext cx="428" cy="380"/>
            </a:xfrm>
            <a:custGeom>
              <a:avLst/>
              <a:gdLst>
                <a:gd name="T0" fmla="*/ 314 w 330"/>
                <a:gd name="T1" fmla="*/ 131 h 294"/>
                <a:gd name="T2" fmla="*/ 303 w 330"/>
                <a:gd name="T3" fmla="*/ 131 h 294"/>
                <a:gd name="T4" fmla="*/ 241 w 330"/>
                <a:gd name="T5" fmla="*/ 46 h 294"/>
                <a:gd name="T6" fmla="*/ 180 w 330"/>
                <a:gd name="T7" fmla="*/ 72 h 294"/>
                <a:gd name="T8" fmla="*/ 125 w 330"/>
                <a:gd name="T9" fmla="*/ 28 h 294"/>
                <a:gd name="T10" fmla="*/ 91 w 330"/>
                <a:gd name="T11" fmla="*/ 3 h 294"/>
                <a:gd name="T12" fmla="*/ 83 w 330"/>
                <a:gd name="T13" fmla="*/ 7 h 294"/>
                <a:gd name="T14" fmla="*/ 78 w 330"/>
                <a:gd name="T15" fmla="*/ 55 h 294"/>
                <a:gd name="T16" fmla="*/ 38 w 330"/>
                <a:gd name="T17" fmla="*/ 105 h 294"/>
                <a:gd name="T18" fmla="*/ 16 w 330"/>
                <a:gd name="T19" fmla="*/ 105 h 294"/>
                <a:gd name="T20" fmla="*/ 0 w 330"/>
                <a:gd name="T21" fmla="*/ 121 h 294"/>
                <a:gd name="T22" fmla="*/ 0 w 330"/>
                <a:gd name="T23" fmla="*/ 169 h 294"/>
                <a:gd name="T24" fmla="*/ 16 w 330"/>
                <a:gd name="T25" fmla="*/ 185 h 294"/>
                <a:gd name="T26" fmla="*/ 35 w 330"/>
                <a:gd name="T27" fmla="*/ 185 h 294"/>
                <a:gd name="T28" fmla="*/ 90 w 330"/>
                <a:gd name="T29" fmla="*/ 252 h 294"/>
                <a:gd name="T30" fmla="*/ 90 w 330"/>
                <a:gd name="T31" fmla="*/ 278 h 294"/>
                <a:gd name="T32" fmla="*/ 94 w 330"/>
                <a:gd name="T33" fmla="*/ 285 h 294"/>
                <a:gd name="T34" fmla="*/ 132 w 330"/>
                <a:gd name="T35" fmla="*/ 294 h 294"/>
                <a:gd name="T36" fmla="*/ 140 w 330"/>
                <a:gd name="T37" fmla="*/ 287 h 294"/>
                <a:gd name="T38" fmla="*/ 140 w 330"/>
                <a:gd name="T39" fmla="*/ 282 h 294"/>
                <a:gd name="T40" fmla="*/ 140 w 330"/>
                <a:gd name="T41" fmla="*/ 270 h 294"/>
                <a:gd name="T42" fmla="*/ 167 w 330"/>
                <a:gd name="T43" fmla="*/ 273 h 294"/>
                <a:gd name="T44" fmla="*/ 194 w 330"/>
                <a:gd name="T45" fmla="*/ 270 h 294"/>
                <a:gd name="T46" fmla="*/ 194 w 330"/>
                <a:gd name="T47" fmla="*/ 286 h 294"/>
                <a:gd name="T48" fmla="*/ 202 w 330"/>
                <a:gd name="T49" fmla="*/ 292 h 294"/>
                <a:gd name="T50" fmla="*/ 238 w 330"/>
                <a:gd name="T51" fmla="*/ 283 h 294"/>
                <a:gd name="T52" fmla="*/ 243 w 330"/>
                <a:gd name="T53" fmla="*/ 277 h 294"/>
                <a:gd name="T54" fmla="*/ 243 w 330"/>
                <a:gd name="T55" fmla="*/ 252 h 294"/>
                <a:gd name="T56" fmla="*/ 303 w 330"/>
                <a:gd name="T57" fmla="*/ 162 h 294"/>
                <a:gd name="T58" fmla="*/ 314 w 330"/>
                <a:gd name="T59" fmla="*/ 162 h 294"/>
                <a:gd name="T60" fmla="*/ 330 w 330"/>
                <a:gd name="T61" fmla="*/ 147 h 294"/>
                <a:gd name="T62" fmla="*/ 314 w 330"/>
                <a:gd name="T63" fmla="*/ 131 h 294"/>
                <a:gd name="T64" fmla="*/ 104 w 330"/>
                <a:gd name="T65" fmla="*/ 117 h 294"/>
                <a:gd name="T66" fmla="*/ 86 w 330"/>
                <a:gd name="T67" fmla="*/ 115 h 294"/>
                <a:gd name="T68" fmla="*/ 85 w 330"/>
                <a:gd name="T69" fmla="*/ 114 h 294"/>
                <a:gd name="T70" fmla="*/ 83 w 330"/>
                <a:gd name="T71" fmla="*/ 110 h 294"/>
                <a:gd name="T72" fmla="*/ 88 w 330"/>
                <a:gd name="T73" fmla="*/ 96 h 294"/>
                <a:gd name="T74" fmla="*/ 108 w 330"/>
                <a:gd name="T75" fmla="*/ 99 h 294"/>
                <a:gd name="T76" fmla="*/ 104 w 330"/>
                <a:gd name="T77" fmla="*/ 11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294">
                  <a:moveTo>
                    <a:pt x="314" y="131"/>
                  </a:moveTo>
                  <a:cubicBezTo>
                    <a:pt x="303" y="131"/>
                    <a:pt x="303" y="131"/>
                    <a:pt x="303" y="131"/>
                  </a:cubicBezTo>
                  <a:cubicBezTo>
                    <a:pt x="298" y="56"/>
                    <a:pt x="247" y="69"/>
                    <a:pt x="241" y="46"/>
                  </a:cubicBezTo>
                  <a:cubicBezTo>
                    <a:pt x="225" y="60"/>
                    <a:pt x="202" y="72"/>
                    <a:pt x="180" y="72"/>
                  </a:cubicBezTo>
                  <a:cubicBezTo>
                    <a:pt x="151" y="72"/>
                    <a:pt x="134" y="54"/>
                    <a:pt x="125" y="28"/>
                  </a:cubicBezTo>
                  <a:cubicBezTo>
                    <a:pt x="91" y="3"/>
                    <a:pt x="91" y="3"/>
                    <a:pt x="91" y="3"/>
                  </a:cubicBezTo>
                  <a:cubicBezTo>
                    <a:pt x="87" y="0"/>
                    <a:pt x="83" y="2"/>
                    <a:pt x="83" y="7"/>
                  </a:cubicBezTo>
                  <a:cubicBezTo>
                    <a:pt x="78" y="55"/>
                    <a:pt x="78" y="55"/>
                    <a:pt x="78" y="55"/>
                  </a:cubicBezTo>
                  <a:cubicBezTo>
                    <a:pt x="60" y="69"/>
                    <a:pt x="46" y="86"/>
                    <a:pt x="38" y="105"/>
                  </a:cubicBezTo>
                  <a:cubicBezTo>
                    <a:pt x="16" y="105"/>
                    <a:pt x="16" y="105"/>
                    <a:pt x="16" y="105"/>
                  </a:cubicBezTo>
                  <a:cubicBezTo>
                    <a:pt x="7" y="105"/>
                    <a:pt x="0" y="113"/>
                    <a:pt x="0" y="121"/>
                  </a:cubicBezTo>
                  <a:cubicBezTo>
                    <a:pt x="0" y="169"/>
                    <a:pt x="0" y="169"/>
                    <a:pt x="0" y="169"/>
                  </a:cubicBezTo>
                  <a:cubicBezTo>
                    <a:pt x="0" y="178"/>
                    <a:pt x="7" y="185"/>
                    <a:pt x="16" y="185"/>
                  </a:cubicBezTo>
                  <a:cubicBezTo>
                    <a:pt x="35" y="185"/>
                    <a:pt x="35" y="185"/>
                    <a:pt x="35" y="185"/>
                  </a:cubicBezTo>
                  <a:cubicBezTo>
                    <a:pt x="44" y="212"/>
                    <a:pt x="64" y="236"/>
                    <a:pt x="90" y="252"/>
                  </a:cubicBezTo>
                  <a:cubicBezTo>
                    <a:pt x="90" y="278"/>
                    <a:pt x="90" y="278"/>
                    <a:pt x="90" y="278"/>
                  </a:cubicBezTo>
                  <a:cubicBezTo>
                    <a:pt x="90" y="281"/>
                    <a:pt x="92" y="283"/>
                    <a:pt x="94" y="285"/>
                  </a:cubicBezTo>
                  <a:cubicBezTo>
                    <a:pt x="104" y="289"/>
                    <a:pt x="120" y="293"/>
                    <a:pt x="132" y="294"/>
                  </a:cubicBezTo>
                  <a:cubicBezTo>
                    <a:pt x="136" y="294"/>
                    <a:pt x="140" y="291"/>
                    <a:pt x="140" y="287"/>
                  </a:cubicBezTo>
                  <a:cubicBezTo>
                    <a:pt x="140" y="284"/>
                    <a:pt x="140" y="282"/>
                    <a:pt x="140" y="282"/>
                  </a:cubicBezTo>
                  <a:cubicBezTo>
                    <a:pt x="140" y="270"/>
                    <a:pt x="140" y="270"/>
                    <a:pt x="140" y="270"/>
                  </a:cubicBezTo>
                  <a:cubicBezTo>
                    <a:pt x="148" y="272"/>
                    <a:pt x="157" y="273"/>
                    <a:pt x="167" y="273"/>
                  </a:cubicBezTo>
                  <a:cubicBezTo>
                    <a:pt x="176" y="273"/>
                    <a:pt x="185" y="272"/>
                    <a:pt x="194" y="270"/>
                  </a:cubicBezTo>
                  <a:cubicBezTo>
                    <a:pt x="194" y="286"/>
                    <a:pt x="194" y="286"/>
                    <a:pt x="194" y="286"/>
                  </a:cubicBezTo>
                  <a:cubicBezTo>
                    <a:pt x="194" y="290"/>
                    <a:pt x="198" y="293"/>
                    <a:pt x="202" y="292"/>
                  </a:cubicBezTo>
                  <a:cubicBezTo>
                    <a:pt x="238" y="283"/>
                    <a:pt x="238" y="283"/>
                    <a:pt x="238" y="283"/>
                  </a:cubicBezTo>
                  <a:cubicBezTo>
                    <a:pt x="241" y="283"/>
                    <a:pt x="243" y="280"/>
                    <a:pt x="243" y="277"/>
                  </a:cubicBezTo>
                  <a:cubicBezTo>
                    <a:pt x="243" y="252"/>
                    <a:pt x="243" y="252"/>
                    <a:pt x="243" y="252"/>
                  </a:cubicBezTo>
                  <a:cubicBezTo>
                    <a:pt x="276" y="232"/>
                    <a:pt x="299" y="200"/>
                    <a:pt x="303" y="162"/>
                  </a:cubicBezTo>
                  <a:cubicBezTo>
                    <a:pt x="314" y="162"/>
                    <a:pt x="314" y="162"/>
                    <a:pt x="314" y="162"/>
                  </a:cubicBezTo>
                  <a:cubicBezTo>
                    <a:pt x="323" y="162"/>
                    <a:pt x="330" y="155"/>
                    <a:pt x="330" y="147"/>
                  </a:cubicBezTo>
                  <a:cubicBezTo>
                    <a:pt x="330" y="138"/>
                    <a:pt x="323" y="131"/>
                    <a:pt x="314" y="131"/>
                  </a:cubicBezTo>
                  <a:moveTo>
                    <a:pt x="104" y="117"/>
                  </a:moveTo>
                  <a:cubicBezTo>
                    <a:pt x="98" y="121"/>
                    <a:pt x="90" y="120"/>
                    <a:pt x="86" y="115"/>
                  </a:cubicBezTo>
                  <a:cubicBezTo>
                    <a:pt x="86" y="115"/>
                    <a:pt x="86" y="115"/>
                    <a:pt x="85" y="114"/>
                  </a:cubicBezTo>
                  <a:cubicBezTo>
                    <a:pt x="84" y="113"/>
                    <a:pt x="84" y="112"/>
                    <a:pt x="83" y="110"/>
                  </a:cubicBezTo>
                  <a:cubicBezTo>
                    <a:pt x="82" y="105"/>
                    <a:pt x="84" y="99"/>
                    <a:pt x="88" y="96"/>
                  </a:cubicBezTo>
                  <a:cubicBezTo>
                    <a:pt x="95" y="92"/>
                    <a:pt x="103" y="93"/>
                    <a:pt x="108" y="99"/>
                  </a:cubicBezTo>
                  <a:cubicBezTo>
                    <a:pt x="112" y="105"/>
                    <a:pt x="110" y="112"/>
                    <a:pt x="104" y="117"/>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79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a multicultural people company</a:t>
            </a:r>
            <a:br>
              <a:rPr lang="en-US" dirty="0"/>
            </a:br>
            <a:r>
              <a:rPr lang="en-US" sz="1800" dirty="0"/>
              <a:t>(as of September 2017)</a:t>
            </a:r>
            <a:endParaRPr lang="en-US" dirty="0"/>
          </a:p>
        </p:txBody>
      </p:sp>
      <p:pic>
        <p:nvPicPr>
          <p:cNvPr id="3" name="Picture 2">
            <a:extLst>
              <a:ext uri="{FF2B5EF4-FFF2-40B4-BE49-F238E27FC236}">
                <a16:creationId xmlns:a16="http://schemas.microsoft.com/office/drawing/2014/main" id="{AD83F0B8-7178-4869-A87D-AC101F0CDFD4}"/>
              </a:ext>
            </a:extLst>
          </p:cNvPr>
          <p:cNvPicPr>
            <a:picLocks noChangeAspect="1"/>
          </p:cNvPicPr>
          <p:nvPr/>
        </p:nvPicPr>
        <p:blipFill rotWithShape="1">
          <a:blip r:embed="rId3">
            <a:extLst>
              <a:ext uri="{28A0092B-C50C-407E-A947-70E740481C1C}">
                <a14:useLocalDpi xmlns:a14="http://schemas.microsoft.com/office/drawing/2010/main" val="0"/>
              </a:ext>
            </a:extLst>
          </a:blip>
          <a:srcRect l="26477" t="22352" r="22634"/>
          <a:stretch/>
        </p:blipFill>
        <p:spPr>
          <a:xfrm>
            <a:off x="3228816" y="1532922"/>
            <a:ext cx="6202873" cy="5325078"/>
          </a:xfrm>
          <a:prstGeom prst="rect">
            <a:avLst/>
          </a:prstGeom>
        </p:spPr>
      </p:pic>
      <p:sp>
        <p:nvSpPr>
          <p:cNvPr id="4" name="Oval 20">
            <a:extLst>
              <a:ext uri="{FF2B5EF4-FFF2-40B4-BE49-F238E27FC236}">
                <a16:creationId xmlns:a16="http://schemas.microsoft.com/office/drawing/2014/main" id="{1351F80D-EFB6-4890-B8A4-A3688AF96054}"/>
              </a:ext>
            </a:extLst>
          </p:cNvPr>
          <p:cNvSpPr/>
          <p:nvPr/>
        </p:nvSpPr>
        <p:spPr>
          <a:xfrm>
            <a:off x="9040892" y="2240647"/>
            <a:ext cx="2823684" cy="2667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 name="Retângulo 14"/>
          <p:cNvSpPr/>
          <p:nvPr/>
        </p:nvSpPr>
        <p:spPr>
          <a:xfrm>
            <a:off x="9137638" y="2946741"/>
            <a:ext cx="2630192" cy="1255728"/>
          </a:xfrm>
          <a:prstGeom prst="rect">
            <a:avLst/>
          </a:prstGeom>
        </p:spPr>
        <p:txBody>
          <a:bodyPr wrap="square">
            <a:spAutoFit/>
          </a:bodyPr>
          <a:lstStyle/>
          <a:p>
            <a:pPr lvl="0" algn="ctr">
              <a:lnSpc>
                <a:spcPct val="90000"/>
              </a:lnSpc>
              <a:defRPr/>
            </a:pPr>
            <a:r>
              <a:rPr lang="en-US" sz="2400" b="1" kern="0" dirty="0">
                <a:solidFill>
                  <a:srgbClr val="0070AD"/>
                </a:solidFill>
                <a:cs typeface="Arial" panose="020B0604020202020204" pitchFamily="34" charset="0"/>
              </a:rPr>
              <a:t>~ </a:t>
            </a:r>
            <a:r>
              <a:rPr kumimoji="0" lang="en-US" sz="2400" b="1"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200,000 </a:t>
            </a:r>
            <a:r>
              <a:rPr kumimoji="0" lang="en-US" sz="20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people worldwide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working </a:t>
            </a:r>
            <a:r>
              <a:rPr kumimoji="0" lang="en-US" sz="2000" b="1" i="0" u="none" strike="noStrike" kern="0" cap="none" spc="0" normalizeH="0" baseline="0" noProof="0" dirty="0">
                <a:ln>
                  <a:noFill/>
                </a:ln>
                <a:solidFill>
                  <a:srgbClr val="FFFFFF"/>
                </a:solidFill>
                <a:effectLst/>
                <a:uLnTx/>
                <a:uFillTx/>
                <a:latin typeface="Verdana"/>
                <a:ea typeface="+mn-ea"/>
                <a:cs typeface="Arial" panose="020B0604020202020204" pitchFamily="34" charset="0"/>
              </a:rPr>
              <a:t>together as one team</a:t>
            </a:r>
          </a:p>
        </p:txBody>
      </p:sp>
      <p:grpSp>
        <p:nvGrpSpPr>
          <p:cNvPr id="6" name="Agrupar 39"/>
          <p:cNvGrpSpPr/>
          <p:nvPr/>
        </p:nvGrpSpPr>
        <p:grpSpPr>
          <a:xfrm>
            <a:off x="895746" y="1489180"/>
            <a:ext cx="1672254" cy="639951"/>
            <a:chOff x="424892" y="5545945"/>
            <a:chExt cx="1672254" cy="639951"/>
          </a:xfrm>
        </p:grpSpPr>
        <p:sp>
          <p:nvSpPr>
            <p:cNvPr id="7" name="CaixaDeTexto 50"/>
            <p:cNvSpPr txBox="1"/>
            <p:nvPr/>
          </p:nvSpPr>
          <p:spPr>
            <a:xfrm>
              <a:off x="424892" y="5545945"/>
              <a:ext cx="1672254" cy="338554"/>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North America</a:t>
              </a:r>
            </a:p>
          </p:txBody>
        </p:sp>
        <p:sp>
          <p:nvSpPr>
            <p:cNvPr id="8" name="Rectangle 22"/>
            <p:cNvSpPr/>
            <p:nvPr/>
          </p:nvSpPr>
          <p:spPr>
            <a:xfrm>
              <a:off x="553934" y="5785786"/>
              <a:ext cx="141416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~17,490</a:t>
              </a:r>
              <a:endParaRPr kumimoji="0" lang="en-US" sz="18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endParaRPr>
            </a:p>
          </p:txBody>
        </p:sp>
      </p:grpSp>
      <p:grpSp>
        <p:nvGrpSpPr>
          <p:cNvPr id="9" name="Agrupar 38"/>
          <p:cNvGrpSpPr/>
          <p:nvPr/>
        </p:nvGrpSpPr>
        <p:grpSpPr>
          <a:xfrm>
            <a:off x="908597" y="2278139"/>
            <a:ext cx="1646553" cy="638646"/>
            <a:chOff x="2214526" y="5545945"/>
            <a:chExt cx="1646553" cy="638646"/>
          </a:xfrm>
        </p:grpSpPr>
        <p:sp>
          <p:nvSpPr>
            <p:cNvPr id="10" name="CaixaDeTexto 50"/>
            <p:cNvSpPr txBox="1"/>
            <p:nvPr/>
          </p:nvSpPr>
          <p:spPr>
            <a:xfrm>
              <a:off x="2214526" y="5545945"/>
              <a:ext cx="1646553"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Latin America</a:t>
              </a:r>
            </a:p>
          </p:txBody>
        </p:sp>
        <p:sp>
          <p:nvSpPr>
            <p:cNvPr id="11" name="Rectangle 352"/>
            <p:cNvSpPr/>
            <p:nvPr/>
          </p:nvSpPr>
          <p:spPr>
            <a:xfrm>
              <a:off x="2422090" y="5784481"/>
              <a:ext cx="123142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~8,160</a:t>
              </a:r>
            </a:p>
          </p:txBody>
        </p:sp>
      </p:grpSp>
      <p:grpSp>
        <p:nvGrpSpPr>
          <p:cNvPr id="12" name="Agrupar 36"/>
          <p:cNvGrpSpPr/>
          <p:nvPr/>
        </p:nvGrpSpPr>
        <p:grpSpPr>
          <a:xfrm>
            <a:off x="1024788" y="3065793"/>
            <a:ext cx="1414169" cy="655740"/>
            <a:chOff x="4132109" y="5545945"/>
            <a:chExt cx="1414169" cy="655740"/>
          </a:xfrm>
        </p:grpSpPr>
        <p:sp>
          <p:nvSpPr>
            <p:cNvPr id="13" name="CaixaDeTexto 50"/>
            <p:cNvSpPr txBox="1"/>
            <p:nvPr/>
          </p:nvSpPr>
          <p:spPr>
            <a:xfrm>
              <a:off x="4385384" y="5545945"/>
              <a:ext cx="907621" cy="338554"/>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Europe</a:t>
              </a:r>
            </a:p>
          </p:txBody>
        </p:sp>
        <p:sp>
          <p:nvSpPr>
            <p:cNvPr id="14" name="Rectangle 353"/>
            <p:cNvSpPr/>
            <p:nvPr/>
          </p:nvSpPr>
          <p:spPr>
            <a:xfrm>
              <a:off x="4132109" y="5801575"/>
              <a:ext cx="141416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~65,980</a:t>
              </a:r>
            </a:p>
          </p:txBody>
        </p:sp>
      </p:grpSp>
      <p:grpSp>
        <p:nvGrpSpPr>
          <p:cNvPr id="15" name="Agrupar 35"/>
          <p:cNvGrpSpPr/>
          <p:nvPr/>
        </p:nvGrpSpPr>
        <p:grpSpPr>
          <a:xfrm>
            <a:off x="577671" y="3870541"/>
            <a:ext cx="2308404" cy="639951"/>
            <a:chOff x="6148532" y="5545945"/>
            <a:chExt cx="1375584" cy="639951"/>
          </a:xfrm>
        </p:grpSpPr>
        <p:sp>
          <p:nvSpPr>
            <p:cNvPr id="16" name="CaixaDeTexto 50"/>
            <p:cNvSpPr txBox="1"/>
            <p:nvPr/>
          </p:nvSpPr>
          <p:spPr>
            <a:xfrm>
              <a:off x="6148532" y="5545945"/>
              <a:ext cx="1375584" cy="58477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Middle-East &amp; Africa</a:t>
              </a:r>
            </a:p>
          </p:txBody>
        </p:sp>
        <p:sp>
          <p:nvSpPr>
            <p:cNvPr id="17" name="Rectangle 354"/>
            <p:cNvSpPr/>
            <p:nvPr/>
          </p:nvSpPr>
          <p:spPr>
            <a:xfrm>
              <a:off x="6469420" y="5785786"/>
              <a:ext cx="73381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~1,540</a:t>
              </a:r>
            </a:p>
          </p:txBody>
        </p:sp>
      </p:grpSp>
      <p:grpSp>
        <p:nvGrpSpPr>
          <p:cNvPr id="18" name="Agrupar 34"/>
          <p:cNvGrpSpPr/>
          <p:nvPr/>
        </p:nvGrpSpPr>
        <p:grpSpPr>
          <a:xfrm>
            <a:off x="1011596" y="4659500"/>
            <a:ext cx="1440554" cy="611376"/>
            <a:chOff x="7173543" y="5545945"/>
            <a:chExt cx="1440554" cy="611376"/>
          </a:xfrm>
        </p:grpSpPr>
        <p:sp>
          <p:nvSpPr>
            <p:cNvPr id="19" name="CaixaDeTexto 50"/>
            <p:cNvSpPr txBox="1"/>
            <p:nvPr/>
          </p:nvSpPr>
          <p:spPr>
            <a:xfrm>
              <a:off x="7173543" y="5545945"/>
              <a:ext cx="1440554"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Asia-Pacific</a:t>
              </a:r>
            </a:p>
          </p:txBody>
        </p:sp>
        <p:sp>
          <p:nvSpPr>
            <p:cNvPr id="20" name="Rectangle 355"/>
            <p:cNvSpPr/>
            <p:nvPr/>
          </p:nvSpPr>
          <p:spPr>
            <a:xfrm>
              <a:off x="7278107" y="5757211"/>
              <a:ext cx="123142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~5,240</a:t>
              </a:r>
            </a:p>
          </p:txBody>
        </p:sp>
      </p:grpSp>
      <p:grpSp>
        <p:nvGrpSpPr>
          <p:cNvPr id="21" name="Agrupar 33"/>
          <p:cNvGrpSpPr/>
          <p:nvPr/>
        </p:nvGrpSpPr>
        <p:grpSpPr>
          <a:xfrm>
            <a:off x="933417" y="5419884"/>
            <a:ext cx="1596912" cy="611376"/>
            <a:chOff x="8945536" y="5545945"/>
            <a:chExt cx="1596912" cy="611376"/>
          </a:xfrm>
        </p:grpSpPr>
        <p:sp>
          <p:nvSpPr>
            <p:cNvPr id="22" name="CaixaDeTexto 50"/>
            <p:cNvSpPr txBox="1"/>
            <p:nvPr/>
          </p:nvSpPr>
          <p:spPr>
            <a:xfrm>
              <a:off x="9023715" y="5545945"/>
              <a:ext cx="1440554" cy="338554"/>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Segoe UI" panose="020B0502040204020203" pitchFamily="34" charset="0"/>
                  <a:cs typeface="Arial" panose="020B0604020202020204" pitchFamily="34" charset="0"/>
                </a:rPr>
                <a:t>India</a:t>
              </a:r>
            </a:p>
          </p:txBody>
        </p:sp>
        <p:sp>
          <p:nvSpPr>
            <p:cNvPr id="23" name="Rectangle 48"/>
            <p:cNvSpPr/>
            <p:nvPr/>
          </p:nvSpPr>
          <p:spPr>
            <a:xfrm>
              <a:off x="8945536" y="5757211"/>
              <a:ext cx="159691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~100,190</a:t>
              </a:r>
            </a:p>
          </p:txBody>
        </p:sp>
      </p:grpSp>
      <p:cxnSp>
        <p:nvCxnSpPr>
          <p:cNvPr id="24" name="Conector reto 49">
            <a:extLst>
              <a:ext uri="{FF2B5EF4-FFF2-40B4-BE49-F238E27FC236}">
                <a16:creationId xmlns:a16="http://schemas.microsoft.com/office/drawing/2014/main" id="{52674906-EE59-469A-87EA-5009D56B2373}"/>
              </a:ext>
            </a:extLst>
          </p:cNvPr>
          <p:cNvCxnSpPr>
            <a:cxnSpLocks/>
          </p:cNvCxnSpPr>
          <p:nvPr/>
        </p:nvCxnSpPr>
        <p:spPr>
          <a:xfrm>
            <a:off x="1465173" y="2215247"/>
            <a:ext cx="533400"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cxnSp>
        <p:nvCxnSpPr>
          <p:cNvPr id="25" name="Conector reto 49">
            <a:extLst>
              <a:ext uri="{FF2B5EF4-FFF2-40B4-BE49-F238E27FC236}">
                <a16:creationId xmlns:a16="http://schemas.microsoft.com/office/drawing/2014/main" id="{83090747-6377-4369-A1A3-B920A59F9598}"/>
              </a:ext>
            </a:extLst>
          </p:cNvPr>
          <p:cNvCxnSpPr>
            <a:cxnSpLocks/>
          </p:cNvCxnSpPr>
          <p:nvPr/>
        </p:nvCxnSpPr>
        <p:spPr>
          <a:xfrm>
            <a:off x="1465173" y="3023735"/>
            <a:ext cx="533400"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cxnSp>
        <p:nvCxnSpPr>
          <p:cNvPr id="26" name="Conector reto 49">
            <a:extLst>
              <a:ext uri="{FF2B5EF4-FFF2-40B4-BE49-F238E27FC236}">
                <a16:creationId xmlns:a16="http://schemas.microsoft.com/office/drawing/2014/main" id="{59594D4C-8FD1-4D41-A300-F2D218789E29}"/>
              </a:ext>
            </a:extLst>
          </p:cNvPr>
          <p:cNvCxnSpPr>
            <a:cxnSpLocks/>
          </p:cNvCxnSpPr>
          <p:nvPr/>
        </p:nvCxnSpPr>
        <p:spPr>
          <a:xfrm>
            <a:off x="1465173" y="3806823"/>
            <a:ext cx="533400"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cxnSp>
        <p:nvCxnSpPr>
          <p:cNvPr id="27" name="Conector reto 49">
            <a:extLst>
              <a:ext uri="{FF2B5EF4-FFF2-40B4-BE49-F238E27FC236}">
                <a16:creationId xmlns:a16="http://schemas.microsoft.com/office/drawing/2014/main" id="{A88E12D0-1C43-4F30-A7B9-B7ECD168985D}"/>
              </a:ext>
            </a:extLst>
          </p:cNvPr>
          <p:cNvCxnSpPr>
            <a:cxnSpLocks/>
          </p:cNvCxnSpPr>
          <p:nvPr/>
        </p:nvCxnSpPr>
        <p:spPr>
          <a:xfrm>
            <a:off x="1465173" y="4589911"/>
            <a:ext cx="533400"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cxnSp>
        <p:nvCxnSpPr>
          <p:cNvPr id="28" name="Conector reto 49">
            <a:extLst>
              <a:ext uri="{FF2B5EF4-FFF2-40B4-BE49-F238E27FC236}">
                <a16:creationId xmlns:a16="http://schemas.microsoft.com/office/drawing/2014/main" id="{8B4E76EF-05CA-41EE-92DE-3F576A703655}"/>
              </a:ext>
            </a:extLst>
          </p:cNvPr>
          <p:cNvCxnSpPr>
            <a:cxnSpLocks/>
          </p:cNvCxnSpPr>
          <p:nvPr/>
        </p:nvCxnSpPr>
        <p:spPr>
          <a:xfrm>
            <a:off x="1465173" y="5360300"/>
            <a:ext cx="533400"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2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ntr" presetSubtype="32"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50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entr" presetSubtype="0" fill="hold" nodeType="with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2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3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anim calcmode="lin" valueType="num">
                                      <p:cBhvr>
                                        <p:cTn id="42" dur="500" fill="hold"/>
                                        <p:tgtEl>
                                          <p:spTgt spid="21"/>
                                        </p:tgtEl>
                                        <p:attrNameLst>
                                          <p:attrName>ppt_x</p:attrName>
                                        </p:attrNameLst>
                                      </p:cBhvr>
                                      <p:tavLst>
                                        <p:tav tm="0">
                                          <p:val>
                                            <p:strVal val="#ppt_x"/>
                                          </p:val>
                                        </p:tav>
                                        <p:tav tm="100000">
                                          <p:val>
                                            <p:strVal val="#ppt_x"/>
                                          </p:val>
                                        </p:tav>
                                      </p:tavLst>
                                    </p:anim>
                                    <p:anim calcmode="lin" valueType="num">
                                      <p:cBhvr>
                                        <p:cTn id="43" dur="500" fill="hold"/>
                                        <p:tgtEl>
                                          <p:spTgt spid="21"/>
                                        </p:tgtEl>
                                        <p:attrNameLst>
                                          <p:attrName>ppt_y</p:attrName>
                                        </p:attrNameLst>
                                      </p:cBhvr>
                                      <p:tavLst>
                                        <p:tav tm="0">
                                          <p:val>
                                            <p:strVal val="#ppt_y+.1"/>
                                          </p:val>
                                        </p:tav>
                                        <p:tav tm="100000">
                                          <p:val>
                                            <p:strVal val="#ppt_y"/>
                                          </p:val>
                                        </p:tav>
                                      </p:tavLst>
                                    </p:anim>
                                  </p:childTnLst>
                                </p:cTn>
                              </p:par>
                              <p:par>
                                <p:cTn id="44" presetID="22" presetClass="entr" presetSubtype="8" fill="hold" nodeType="withEffect">
                                  <p:stCondLst>
                                    <p:cond delay="150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22" presetClass="entr" presetSubtype="8" fill="hold" nodeType="withEffect">
                                  <p:stCondLst>
                                    <p:cond delay="150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par>
                                <p:cTn id="50" presetID="22" presetClass="entr" presetSubtype="8" fill="hold" nodeType="withEffect">
                                  <p:stCondLst>
                                    <p:cond delay="150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par>
                                <p:cTn id="53" presetID="22" presetClass="entr" presetSubtype="8" fill="hold" nodeType="withEffect">
                                  <p:stCondLst>
                                    <p:cond delay="150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150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competitive global delivery model</a:t>
            </a:r>
          </a:p>
        </p:txBody>
      </p:sp>
      <p:sp>
        <p:nvSpPr>
          <p:cNvPr id="3" name="Rectangle 63">
            <a:extLst>
              <a:ext uri="{FF2B5EF4-FFF2-40B4-BE49-F238E27FC236}">
                <a16:creationId xmlns:a16="http://schemas.microsoft.com/office/drawing/2014/main" id="{8197A3D6-22F2-4A2C-9FF1-A45204FAF641}"/>
              </a:ext>
            </a:extLst>
          </p:cNvPr>
          <p:cNvSpPr/>
          <p:nvPr/>
        </p:nvSpPr>
        <p:spPr>
          <a:xfrm>
            <a:off x="552000" y="1519689"/>
            <a:ext cx="6105061" cy="254762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 name="Retângulo 27"/>
          <p:cNvSpPr/>
          <p:nvPr/>
        </p:nvSpPr>
        <p:spPr>
          <a:xfrm>
            <a:off x="1645216" y="1197000"/>
            <a:ext cx="3918629" cy="646331"/>
          </a:xfrm>
          <a:prstGeom prst="rect">
            <a:avLst/>
          </a:prstGeom>
          <a:solidFill>
            <a:srgbClr val="E6E7E7"/>
          </a:solid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The right balance to </a:t>
            </a:r>
            <a:r>
              <a:rPr kumimoji="0" lang="en-US" sz="2000" b="1" i="0" u="none" strike="noStrike" kern="0" cap="none" spc="0" normalizeH="0" baseline="0" noProof="0" dirty="0">
                <a:ln>
                  <a:noFill/>
                </a:ln>
                <a:solidFill>
                  <a:srgbClr val="0070AD"/>
                </a:solidFill>
                <a:effectLst/>
                <a:uLnTx/>
                <a:uFillTx/>
                <a:latin typeface="Verdana"/>
                <a:ea typeface="+mn-ea"/>
                <a:cs typeface="Arial" panose="020B0604020202020204" pitchFamily="34" charset="0"/>
              </a:rPr>
              <a:t>global delivery and sourcing</a:t>
            </a:r>
          </a:p>
        </p:txBody>
      </p:sp>
      <p:sp>
        <p:nvSpPr>
          <p:cNvPr id="5" name="Rectangle 26">
            <a:extLst>
              <a:ext uri="{FF2B5EF4-FFF2-40B4-BE49-F238E27FC236}">
                <a16:creationId xmlns:a16="http://schemas.microsoft.com/office/drawing/2014/main" id="{EFF1BA95-5070-4A1F-A8F4-26CAEA475B19}"/>
              </a:ext>
            </a:extLst>
          </p:cNvPr>
          <p:cNvSpPr/>
          <p:nvPr/>
        </p:nvSpPr>
        <p:spPr>
          <a:xfrm>
            <a:off x="7019837" y="2392501"/>
            <a:ext cx="1518308" cy="824841"/>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do more with less while staying competitive </a:t>
            </a:r>
          </a:p>
        </p:txBody>
      </p:sp>
      <p:sp>
        <p:nvSpPr>
          <p:cNvPr id="6" name="Retângulo 6">
            <a:extLst>
              <a:ext uri="{FF2B5EF4-FFF2-40B4-BE49-F238E27FC236}">
                <a16:creationId xmlns:a16="http://schemas.microsoft.com/office/drawing/2014/main" id="{74C4ED48-62A6-4151-8F51-24F7388DC209}"/>
              </a:ext>
            </a:extLst>
          </p:cNvPr>
          <p:cNvSpPr/>
          <p:nvPr/>
        </p:nvSpPr>
        <p:spPr>
          <a:xfrm>
            <a:off x="6930272" y="1606442"/>
            <a:ext cx="1697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Verdana"/>
                <a:ea typeface="+mn-ea"/>
                <a:cs typeface="+mn-cs"/>
              </a:rPr>
              <a:t>Cost Reductions</a:t>
            </a:r>
          </a:p>
        </p:txBody>
      </p:sp>
      <p:sp>
        <p:nvSpPr>
          <p:cNvPr id="7" name="ZoneTexte 45">
            <a:extLst>
              <a:ext uri="{FF2B5EF4-FFF2-40B4-BE49-F238E27FC236}">
                <a16:creationId xmlns:a16="http://schemas.microsoft.com/office/drawing/2014/main" id="{BB995AFA-C160-434B-A7B3-C506EBC7B3C2}"/>
              </a:ext>
            </a:extLst>
          </p:cNvPr>
          <p:cNvSpPr txBox="1"/>
          <p:nvPr/>
        </p:nvSpPr>
        <p:spPr>
          <a:xfrm>
            <a:off x="761052" y="2103130"/>
            <a:ext cx="5686957" cy="914096"/>
          </a:xfrm>
          <a:prstGeom prst="rect">
            <a:avLst/>
          </a:prstGeom>
          <a:noFill/>
        </p:spPr>
        <p:txBody>
          <a:bodyPr wrap="square" lIns="0" tIns="0" rIns="0" bIns="0" rtlCol="0">
            <a:spAutoFit/>
          </a:bodyPr>
          <a:lstStyle/>
          <a:p>
            <a:pPr marL="0" marR="0" lvl="0" indent="0" algn="ctr" defTabSz="914619" rtl="0" eaLnBrk="0" fontAlgn="base" latinLnBrk="0" hangingPunct="0">
              <a:lnSpc>
                <a:spcPct val="85000"/>
              </a:lnSpc>
              <a:spcBef>
                <a:spcPct val="0"/>
              </a:spcBef>
              <a:spcAft>
                <a:spcPts val="60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mn-ea"/>
                <a:cs typeface="+mn-cs"/>
              </a:rPr>
              <a:t>Leveraging the </a:t>
            </a:r>
            <a:r>
              <a:rPr kumimoji="0" lang="en-US" sz="1600" b="1" i="0" u="none" strike="noStrike" kern="0" cap="none" spc="0" normalizeH="0" baseline="0" noProof="0" dirty="0">
                <a:ln>
                  <a:noFill/>
                </a:ln>
                <a:solidFill>
                  <a:srgbClr val="0070AD"/>
                </a:solidFill>
                <a:effectLst/>
                <a:uLnTx/>
                <a:uFillTx/>
                <a:latin typeface="Verdana"/>
                <a:ea typeface="+mn-ea"/>
                <a:cs typeface="+mn-cs"/>
              </a:rPr>
              <a:t>right Talent and the latest Technology</a:t>
            </a:r>
            <a:r>
              <a:rPr kumimoji="0" lang="en-US" sz="1600" b="0" i="0" u="none" strike="noStrike" kern="0" cap="none" spc="0" normalizeH="0" baseline="0" noProof="0" dirty="0">
                <a:ln>
                  <a:noFill/>
                </a:ln>
                <a:solidFill>
                  <a:prstClr val="black"/>
                </a:solidFill>
                <a:effectLst/>
                <a:uLnTx/>
                <a:uFillTx/>
                <a:latin typeface="Verdana"/>
                <a:ea typeface="+mn-ea"/>
                <a:cs typeface="+mn-cs"/>
              </a:rPr>
              <a:t> </a:t>
            </a: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mn-ea"/>
                <a:cs typeface="+mn-cs"/>
              </a:rPr>
              <a:t>to deliver you the future. </a:t>
            </a:r>
          </a:p>
          <a:p>
            <a:pPr marL="0" marR="0" lvl="0" indent="0" algn="ctr" defTabSz="914619" rtl="0" eaLnBrk="0" fontAlgn="base" latinLnBrk="0" hangingPunct="0">
              <a:lnSpc>
                <a:spcPct val="85000"/>
              </a:lnSpc>
              <a:spcBef>
                <a:spcPct val="0"/>
              </a:spcBef>
              <a:spcAft>
                <a:spcPts val="60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Verdana"/>
                <a:ea typeface="+mn-ea"/>
                <a:cs typeface="+mn-cs"/>
              </a:rPr>
              <a:t>As One Team, we help you become </a:t>
            </a:r>
            <a:r>
              <a:rPr kumimoji="0" lang="en-US" sz="1600" b="1" i="0" u="none" strike="noStrike" kern="0" cap="none" spc="0" normalizeH="0" baseline="0" noProof="0" dirty="0">
                <a:ln>
                  <a:noFill/>
                </a:ln>
                <a:solidFill>
                  <a:srgbClr val="0070AD"/>
                </a:solidFill>
                <a:effectLst/>
                <a:uLnTx/>
                <a:uFillTx/>
                <a:latin typeface="Verdana"/>
                <a:ea typeface="+mn-ea"/>
                <a:cs typeface="+mn-cs"/>
              </a:rPr>
              <a:t>more competitive. Anywhere. Anytime.</a:t>
            </a:r>
          </a:p>
        </p:txBody>
      </p:sp>
      <p:cxnSp>
        <p:nvCxnSpPr>
          <p:cNvPr id="8"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7778991" y="2002620"/>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9" name="Rectangle 26">
            <a:extLst>
              <a:ext uri="{FF2B5EF4-FFF2-40B4-BE49-F238E27FC236}">
                <a16:creationId xmlns:a16="http://schemas.microsoft.com/office/drawing/2014/main" id="{EFF1BA95-5070-4A1F-A8F4-26CAEA475B19}"/>
              </a:ext>
            </a:extLst>
          </p:cNvPr>
          <p:cNvSpPr/>
          <p:nvPr/>
        </p:nvSpPr>
        <p:spPr>
          <a:xfrm>
            <a:off x="8443364" y="2392501"/>
            <a:ext cx="1943764"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improve productivity </a:t>
            </a:r>
            <a:b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and compliance</a:t>
            </a:r>
          </a:p>
        </p:txBody>
      </p:sp>
      <p:sp>
        <p:nvSpPr>
          <p:cNvPr id="10" name="Retângulo 6">
            <a:extLst>
              <a:ext uri="{FF2B5EF4-FFF2-40B4-BE49-F238E27FC236}">
                <a16:creationId xmlns:a16="http://schemas.microsoft.com/office/drawing/2014/main" id="{74C4ED48-62A6-4151-8F51-24F7388DC209}"/>
              </a:ext>
            </a:extLst>
          </p:cNvPr>
          <p:cNvSpPr/>
          <p:nvPr/>
        </p:nvSpPr>
        <p:spPr>
          <a:xfrm>
            <a:off x="8566527" y="1606442"/>
            <a:ext cx="1697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Verdana"/>
                <a:ea typeface="+mn-ea"/>
                <a:cs typeface="+mn-cs"/>
              </a:rPr>
              <a:t>Streamlined Processes</a:t>
            </a:r>
          </a:p>
        </p:txBody>
      </p:sp>
      <p:cxnSp>
        <p:nvCxnSpPr>
          <p:cNvPr id="11"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9415246" y="2002620"/>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12" name="Rectangle 26">
            <a:extLst>
              <a:ext uri="{FF2B5EF4-FFF2-40B4-BE49-F238E27FC236}">
                <a16:creationId xmlns:a16="http://schemas.microsoft.com/office/drawing/2014/main" id="{EFF1BA95-5070-4A1F-A8F4-26CAEA475B19}"/>
              </a:ext>
            </a:extLst>
          </p:cNvPr>
          <p:cNvSpPr/>
          <p:nvPr/>
        </p:nvSpPr>
        <p:spPr>
          <a:xfrm>
            <a:off x="10479782" y="2392501"/>
            <a:ext cx="1368131"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transform your business</a:t>
            </a:r>
          </a:p>
        </p:txBody>
      </p:sp>
      <p:sp>
        <p:nvSpPr>
          <p:cNvPr id="13" name="Retângulo 6">
            <a:extLst>
              <a:ext uri="{FF2B5EF4-FFF2-40B4-BE49-F238E27FC236}">
                <a16:creationId xmlns:a16="http://schemas.microsoft.com/office/drawing/2014/main" id="{74C4ED48-62A6-4151-8F51-24F7388DC209}"/>
              </a:ext>
            </a:extLst>
          </p:cNvPr>
          <p:cNvSpPr/>
          <p:nvPr/>
        </p:nvSpPr>
        <p:spPr>
          <a:xfrm>
            <a:off x="10315128" y="1729552"/>
            <a:ext cx="1697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Verdana"/>
                <a:ea typeface="+mn-ea"/>
                <a:cs typeface="+mn-cs"/>
              </a:rPr>
              <a:t>Innovation</a:t>
            </a:r>
          </a:p>
        </p:txBody>
      </p:sp>
      <p:cxnSp>
        <p:nvCxnSpPr>
          <p:cNvPr id="14"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11163847" y="2002620"/>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15" name="Rectangle 26">
            <a:extLst>
              <a:ext uri="{FF2B5EF4-FFF2-40B4-BE49-F238E27FC236}">
                <a16:creationId xmlns:a16="http://schemas.microsoft.com/office/drawing/2014/main" id="{EFF1BA95-5070-4A1F-A8F4-26CAEA475B19}"/>
              </a:ext>
            </a:extLst>
          </p:cNvPr>
          <p:cNvSpPr/>
          <p:nvPr/>
        </p:nvSpPr>
        <p:spPr>
          <a:xfrm>
            <a:off x="6888000" y="4730264"/>
            <a:ext cx="1781983" cy="1033616"/>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improve quality and predictability </a:t>
            </a:r>
            <a:b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b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with the latest technology </a:t>
            </a:r>
          </a:p>
        </p:txBody>
      </p:sp>
      <p:sp>
        <p:nvSpPr>
          <p:cNvPr id="16" name="Retângulo 6">
            <a:extLst>
              <a:ext uri="{FF2B5EF4-FFF2-40B4-BE49-F238E27FC236}">
                <a16:creationId xmlns:a16="http://schemas.microsoft.com/office/drawing/2014/main" id="{74C4ED48-62A6-4151-8F51-24F7388DC209}"/>
              </a:ext>
            </a:extLst>
          </p:cNvPr>
          <p:cNvSpPr/>
          <p:nvPr/>
        </p:nvSpPr>
        <p:spPr>
          <a:xfrm>
            <a:off x="6930272" y="3944205"/>
            <a:ext cx="1697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Verdana"/>
                <a:ea typeface="+mn-ea"/>
                <a:cs typeface="+mn-cs"/>
              </a:rPr>
              <a:t>Competitive Advantage</a:t>
            </a:r>
          </a:p>
        </p:txBody>
      </p:sp>
      <p:cxnSp>
        <p:nvCxnSpPr>
          <p:cNvPr id="17"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7778991" y="4340383"/>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18" name="Rectangle 26">
            <a:extLst>
              <a:ext uri="{FF2B5EF4-FFF2-40B4-BE49-F238E27FC236}">
                <a16:creationId xmlns:a16="http://schemas.microsoft.com/office/drawing/2014/main" id="{EFF1BA95-5070-4A1F-A8F4-26CAEA475B19}"/>
              </a:ext>
            </a:extLst>
          </p:cNvPr>
          <p:cNvSpPr/>
          <p:nvPr/>
        </p:nvSpPr>
        <p:spPr>
          <a:xfrm>
            <a:off x="10384758" y="4730264"/>
            <a:ext cx="1558178" cy="1007968"/>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to drive agility and cut time-to-market with new ways of working </a:t>
            </a:r>
          </a:p>
        </p:txBody>
      </p:sp>
      <p:sp>
        <p:nvSpPr>
          <p:cNvPr id="19" name="Retângulo 6">
            <a:extLst>
              <a:ext uri="{FF2B5EF4-FFF2-40B4-BE49-F238E27FC236}">
                <a16:creationId xmlns:a16="http://schemas.microsoft.com/office/drawing/2014/main" id="{74C4ED48-62A6-4151-8F51-24F7388DC209}"/>
              </a:ext>
            </a:extLst>
          </p:cNvPr>
          <p:cNvSpPr/>
          <p:nvPr/>
        </p:nvSpPr>
        <p:spPr>
          <a:xfrm>
            <a:off x="10315128" y="4067315"/>
            <a:ext cx="1697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Verdana"/>
                <a:ea typeface="+mn-ea"/>
                <a:cs typeface="+mn-cs"/>
              </a:rPr>
              <a:t>Automation</a:t>
            </a:r>
          </a:p>
        </p:txBody>
      </p:sp>
      <p:cxnSp>
        <p:nvCxnSpPr>
          <p:cNvPr id="20"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11163847" y="4340383"/>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1" name="Rectangle 26">
            <a:extLst>
              <a:ext uri="{FF2B5EF4-FFF2-40B4-BE49-F238E27FC236}">
                <a16:creationId xmlns:a16="http://schemas.microsoft.com/office/drawing/2014/main" id="{EFF1BA95-5070-4A1F-A8F4-26CAEA475B19}"/>
              </a:ext>
            </a:extLst>
          </p:cNvPr>
          <p:cNvSpPr/>
          <p:nvPr/>
        </p:nvSpPr>
        <p:spPr>
          <a:xfrm>
            <a:off x="8662107" y="4730264"/>
            <a:ext cx="1506279"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with solutions that expand your business </a:t>
            </a:r>
          </a:p>
        </p:txBody>
      </p:sp>
      <p:sp>
        <p:nvSpPr>
          <p:cNvPr id="22" name="Retângulo 6">
            <a:extLst>
              <a:ext uri="{FF2B5EF4-FFF2-40B4-BE49-F238E27FC236}">
                <a16:creationId xmlns:a16="http://schemas.microsoft.com/office/drawing/2014/main" id="{74C4ED48-62A6-4151-8F51-24F7388DC209}"/>
              </a:ext>
            </a:extLst>
          </p:cNvPr>
          <p:cNvSpPr/>
          <p:nvPr/>
        </p:nvSpPr>
        <p:spPr>
          <a:xfrm>
            <a:off x="8566527" y="4067316"/>
            <a:ext cx="1697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Verdana"/>
                <a:ea typeface="+mn-ea"/>
                <a:cs typeface="+mn-cs"/>
              </a:rPr>
              <a:t>Growth</a:t>
            </a:r>
          </a:p>
        </p:txBody>
      </p:sp>
      <p:cxnSp>
        <p:nvCxnSpPr>
          <p:cNvPr id="23"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9415246" y="4340383"/>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665A5A3-A4EB-4995-B1F0-C1C29241CA4B}"/>
              </a:ext>
            </a:extLst>
          </p:cNvPr>
          <p:cNvPicPr>
            <a:picLocks noChangeAspect="1"/>
          </p:cNvPicPr>
          <p:nvPr/>
        </p:nvPicPr>
        <p:blipFill rotWithShape="1">
          <a:blip r:embed="rId3">
            <a:extLst>
              <a:ext uri="{28A0092B-C50C-407E-A947-70E740481C1C}">
                <a14:useLocalDpi xmlns:a14="http://schemas.microsoft.com/office/drawing/2010/main" val="0"/>
              </a:ext>
            </a:extLst>
          </a:blip>
          <a:srcRect l="8061" r="4612"/>
          <a:stretch/>
        </p:blipFill>
        <p:spPr>
          <a:xfrm>
            <a:off x="889565" y="2880897"/>
            <a:ext cx="5429931" cy="3498434"/>
          </a:xfrm>
          <a:prstGeom prst="rect">
            <a:avLst/>
          </a:prstGeom>
        </p:spPr>
      </p:pic>
    </p:spTree>
    <p:extLst>
      <p:ext uri="{BB962C8B-B14F-4D97-AF65-F5344CB8AC3E}">
        <p14:creationId xmlns:p14="http://schemas.microsoft.com/office/powerpoint/2010/main" val="12616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8" presetClass="entr" presetSubtype="6"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strips(downRight)">
                                      <p:cBhvr>
                                        <p:cTn id="14" dur="500"/>
                                        <p:tgtEl>
                                          <p:spTgt spid="3"/>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6" presetClass="entr" presetSubtype="37" fill="hold" nodeType="withEffect">
                                  <p:stCondLst>
                                    <p:cond delay="50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6" presetClass="entr" presetSubtype="37" fill="hold"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barn(outVertical)">
                                      <p:cBhvr>
                                        <p:cTn id="41" dur="500"/>
                                        <p:tgtEl>
                                          <p:spTgt spid="11"/>
                                        </p:tgtEl>
                                      </p:cBhvr>
                                    </p:animEffect>
                                  </p:childTnLst>
                                </p:cTn>
                              </p:par>
                              <p:par>
                                <p:cTn id="42" presetID="16" presetClass="entr" presetSubtype="37" fill="hold" nodeType="withEffect">
                                  <p:stCondLst>
                                    <p:cond delay="500"/>
                                  </p:stCondLst>
                                  <p:childTnLst>
                                    <p:set>
                                      <p:cBhvr>
                                        <p:cTn id="43" dur="1" fill="hold">
                                          <p:stCondLst>
                                            <p:cond delay="0"/>
                                          </p:stCondLst>
                                        </p:cTn>
                                        <p:tgtEl>
                                          <p:spTgt spid="17"/>
                                        </p:tgtEl>
                                        <p:attrNameLst>
                                          <p:attrName>style.visibility</p:attrName>
                                        </p:attrNameLst>
                                      </p:cBhvr>
                                      <p:to>
                                        <p:strVal val="visible"/>
                                      </p:to>
                                    </p:set>
                                    <p:animEffect transition="in" filter="barn(outVertical)">
                                      <p:cBhvr>
                                        <p:cTn id="44" dur="500"/>
                                        <p:tgtEl>
                                          <p:spTgt spid="17"/>
                                        </p:tgtEl>
                                      </p:cBhvr>
                                    </p:animEffect>
                                  </p:childTnLst>
                                </p:cTn>
                              </p:par>
                              <p:par>
                                <p:cTn id="45" presetID="16" presetClass="entr" presetSubtype="37" fill="hold"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barn(outVertical)">
                                      <p:cBhvr>
                                        <p:cTn id="47" dur="500"/>
                                        <p:tgtEl>
                                          <p:spTgt spid="14"/>
                                        </p:tgtEl>
                                      </p:cBhvr>
                                    </p:animEffect>
                                  </p:childTnLst>
                                </p:cTn>
                              </p:par>
                              <p:par>
                                <p:cTn id="48" presetID="16" presetClass="entr" presetSubtype="37" fill="hold"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barn(outVertical)">
                                      <p:cBhvr>
                                        <p:cTn id="50" dur="500"/>
                                        <p:tgtEl>
                                          <p:spTgt spid="20"/>
                                        </p:tgtEl>
                                      </p:cBhvr>
                                    </p:animEffect>
                                  </p:childTnLst>
                                </p:cTn>
                              </p:par>
                              <p:par>
                                <p:cTn id="51" presetID="16" presetClass="entr" presetSubtype="37" fill="hold" nodeType="withEffect">
                                  <p:stCondLst>
                                    <p:cond delay="500"/>
                                  </p:stCondLst>
                                  <p:childTnLst>
                                    <p:set>
                                      <p:cBhvr>
                                        <p:cTn id="52" dur="1" fill="hold">
                                          <p:stCondLst>
                                            <p:cond delay="0"/>
                                          </p:stCondLst>
                                        </p:cTn>
                                        <p:tgtEl>
                                          <p:spTgt spid="23"/>
                                        </p:tgtEl>
                                        <p:attrNameLst>
                                          <p:attrName>style.visibility</p:attrName>
                                        </p:attrNameLst>
                                      </p:cBhvr>
                                      <p:to>
                                        <p:strVal val="visible"/>
                                      </p:to>
                                    </p:set>
                                    <p:animEffect transition="in" filter="barn(outVertical)">
                                      <p:cBhvr>
                                        <p:cTn id="53" dur="500"/>
                                        <p:tgtEl>
                                          <p:spTgt spid="23"/>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grpId="0" nodeType="withEffect">
                                  <p:stCondLst>
                                    <p:cond delay="75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grpId="0" nodeType="withEffect">
                                  <p:stCondLst>
                                    <p:cond delay="75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9" grpId="0"/>
      <p:bldP spid="10" grpId="0"/>
      <p:bldP spid="12" grpId="0"/>
      <p:bldP spid="13" grpId="0"/>
      <p:bldP spid="15" grpId="0"/>
      <p:bldP spid="16" grpId="0"/>
      <p:bldP spid="18" grpId="0"/>
      <p:bldP spid="19" grpId="0"/>
      <p:bldP spid="21"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zRZB_mGvkKqzTQfD5Lyj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i21RumNDEk66hGzvMg4QY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1U76AB0VUu23E_DIN2JU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uMznCcTwlUab8IiLOQ.w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7eVsmnC.Ee1xevh2lOQl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EVcQE0.1E.27T6hHF3th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EiFfcrmhMkuvGJkNz.rod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ppt Group prez">
    <a:dk1>
      <a:srgbClr val="000000"/>
    </a:dk1>
    <a:lt1>
      <a:srgbClr val="FFFFFF"/>
    </a:lt1>
    <a:dk2>
      <a:srgbClr val="009BCC"/>
    </a:dk2>
    <a:lt2>
      <a:srgbClr val="FFFFFF"/>
    </a:lt2>
    <a:accent1>
      <a:srgbClr val="FDC71E"/>
    </a:accent1>
    <a:accent2>
      <a:srgbClr val="EE7D11"/>
    </a:accent2>
    <a:accent3>
      <a:srgbClr val="4D740F"/>
    </a:accent3>
    <a:accent4>
      <a:srgbClr val="8F143B"/>
    </a:accent4>
    <a:accent5>
      <a:srgbClr val="C1F0FF"/>
    </a:accent5>
    <a:accent6>
      <a:srgbClr val="D8710E"/>
    </a:accent6>
    <a:hlink>
      <a:srgbClr val="CBD300"/>
    </a:hlink>
    <a:folHlink>
      <a:srgbClr val="8F143B"/>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Capgemini_template light_V6-VLM-simaje</Template>
  <TotalTime>806</TotalTime>
  <Words>2343</Words>
  <Application>Microsoft Office PowerPoint</Application>
  <PresentationFormat>Grand écran</PresentationFormat>
  <Paragraphs>632</Paragraphs>
  <Slides>48</Slides>
  <Notes>14</Notes>
  <HiddenSlides>0</HiddenSlides>
  <MMClips>0</MMClips>
  <ScaleCrop>false</ScaleCrop>
  <HeadingPairs>
    <vt:vector size="8" baseType="variant">
      <vt:variant>
        <vt:lpstr>Polices utilisées</vt:lpstr>
      </vt:variant>
      <vt:variant>
        <vt:i4>10</vt:i4>
      </vt:variant>
      <vt:variant>
        <vt:lpstr>Thème</vt:lpstr>
      </vt:variant>
      <vt:variant>
        <vt:i4>3</vt:i4>
      </vt:variant>
      <vt:variant>
        <vt:lpstr>Serveurs OLE incorporés</vt:lpstr>
      </vt:variant>
      <vt:variant>
        <vt:i4>1</vt:i4>
      </vt:variant>
      <vt:variant>
        <vt:lpstr>Titres des diapositives</vt:lpstr>
      </vt:variant>
      <vt:variant>
        <vt:i4>48</vt:i4>
      </vt:variant>
    </vt:vector>
  </HeadingPairs>
  <TitlesOfParts>
    <vt:vector size="62" baseType="lpstr">
      <vt:lpstr>Arial</vt:lpstr>
      <vt:lpstr>Calibri</vt:lpstr>
      <vt:lpstr>Helvetica Light</vt:lpstr>
      <vt:lpstr>Playfair Display Black</vt:lpstr>
      <vt:lpstr>Roboto</vt:lpstr>
      <vt:lpstr>Roboto Light</vt:lpstr>
      <vt:lpstr>Segoe UI</vt:lpstr>
      <vt:lpstr>Times New Roman</vt:lpstr>
      <vt:lpstr>Verdana</vt:lpstr>
      <vt:lpstr>Wingdings</vt:lpstr>
      <vt:lpstr>Capgemini Master</vt:lpstr>
      <vt:lpstr>Cover options</vt:lpstr>
      <vt:lpstr>Final slides</vt:lpstr>
      <vt:lpstr>think-cell Slide</vt:lpstr>
      <vt:lpstr>Group  Overview</vt:lpstr>
      <vt:lpstr>In a rapidly changing business climate</vt:lpstr>
      <vt:lpstr>At Capgemini we see things differently</vt:lpstr>
      <vt:lpstr>From purpose ...to creating impact</vt:lpstr>
      <vt:lpstr>Our motto</vt:lpstr>
      <vt:lpstr>Our seven foundation values</vt:lpstr>
      <vt:lpstr>The way we work</vt:lpstr>
      <vt:lpstr>We are a multicultural people company (as of September 2017)</vt:lpstr>
      <vt:lpstr>We have a competitive global delivery model</vt:lpstr>
      <vt:lpstr>We commit to an inclusive workplace where people can engage to drive a positive social and environmental impact</vt:lpstr>
      <vt:lpstr>The way we work</vt:lpstr>
      <vt:lpstr>From the introduction of disruptive innovation …</vt:lpstr>
      <vt:lpstr>…to Applied Innovation</vt:lpstr>
      <vt:lpstr>Our manifesto of applied innovation</vt:lpstr>
      <vt:lpstr>Our global platform to applied innovation</vt:lpstr>
      <vt:lpstr>The way we work</vt:lpstr>
      <vt:lpstr>From a complete range of businesses …</vt:lpstr>
      <vt:lpstr>…to innovative services and products</vt:lpstr>
      <vt:lpstr>From novelty or opportunity to disruption …</vt:lpstr>
      <vt:lpstr>…to a mainstream topic impacting all of your digital business</vt:lpstr>
      <vt:lpstr>From cloud-first intent …</vt:lpstr>
      <vt:lpstr>…to cloud-first reality</vt:lpstr>
      <vt:lpstr>From automation …</vt:lpstr>
      <vt:lpstr>…to business reimagined</vt:lpstr>
      <vt:lpstr>From cyber threat awareness …</vt:lpstr>
      <vt:lpstr>…to controlling and securing assets</vt:lpstr>
      <vt:lpstr>From Business Services ...</vt:lpstr>
      <vt:lpstr>…to business and IT operations excellence</vt:lpstr>
      <vt:lpstr>From strong expertise in industry sectors …</vt:lpstr>
      <vt:lpstr>…to scripting success worldwide</vt:lpstr>
      <vt:lpstr>2016 Performance</vt:lpstr>
      <vt:lpstr>Market recognitions</vt:lpstr>
      <vt:lpstr>From a start-up …to a global leader </vt:lpstr>
      <vt:lpstr>From a 50 years track record as an independent company …</vt:lpstr>
      <vt:lpstr>…to an ever changing world</vt:lpstr>
      <vt:lpstr>Connect with us</vt:lpstr>
      <vt:lpstr>Présentation PowerPoint</vt:lpstr>
      <vt:lpstr>Présentation PowerPoint</vt:lpstr>
      <vt:lpstr>Full year revenues by business</vt:lpstr>
      <vt:lpstr>Full year revenues by main geography</vt:lpstr>
      <vt:lpstr>Full year revenues by sector</vt:lpstr>
      <vt:lpstr>Headcount evolution</vt:lpstr>
      <vt:lpstr>Revenue Evolution 2006 - 2016</vt:lpstr>
      <vt:lpstr>Quarterly Revenue Evolution 2012 - 2016 </vt:lpstr>
      <vt:lpstr>Board of Directors (As of May 10, 2017)</vt:lpstr>
      <vt:lpstr>Group Executive Board (GEB)  (As of January 2018)</vt:lpstr>
      <vt:lpstr>Group Executive Committee (GEC) (As of January 2018) </vt:lpstr>
      <vt:lpstr>Présentation PowerPoint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Presentation - November 2017</dc:title>
  <dc:creator>Capgemini</dc:creator>
  <cp:lastModifiedBy>DU PASQUIER, Fleur</cp:lastModifiedBy>
  <cp:revision>55</cp:revision>
  <dcterms:created xsi:type="dcterms:W3CDTF">2017-11-02T14:01:05Z</dcterms:created>
  <dcterms:modified xsi:type="dcterms:W3CDTF">2018-02-12T11:29:43Z</dcterms:modified>
</cp:coreProperties>
</file>